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89"/>
  </p:notesMasterIdLst>
  <p:handoutMasterIdLst>
    <p:handoutMasterId r:id="rId90"/>
  </p:handoutMasterIdLst>
  <p:sldIdLst>
    <p:sldId id="256" r:id="rId2"/>
    <p:sldId id="261" r:id="rId3"/>
    <p:sldId id="262" r:id="rId4"/>
    <p:sldId id="345" r:id="rId5"/>
    <p:sldId id="324" r:id="rId6"/>
    <p:sldId id="287" r:id="rId7"/>
    <p:sldId id="325" r:id="rId8"/>
    <p:sldId id="291" r:id="rId9"/>
    <p:sldId id="326" r:id="rId10"/>
    <p:sldId id="304" r:id="rId11"/>
    <p:sldId id="305" r:id="rId12"/>
    <p:sldId id="306" r:id="rId13"/>
    <p:sldId id="307" r:id="rId14"/>
    <p:sldId id="267" r:id="rId15"/>
    <p:sldId id="268" r:id="rId16"/>
    <p:sldId id="269" r:id="rId17"/>
    <p:sldId id="270" r:id="rId18"/>
    <p:sldId id="271" r:id="rId19"/>
    <p:sldId id="272" r:id="rId20"/>
    <p:sldId id="292" r:id="rId21"/>
    <p:sldId id="274" r:id="rId22"/>
    <p:sldId id="275" r:id="rId23"/>
    <p:sldId id="277" r:id="rId24"/>
    <p:sldId id="278" r:id="rId25"/>
    <p:sldId id="279" r:id="rId26"/>
    <p:sldId id="346" r:id="rId27"/>
    <p:sldId id="280" r:id="rId28"/>
    <p:sldId id="347" r:id="rId29"/>
    <p:sldId id="348" r:id="rId30"/>
    <p:sldId id="349" r:id="rId31"/>
    <p:sldId id="350" r:id="rId32"/>
    <p:sldId id="351" r:id="rId33"/>
    <p:sldId id="352" r:id="rId34"/>
    <p:sldId id="354" r:id="rId35"/>
    <p:sldId id="353" r:id="rId36"/>
    <p:sldId id="355" r:id="rId37"/>
    <p:sldId id="356" r:id="rId38"/>
    <p:sldId id="357" r:id="rId39"/>
    <p:sldId id="358" r:id="rId40"/>
    <p:sldId id="359" r:id="rId41"/>
    <p:sldId id="362" r:id="rId42"/>
    <p:sldId id="281" r:id="rId43"/>
    <p:sldId id="286" r:id="rId44"/>
    <p:sldId id="282" r:id="rId45"/>
    <p:sldId id="283" r:id="rId46"/>
    <p:sldId id="360" r:id="rId47"/>
    <p:sldId id="361" r:id="rId48"/>
    <p:sldId id="344" r:id="rId49"/>
    <p:sldId id="317" r:id="rId50"/>
    <p:sldId id="327" r:id="rId51"/>
    <p:sldId id="328" r:id="rId52"/>
    <p:sldId id="329" r:id="rId53"/>
    <p:sldId id="330" r:id="rId54"/>
    <p:sldId id="331" r:id="rId55"/>
    <p:sldId id="332" r:id="rId56"/>
    <p:sldId id="343" r:id="rId57"/>
    <p:sldId id="364" r:id="rId58"/>
    <p:sldId id="318" r:id="rId59"/>
    <p:sldId id="319" r:id="rId60"/>
    <p:sldId id="320" r:id="rId61"/>
    <p:sldId id="321" r:id="rId62"/>
    <p:sldId id="322" r:id="rId63"/>
    <p:sldId id="335" r:id="rId64"/>
    <p:sldId id="336" r:id="rId65"/>
    <p:sldId id="365" r:id="rId66"/>
    <p:sldId id="342" r:id="rId67"/>
    <p:sldId id="334" r:id="rId68"/>
    <p:sldId id="294" r:id="rId69"/>
    <p:sldId id="295" r:id="rId70"/>
    <p:sldId id="296" r:id="rId71"/>
    <p:sldId id="308" r:id="rId72"/>
    <p:sldId id="337" r:id="rId73"/>
    <p:sldId id="310" r:id="rId74"/>
    <p:sldId id="298" r:id="rId75"/>
    <p:sldId id="338" r:id="rId76"/>
    <p:sldId id="366" r:id="rId77"/>
    <p:sldId id="368" r:id="rId78"/>
    <p:sldId id="367" r:id="rId79"/>
    <p:sldId id="313" r:id="rId80"/>
    <p:sldId id="312" r:id="rId81"/>
    <p:sldId id="314" r:id="rId82"/>
    <p:sldId id="284" r:id="rId83"/>
    <p:sldId id="341" r:id="rId84"/>
    <p:sldId id="289" r:id="rId85"/>
    <p:sldId id="315" r:id="rId86"/>
    <p:sldId id="316" r:id="rId87"/>
    <p:sldId id="290" r:id="rId8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19" autoAdjust="0"/>
  </p:normalViewPr>
  <p:slideViewPr>
    <p:cSldViewPr>
      <p:cViewPr varScale="1">
        <p:scale>
          <a:sx n="53" d="100"/>
          <a:sy n="53" d="100"/>
        </p:scale>
        <p:origin x="2314"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2"/>
          </a:xfrm>
          <a:prstGeom prst="rect">
            <a:avLst/>
          </a:prstGeom>
        </p:spPr>
        <p:txBody>
          <a:bodyPr vert="horz" lIns="93315" tIns="46657" rIns="93315" bIns="46657" rtlCol="0"/>
          <a:lstStyle>
            <a:lvl1pPr algn="r">
              <a:defRPr sz="1200"/>
            </a:lvl1pPr>
          </a:lstStyle>
          <a:p>
            <a:fld id="{49699463-332C-451A-AC85-0C5BD759C6F3}" type="datetimeFigureOut">
              <a:rPr lang="en-US" smtClean="0"/>
              <a:t>7/2/2019</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D89B299A-D263-4655-945C-6EE2C9E84A8B}" type="slidenum">
              <a:rPr lang="en-US" smtClean="0"/>
              <a:t>‹#›</a:t>
            </a:fld>
            <a:endParaRPr lang="en-US"/>
          </a:p>
        </p:txBody>
      </p:sp>
    </p:spTree>
    <p:extLst>
      <p:ext uri="{BB962C8B-B14F-4D97-AF65-F5344CB8AC3E}">
        <p14:creationId xmlns:p14="http://schemas.microsoft.com/office/powerpoint/2010/main" val="312779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5" tIns="46657" rIns="93315" bIns="46657" rtlCol="0"/>
          <a:lstStyle>
            <a:lvl1pPr algn="r">
              <a:defRPr sz="1200"/>
            </a:lvl1pPr>
          </a:lstStyle>
          <a:p>
            <a:fld id="{23328A0D-08C5-4B98-9873-3950D3D2821A}" type="datetimeFigureOut">
              <a:rPr lang="en-US" smtClean="0"/>
              <a:t>7/2/2019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7" rIns="93315" bIns="46657" rtlCol="0" anchor="b"/>
          <a:lstStyle>
            <a:lvl1pPr algn="r">
              <a:defRPr sz="1200"/>
            </a:lvl1pPr>
          </a:lstStyle>
          <a:p>
            <a:fld id="{5A5C1C80-9860-450C-9D31-AE5046C89527}" type="slidenum">
              <a:rPr lang="en-US" smtClean="0"/>
              <a:t>‹#›</a:t>
            </a:fld>
            <a:endParaRPr lang="en-US"/>
          </a:p>
        </p:txBody>
      </p:sp>
    </p:spTree>
    <p:extLst>
      <p:ext uri="{BB962C8B-B14F-4D97-AF65-F5344CB8AC3E}">
        <p14:creationId xmlns:p14="http://schemas.microsoft.com/office/powerpoint/2010/main" val="372157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1</a:t>
            </a:fld>
            <a:endParaRPr lang="en-US"/>
          </a:p>
        </p:txBody>
      </p:sp>
    </p:spTree>
    <p:extLst>
      <p:ext uri="{BB962C8B-B14F-4D97-AF65-F5344CB8AC3E}">
        <p14:creationId xmlns:p14="http://schemas.microsoft.com/office/powerpoint/2010/main" val="819790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aseline="0" dirty="0"/>
              <a:t>Billing Only – this is used only by certain staff approved by MIS and QM</a:t>
            </a:r>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11</a:t>
            </a:fld>
            <a:endParaRPr lang="en-US"/>
          </a:p>
        </p:txBody>
      </p:sp>
    </p:spTree>
    <p:extLst>
      <p:ext uri="{BB962C8B-B14F-4D97-AF65-F5344CB8AC3E}">
        <p14:creationId xmlns:p14="http://schemas.microsoft.com/office/powerpoint/2010/main" val="194970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Clinical – Clinical Staff:  most common for all clinicians</a:t>
            </a:r>
          </a:p>
          <a:p>
            <a:r>
              <a:rPr lang="en-US" baseline="0" dirty="0"/>
              <a:t>Clinical PM:  only one PM menu per program – there are some exceptions, however, approval granted by MIS</a:t>
            </a:r>
          </a:p>
          <a:p>
            <a:r>
              <a:rPr lang="en-US" baseline="0" dirty="0"/>
              <a:t>Clinical – 24 hour programs:  Used for PERT, START, IHOT programs</a:t>
            </a:r>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12</a:t>
            </a:fld>
            <a:endParaRPr lang="en-US"/>
          </a:p>
        </p:txBody>
      </p:sp>
    </p:spTree>
    <p:extLst>
      <p:ext uri="{BB962C8B-B14F-4D97-AF65-F5344CB8AC3E}">
        <p14:creationId xmlns:p14="http://schemas.microsoft.com/office/powerpoint/2010/main" val="426326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MRT:  Special qualifications are necessary for this.  Used by Admin staff who also must handle records.  </a:t>
            </a:r>
          </a:p>
          <a:p>
            <a:r>
              <a:rPr lang="en-US" baseline="0" dirty="0"/>
              <a:t>QI/QA View Only:  for QA departments of legal entities, or large programs who have staff to review clinical data without entering</a:t>
            </a:r>
          </a:p>
          <a:p>
            <a:endParaRPr lang="en-US" baseline="0" dirty="0"/>
          </a:p>
          <a:p>
            <a:r>
              <a:rPr lang="en-US" baseline="0" dirty="0"/>
              <a:t>If you are requesting an MRT or QI/QA menu, please contact MIS for an addendum to the ARF that must be signed by the Program Manager and submitted.</a:t>
            </a:r>
          </a:p>
          <a:p>
            <a:endParaRPr lang="en-US" baseline="0" dirty="0"/>
          </a:p>
          <a:p>
            <a:r>
              <a:rPr lang="en-US" baseline="0" dirty="0"/>
              <a:t>Reports:  Used mainly by County analysts and some legal entity administrators</a:t>
            </a:r>
          </a:p>
          <a:p>
            <a:endParaRPr lang="en-US" baseline="0" dirty="0"/>
          </a:p>
          <a:p>
            <a:r>
              <a:rPr lang="en-US" baseline="0" dirty="0"/>
              <a:t>If there are other special menus requested, please note in the Comments section.</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13</a:t>
            </a:fld>
            <a:endParaRPr lang="en-US"/>
          </a:p>
        </p:txBody>
      </p:sp>
    </p:spTree>
    <p:extLst>
      <p:ext uri="{BB962C8B-B14F-4D97-AF65-F5344CB8AC3E}">
        <p14:creationId xmlns:p14="http://schemas.microsoft.com/office/powerpoint/2010/main" val="84432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Clinical Staff  </a:t>
            </a:r>
            <a:endParaRPr lang="en-US" baseline="0" dirty="0"/>
          </a:p>
          <a:p>
            <a:r>
              <a:rPr lang="en-US" baseline="0" dirty="0"/>
              <a:t>Answer:</a:t>
            </a:r>
          </a:p>
          <a:p>
            <a:r>
              <a:rPr lang="en-US" baseline="0" dirty="0"/>
              <a:t>      Will they complete assessments, yes or no</a:t>
            </a:r>
          </a:p>
          <a:p>
            <a:r>
              <a:rPr lang="en-US" baseline="0" dirty="0"/>
              <a:t>      Will they complete client plans, yes or no</a:t>
            </a:r>
          </a:p>
          <a:p>
            <a:r>
              <a:rPr lang="en-US" baseline="0" dirty="0"/>
              <a:t>      Will they complete progress notes yes or no.</a:t>
            </a:r>
          </a:p>
          <a:p>
            <a:endParaRPr lang="en-US" baseline="0" dirty="0"/>
          </a:p>
          <a:p>
            <a:r>
              <a:rPr lang="en-US" baseline="0" dirty="0"/>
              <a:t>If clinician will write Group Progress Notes, please check this box</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14</a:t>
            </a:fld>
            <a:endParaRPr lang="en-US"/>
          </a:p>
        </p:txBody>
      </p:sp>
    </p:spTree>
    <p:extLst>
      <p:ext uri="{BB962C8B-B14F-4D97-AF65-F5344CB8AC3E}">
        <p14:creationId xmlns:p14="http://schemas.microsoft.com/office/powerpoint/2010/main" val="3711294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a:t>
            </a:r>
            <a:r>
              <a:rPr lang="en-US" baseline="0" dirty="0"/>
              <a:t> the Units and SubUnits that the user will need for the work they do.</a:t>
            </a:r>
          </a:p>
          <a:p>
            <a:r>
              <a:rPr lang="en-US" baseline="0" dirty="0"/>
              <a:t>If there are Units/</a:t>
            </a:r>
            <a:r>
              <a:rPr lang="en-US" baseline="0" dirty="0" err="1"/>
              <a:t>SubUnits</a:t>
            </a:r>
            <a:r>
              <a:rPr lang="en-US" baseline="0" dirty="0"/>
              <a:t> no longer needed, make a comment in Comments section</a:t>
            </a:r>
          </a:p>
        </p:txBody>
      </p:sp>
      <p:sp>
        <p:nvSpPr>
          <p:cNvPr id="4" name="Slide Number Placeholder 3"/>
          <p:cNvSpPr>
            <a:spLocks noGrp="1"/>
          </p:cNvSpPr>
          <p:nvPr>
            <p:ph type="sldNum" sz="quarter" idx="10"/>
          </p:nvPr>
        </p:nvSpPr>
        <p:spPr/>
        <p:txBody>
          <a:bodyPr/>
          <a:lstStyle/>
          <a:p>
            <a:fld id="{5A5C1C80-9860-450C-9D31-AE5046C89527}" type="slidenum">
              <a:rPr lang="en-US" smtClean="0"/>
              <a:t>15</a:t>
            </a:fld>
            <a:endParaRPr lang="en-US"/>
          </a:p>
        </p:txBody>
      </p:sp>
    </p:spTree>
    <p:extLst>
      <p:ext uri="{BB962C8B-B14F-4D97-AF65-F5344CB8AC3E}">
        <p14:creationId xmlns:p14="http://schemas.microsoft.com/office/powerpoint/2010/main" val="384772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6:  Credentials</a:t>
            </a:r>
          </a:p>
          <a:p>
            <a:r>
              <a:rPr lang="en-US" dirty="0"/>
              <a:t>Every staff must have a credential.  Only</a:t>
            </a:r>
            <a:r>
              <a:rPr lang="en-US" baseline="0" dirty="0"/>
              <a:t> one credential per user.</a:t>
            </a:r>
            <a:endParaRPr lang="en-US" dirty="0"/>
          </a:p>
          <a:p>
            <a:r>
              <a:rPr lang="en-US" dirty="0"/>
              <a:t>This</a:t>
            </a:r>
            <a:r>
              <a:rPr lang="en-US" baseline="0" dirty="0"/>
              <a:t> does not mean they have gone to college.  The work credential is a CCBH term, meaning that the user has what they need for the menu they are requesting.</a:t>
            </a: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16</a:t>
            </a:fld>
            <a:endParaRPr lang="en-US"/>
          </a:p>
        </p:txBody>
      </p:sp>
    </p:spTree>
    <p:extLst>
      <p:ext uri="{BB962C8B-B14F-4D97-AF65-F5344CB8AC3E}">
        <p14:creationId xmlns:p14="http://schemas.microsoft.com/office/powerpoint/2010/main" val="258756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Admin staff, some staff in legal entities, County analyst staff, any staff who only needs to see reports.</a:t>
            </a:r>
          </a:p>
          <a:p>
            <a:r>
              <a:rPr lang="en-US" dirty="0"/>
              <a:t>Check</a:t>
            </a:r>
            <a:r>
              <a:rPr lang="en-US" baseline="0" dirty="0"/>
              <a:t> the box.</a:t>
            </a:r>
          </a:p>
          <a:p>
            <a:r>
              <a:rPr lang="en-US" baseline="0" dirty="0"/>
              <a:t>Do not make that a default, because if you have the box checked and then need to complete for a clinician, we will return the ARF.</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17</a:t>
            </a:fld>
            <a:endParaRPr lang="en-US"/>
          </a:p>
        </p:txBody>
      </p:sp>
    </p:spTree>
    <p:extLst>
      <p:ext uri="{BB962C8B-B14F-4D97-AF65-F5344CB8AC3E}">
        <p14:creationId xmlns:p14="http://schemas.microsoft.com/office/powerpoint/2010/main" val="154963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Unlicensed staff, select the box.  This will be for any staff who does not have a license.</a:t>
            </a:r>
          </a:p>
        </p:txBody>
      </p:sp>
      <p:sp>
        <p:nvSpPr>
          <p:cNvPr id="4" name="Slide Number Placeholder 3"/>
          <p:cNvSpPr>
            <a:spLocks noGrp="1"/>
          </p:cNvSpPr>
          <p:nvPr>
            <p:ph type="sldNum" sz="quarter" idx="10"/>
          </p:nvPr>
        </p:nvSpPr>
        <p:spPr/>
        <p:txBody>
          <a:bodyPr/>
          <a:lstStyle/>
          <a:p>
            <a:fld id="{5A5C1C80-9860-450C-9D31-AE5046C89527}" type="slidenum">
              <a:rPr lang="en-US" smtClean="0"/>
              <a:t>18</a:t>
            </a:fld>
            <a:endParaRPr lang="en-US"/>
          </a:p>
        </p:txBody>
      </p:sp>
    </p:spTree>
    <p:extLst>
      <p:ext uri="{BB962C8B-B14F-4D97-AF65-F5344CB8AC3E}">
        <p14:creationId xmlns:p14="http://schemas.microsoft.com/office/powerpoint/2010/main" val="1373395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includes interns, trainees, MHRS staff, </a:t>
            </a:r>
            <a:r>
              <a:rPr lang="en-US" dirty="0" err="1"/>
              <a:t>ParaPros</a:t>
            </a:r>
            <a:r>
              <a:rPr lang="en-US" dirty="0"/>
              <a:t>, and waivered staff.  If it is truly a waivered staff, you must include the Waiver paperwork</a:t>
            </a:r>
            <a:r>
              <a:rPr lang="en-US" baseline="0" dirty="0"/>
              <a:t> signed by the County.  </a:t>
            </a:r>
          </a:p>
          <a:p>
            <a:r>
              <a:rPr lang="en-US" baseline="0" dirty="0"/>
              <a:t>AMFT’s, ASW’s, APCC’s are not Waivered.  </a:t>
            </a:r>
          </a:p>
          <a:p>
            <a:r>
              <a:rPr lang="en-US" baseline="0" dirty="0"/>
              <a:t>MHRS staff are for Adult or Child programs.  </a:t>
            </a:r>
          </a:p>
          <a:p>
            <a:r>
              <a:rPr lang="en-US" baseline="0" dirty="0"/>
              <a:t>There are requirements for education/experience for MHRS and </a:t>
            </a:r>
            <a:r>
              <a:rPr lang="en-US" baseline="0" dirty="0" err="1"/>
              <a:t>ParaPros</a:t>
            </a:r>
            <a:r>
              <a:rPr lang="en-US" baseline="0" dirty="0"/>
              <a:t>.  Your program manager should refer to the OPOH for these requirements in order to select the correct credential for staff.   </a:t>
            </a:r>
          </a:p>
          <a:p>
            <a:r>
              <a:rPr lang="en-US" baseline="0" dirty="0"/>
              <a:t>MHRS in adult programs may complete assessments and client plans, with co-signatures.</a:t>
            </a:r>
          </a:p>
          <a:p>
            <a:r>
              <a:rPr lang="en-US" baseline="0" dirty="0"/>
              <a:t>MHRS in child programs are not allowed to complete assessments. Some do complete Client Plans, and they will complete progress notes.</a:t>
            </a:r>
          </a:p>
          <a:p>
            <a:r>
              <a:rPr lang="en-US" baseline="0" dirty="0"/>
              <a:t>Para Pros in all programs only write Progress Notes.</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19</a:t>
            </a:fld>
            <a:endParaRPr lang="en-US"/>
          </a:p>
        </p:txBody>
      </p:sp>
    </p:spTree>
    <p:extLst>
      <p:ext uri="{BB962C8B-B14F-4D97-AF65-F5344CB8AC3E}">
        <p14:creationId xmlns:p14="http://schemas.microsoft.com/office/powerpoint/2010/main" val="1233634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Waiver.  It must be signed by QM and a copy must accompany the ARF.</a:t>
            </a:r>
          </a:p>
        </p:txBody>
      </p:sp>
      <p:sp>
        <p:nvSpPr>
          <p:cNvPr id="4" name="Slide Number Placeholder 3"/>
          <p:cNvSpPr>
            <a:spLocks noGrp="1"/>
          </p:cNvSpPr>
          <p:nvPr>
            <p:ph type="sldNum" sz="quarter" idx="10"/>
          </p:nvPr>
        </p:nvSpPr>
        <p:spPr/>
        <p:txBody>
          <a:bodyPr/>
          <a:lstStyle/>
          <a:p>
            <a:fld id="{5A5C1C80-9860-450C-9D31-AE5046C89527}" type="slidenum">
              <a:rPr lang="en-US" smtClean="0"/>
              <a:t>20</a:t>
            </a:fld>
            <a:endParaRPr lang="en-US"/>
          </a:p>
        </p:txBody>
      </p:sp>
    </p:spTree>
    <p:extLst>
      <p:ext uri="{BB962C8B-B14F-4D97-AF65-F5344CB8AC3E}">
        <p14:creationId xmlns:p14="http://schemas.microsoft.com/office/powerpoint/2010/main" val="257373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a:t>
            </a:r>
            <a:r>
              <a:rPr lang="en-US" baseline="0" dirty="0"/>
              <a:t> of ARFs get rejected.</a:t>
            </a:r>
          </a:p>
          <a:p>
            <a:r>
              <a:rPr lang="en-US" baseline="0" dirty="0"/>
              <a:t>This is very time consuming for all of us.  </a:t>
            </a:r>
          </a:p>
          <a:p>
            <a:r>
              <a:rPr lang="en-US" baseline="0" dirty="0"/>
              <a:t>It delays getting staff into trainings.</a:t>
            </a:r>
          </a:p>
          <a:p>
            <a:r>
              <a:rPr lang="en-US" baseline="0" dirty="0"/>
              <a:t>It slows down productivity in your program.</a:t>
            </a:r>
          </a:p>
          <a:p>
            <a:endParaRPr lang="en-US" baseline="0" dirty="0"/>
          </a:p>
          <a:p>
            <a:r>
              <a:rPr lang="en-US" baseline="0" dirty="0"/>
              <a:t>An ARF is faxed to our </a:t>
            </a:r>
            <a:r>
              <a:rPr lang="en-US" baseline="0" dirty="0" err="1"/>
              <a:t>efax</a:t>
            </a:r>
            <a:r>
              <a:rPr lang="en-US" baseline="0" dirty="0"/>
              <a:t>.  </a:t>
            </a:r>
          </a:p>
          <a:p>
            <a:r>
              <a:rPr lang="en-US" baseline="0" dirty="0"/>
              <a:t>Then it is vetted by our Admin staff, who do some QA, checking NPI and taxonomy numbers, making sure SOP and ESA are attached, all fields completed.</a:t>
            </a:r>
          </a:p>
          <a:p>
            <a:r>
              <a:rPr lang="en-US" baseline="0" dirty="0"/>
              <a:t>After vetting, it is brought to my desk, and I process the ARF’s as they come in.  </a:t>
            </a:r>
          </a:p>
          <a:p>
            <a:r>
              <a:rPr lang="en-US" baseline="0" dirty="0"/>
              <a:t>Sometimes I may be at a meeting, or working on something else, and cannot get to them immediately.</a:t>
            </a:r>
          </a:p>
          <a:p>
            <a:r>
              <a:rPr lang="en-US" baseline="0" dirty="0"/>
              <a:t>If I find something wrong with the ARF, I must reject it, and send a notification to you.</a:t>
            </a:r>
          </a:p>
          <a:p>
            <a:r>
              <a:rPr lang="en-US" baseline="0" dirty="0"/>
              <a:t>It can be a couple of minutes to several days before I get it back again.  In the meantime, you may need to find staff to re-sign the ARF and forms.</a:t>
            </a:r>
          </a:p>
          <a:p>
            <a:r>
              <a:rPr lang="en-US" baseline="0" dirty="0"/>
              <a:t>Then it gets vetted again, and brought to my desk.</a:t>
            </a:r>
          </a:p>
          <a:p>
            <a:r>
              <a:rPr lang="en-US" baseline="0" dirty="0"/>
              <a:t>If it still is not right, it goes back to you, and the cycle continues.</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2</a:t>
            </a:fld>
            <a:endParaRPr lang="en-US"/>
          </a:p>
        </p:txBody>
      </p:sp>
    </p:spTree>
    <p:extLst>
      <p:ext uri="{BB962C8B-B14F-4D97-AF65-F5344CB8AC3E}">
        <p14:creationId xmlns:p14="http://schemas.microsoft.com/office/powerpoint/2010/main" val="1034524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Licensed</a:t>
            </a:r>
            <a:r>
              <a:rPr lang="en-US" baseline="0" dirty="0"/>
              <a:t> staff are Doctors, Osteopaths, LCSW’s, LMFT’s, LPCC’s, Nurses, Nurse Practitioners, Psychologists, Pharmacologists, Physician Assistants.</a:t>
            </a:r>
          </a:p>
          <a:p>
            <a:r>
              <a:rPr lang="en-US" baseline="0" dirty="0"/>
              <a:t>All must have a license.</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21</a:t>
            </a:fld>
            <a:endParaRPr lang="en-US"/>
          </a:p>
        </p:txBody>
      </p:sp>
    </p:spTree>
    <p:extLst>
      <p:ext uri="{BB962C8B-B14F-4D97-AF65-F5344CB8AC3E}">
        <p14:creationId xmlns:p14="http://schemas.microsoft.com/office/powerpoint/2010/main" val="302068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a:t>
            </a:r>
            <a:r>
              <a:rPr lang="en-US" baseline="0" dirty="0"/>
              <a:t> the License or Registration number.  A registration number is used for AMFT, ASW and APCC who are interns, registered with the BBS.</a:t>
            </a:r>
          </a:p>
          <a:p>
            <a:endParaRPr lang="en-US" baseline="0" dirty="0"/>
          </a:p>
          <a:p>
            <a:r>
              <a:rPr lang="en-US" baseline="0" dirty="0"/>
              <a:t>(Next)</a:t>
            </a:r>
          </a:p>
          <a:p>
            <a:r>
              <a:rPr lang="en-US" baseline="0" dirty="0"/>
              <a:t>All clinicians must have an NPI and Taxonomy.  Anyone who provides services.  The numbers must match what is on the NPI Registry.  Taxonomies can be tricky.  Make sure the user has the correct taxonomy for their credential.  If an ASW gets a license, the taxonomy must be changed.  </a:t>
            </a:r>
          </a:p>
          <a:p>
            <a:endParaRPr lang="en-US" baseline="0" dirty="0"/>
          </a:p>
          <a:p>
            <a:r>
              <a:rPr lang="en-US" baseline="0" dirty="0"/>
              <a:t>(Next)</a:t>
            </a:r>
          </a:p>
          <a:p>
            <a:r>
              <a:rPr lang="en-US" baseline="0" dirty="0"/>
              <a:t>If the user will be billing Medicare (MD’s, NP’s and LCSW’s) enter the PTAN and Effective date here</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22</a:t>
            </a:fld>
            <a:endParaRPr lang="en-US"/>
          </a:p>
        </p:txBody>
      </p:sp>
    </p:spTree>
    <p:extLst>
      <p:ext uri="{BB962C8B-B14F-4D97-AF65-F5344CB8AC3E}">
        <p14:creationId xmlns:p14="http://schemas.microsoft.com/office/powerpoint/2010/main" val="145191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7:  Comments</a:t>
            </a:r>
          </a:p>
          <a:p>
            <a:r>
              <a:rPr lang="en-US" dirty="0"/>
              <a:t>This is</a:t>
            </a:r>
            <a:r>
              <a:rPr lang="en-US" baseline="0" dirty="0"/>
              <a:t> an important part of the ARF.</a:t>
            </a:r>
          </a:p>
          <a:p>
            <a:r>
              <a:rPr lang="en-US" baseline="0" dirty="0"/>
              <a:t>Tell us anything we need to know regarding the account request.</a:t>
            </a:r>
          </a:p>
          <a:p>
            <a:r>
              <a:rPr lang="en-US" baseline="0" dirty="0"/>
              <a:t>         User needs Pre-Intake</a:t>
            </a:r>
          </a:p>
          <a:p>
            <a:r>
              <a:rPr lang="en-US" baseline="0" dirty="0"/>
              <a:t>          Admin staff who need Client Attachments</a:t>
            </a:r>
          </a:p>
          <a:p>
            <a:r>
              <a:rPr lang="en-US" baseline="0" dirty="0"/>
              <a:t>         If it is a name change, the ID under the old name</a:t>
            </a:r>
          </a:p>
          <a:p>
            <a:r>
              <a:rPr lang="en-US" baseline="0" dirty="0"/>
              <a:t>Anything that will help us expedite your ARF</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23</a:t>
            </a:fld>
            <a:endParaRPr lang="en-US"/>
          </a:p>
        </p:txBody>
      </p:sp>
    </p:spTree>
    <p:extLst>
      <p:ext uri="{BB962C8B-B14F-4D97-AF65-F5344CB8AC3E}">
        <p14:creationId xmlns:p14="http://schemas.microsoft.com/office/powerpoint/2010/main" val="277414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8:  Program Content</a:t>
            </a:r>
          </a:p>
          <a:p>
            <a:r>
              <a:rPr lang="en-US" baseline="0" dirty="0"/>
              <a:t>This is for staff that we can contact regarding the ARF.  Usually it will be you.  Make sure to add your email and phone number.</a:t>
            </a:r>
          </a:p>
          <a:p>
            <a:r>
              <a:rPr lang="en-US" baseline="0" dirty="0"/>
              <a:t>Please do not put the User name here.  </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24</a:t>
            </a:fld>
            <a:endParaRPr lang="en-US"/>
          </a:p>
        </p:txBody>
      </p:sp>
    </p:spTree>
    <p:extLst>
      <p:ext uri="{BB962C8B-B14F-4D97-AF65-F5344CB8AC3E}">
        <p14:creationId xmlns:p14="http://schemas.microsoft.com/office/powerpoint/2010/main" val="795011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9</a:t>
            </a:r>
          </a:p>
          <a:p>
            <a:r>
              <a:rPr lang="en-US" dirty="0"/>
              <a:t>The User must sign this portion.  Type in the name and date signed.</a:t>
            </a:r>
          </a:p>
          <a:p>
            <a:r>
              <a:rPr lang="en-US" dirty="0"/>
              <a:t>An original handwritten signature must be used.  We</a:t>
            </a:r>
            <a:r>
              <a:rPr lang="en-US" baseline="0" dirty="0"/>
              <a:t> cannot accept a typed signature that is of a font that looks handwritten.</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25</a:t>
            </a:fld>
            <a:endParaRPr lang="en-US"/>
          </a:p>
        </p:txBody>
      </p:sp>
    </p:spTree>
    <p:extLst>
      <p:ext uri="{BB962C8B-B14F-4D97-AF65-F5344CB8AC3E}">
        <p14:creationId xmlns:p14="http://schemas.microsoft.com/office/powerpoint/2010/main" val="762991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Manager signs the next line.  Type in the name and date signed.</a:t>
            </a:r>
          </a:p>
          <a:p>
            <a:r>
              <a:rPr lang="en-US" dirty="0"/>
              <a:t>Program Managers need to be aware that they are attesting that</a:t>
            </a:r>
            <a:r>
              <a:rPr lang="en-US" baseline="0" dirty="0"/>
              <a:t> they agree with the ARF and are authorizing the user access to the EHR.  Also, the PM is attesting that they have personally reviewed the County’s Summary of Policies with the user.</a:t>
            </a:r>
          </a:p>
          <a:p>
            <a:r>
              <a:rPr lang="en-US" baseline="0" dirty="0"/>
              <a:t>If a program manager is the user requesting access, this must be signed by someone higher up in the legal entity.  A PM may not sign for themselves.</a:t>
            </a:r>
          </a:p>
          <a:p>
            <a:r>
              <a:rPr lang="en-US" baseline="0" dirty="0"/>
              <a:t>Signature date of the PM must be on or after the User signature date.</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27</a:t>
            </a:fld>
            <a:endParaRPr lang="en-US"/>
          </a:p>
        </p:txBody>
      </p:sp>
    </p:spTree>
    <p:extLst>
      <p:ext uri="{BB962C8B-B14F-4D97-AF65-F5344CB8AC3E}">
        <p14:creationId xmlns:p14="http://schemas.microsoft.com/office/powerpoint/2010/main" val="2982309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SOP is attached to the New User ARF and New User DHP ARF.</a:t>
            </a:r>
            <a:endParaRPr lang="en-US" baseline="0" dirty="0"/>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42</a:t>
            </a:fld>
            <a:endParaRPr lang="en-US"/>
          </a:p>
        </p:txBody>
      </p:sp>
    </p:spTree>
    <p:extLst>
      <p:ext uri="{BB962C8B-B14F-4D97-AF65-F5344CB8AC3E}">
        <p14:creationId xmlns:p14="http://schemas.microsoft.com/office/powerpoint/2010/main" val="2318057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user’s name must be printed legibly.  If the User prints</a:t>
            </a:r>
            <a:r>
              <a:rPr lang="en-US" baseline="0" dirty="0"/>
              <a:t> their own name, m</a:t>
            </a:r>
            <a:r>
              <a:rPr lang="en-US" dirty="0"/>
              <a:t>ake sure that it can be clearly read.  If you can type</a:t>
            </a:r>
            <a:r>
              <a:rPr lang="en-US" baseline="0" dirty="0"/>
              <a:t> it, make sure the name is spelled correctly.</a:t>
            </a:r>
          </a:p>
          <a:p>
            <a:r>
              <a:rPr lang="en-US" dirty="0"/>
              <a:t>User then signs and dates.</a:t>
            </a:r>
          </a:p>
          <a:p>
            <a:r>
              <a:rPr lang="en-US" dirty="0"/>
              <a:t>This form looks odd, because it was set up to allow County staff to digitally sign.  If your Legal Entity has a digital signature feature, you may use it also.  When it</a:t>
            </a:r>
            <a:r>
              <a:rPr lang="en-US" baseline="0" dirty="0"/>
              <a:t> is printed out, you print the name and sign on the same line.  If the name is long, please print the name below the line in the space.</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43</a:t>
            </a:fld>
            <a:endParaRPr lang="en-US"/>
          </a:p>
        </p:txBody>
      </p:sp>
    </p:spTree>
    <p:extLst>
      <p:ext uri="{BB962C8B-B14F-4D97-AF65-F5344CB8AC3E}">
        <p14:creationId xmlns:p14="http://schemas.microsoft.com/office/powerpoint/2010/main" val="1278688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a:t>
            </a:r>
            <a:r>
              <a:rPr lang="en-US" baseline="0" dirty="0"/>
              <a:t> manager also signs and dates.  The date the pm signs must be on or after the date of the user’s signature.</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44</a:t>
            </a:fld>
            <a:endParaRPr lang="en-US"/>
          </a:p>
        </p:txBody>
      </p:sp>
    </p:spTree>
    <p:extLst>
      <p:ext uri="{BB962C8B-B14F-4D97-AF65-F5344CB8AC3E}">
        <p14:creationId xmlns:p14="http://schemas.microsoft.com/office/powerpoint/2010/main" val="138131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Electronic Signature Authorization (ESA) is also required.  This is attached to the New User ARF and the New User DHP ARF as well.</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45</a:t>
            </a:fld>
            <a:endParaRPr lang="en-US"/>
          </a:p>
        </p:txBody>
      </p:sp>
    </p:spTree>
    <p:extLst>
      <p:ext uri="{BB962C8B-B14F-4D97-AF65-F5344CB8AC3E}">
        <p14:creationId xmlns:p14="http://schemas.microsoft.com/office/powerpoint/2010/main" val="103848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reasons an ARF can get</a:t>
            </a:r>
            <a:r>
              <a:rPr lang="en-US" baseline="0" dirty="0"/>
              <a:t> rejected, but here are some common ones:</a:t>
            </a:r>
          </a:p>
          <a:p>
            <a:r>
              <a:rPr lang="en-US" baseline="0" dirty="0"/>
              <a:t>Incomplete fields:  Please make sure to fill the form in completely.</a:t>
            </a:r>
          </a:p>
          <a:p>
            <a:r>
              <a:rPr lang="en-US" baseline="0" dirty="0"/>
              <a:t>Typing is required.  After today, all ARFs will be rejected if not types.  This especially important for SSN numbers</a:t>
            </a:r>
          </a:p>
          <a:p>
            <a:r>
              <a:rPr lang="en-US" baseline="0" dirty="0"/>
              <a:t>Credentialing information:</a:t>
            </a:r>
          </a:p>
          <a:p>
            <a:r>
              <a:rPr lang="en-US" baseline="0" dirty="0"/>
              <a:t>	Every clinician must have an NPI and taxonomy.  </a:t>
            </a:r>
          </a:p>
          <a:p>
            <a:r>
              <a:rPr lang="en-US" baseline="0" dirty="0"/>
              <a:t>	Taxonomies must match the credential</a:t>
            </a:r>
          </a:p>
          <a:p>
            <a:r>
              <a:rPr lang="en-US" baseline="0" dirty="0"/>
              <a:t>	If Licensed or Registered, we must have that correct number</a:t>
            </a:r>
          </a:p>
          <a:p>
            <a:r>
              <a:rPr lang="en-US" baseline="0" dirty="0"/>
              <a:t>Make sure to get all signatures on all the forms.</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3</a:t>
            </a:fld>
            <a:endParaRPr lang="en-US"/>
          </a:p>
        </p:txBody>
      </p:sp>
    </p:spTree>
    <p:extLst>
      <p:ext uri="{BB962C8B-B14F-4D97-AF65-F5344CB8AC3E}">
        <p14:creationId xmlns:p14="http://schemas.microsoft.com/office/powerpoint/2010/main" val="2852737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Modify User ARF is for  making changes to the active account.  It is NOT for reactivating a dormant account, or reactivating an account on LOA.</a:t>
            </a:r>
          </a:p>
          <a:p>
            <a:r>
              <a:rPr lang="en-US" dirty="0"/>
              <a:t>      Change to Unit/</a:t>
            </a:r>
            <a:r>
              <a:rPr lang="en-US" dirty="0" err="1"/>
              <a:t>SubUnits</a:t>
            </a:r>
            <a:r>
              <a:rPr lang="en-US" dirty="0"/>
              <a:t> (either adding or deleting)</a:t>
            </a:r>
          </a:p>
          <a:p>
            <a:r>
              <a:rPr lang="en-US" dirty="0"/>
              <a:t>      Change of a Credential</a:t>
            </a:r>
          </a:p>
          <a:p>
            <a:r>
              <a:rPr lang="en-US" dirty="0"/>
              <a:t>      Placing a Staff on a Leave of Absence</a:t>
            </a:r>
          </a:p>
          <a:p>
            <a:endParaRPr lang="en-US" dirty="0"/>
          </a:p>
          <a:p>
            <a:r>
              <a:rPr lang="en-US" dirty="0"/>
              <a:t>Minor changes to an account that won’t require new staff signatures/ SOP or ESA forms</a:t>
            </a:r>
          </a:p>
          <a:p>
            <a:endParaRPr lang="en-US" dirty="0"/>
          </a:p>
          <a:p>
            <a:r>
              <a:rPr lang="en-US" dirty="0"/>
              <a:t>User also for terminating an account.  Make sure the user will not be in your legal entity.</a:t>
            </a:r>
          </a:p>
        </p:txBody>
      </p:sp>
      <p:sp>
        <p:nvSpPr>
          <p:cNvPr id="4" name="Slide Number Placeholder 3"/>
          <p:cNvSpPr>
            <a:spLocks noGrp="1"/>
          </p:cNvSpPr>
          <p:nvPr>
            <p:ph type="sldNum" sz="quarter" idx="10"/>
          </p:nvPr>
        </p:nvSpPr>
        <p:spPr/>
        <p:txBody>
          <a:bodyPr/>
          <a:lstStyle/>
          <a:p>
            <a:fld id="{5A5C1C80-9860-450C-9D31-AE5046C89527}" type="slidenum">
              <a:rPr lang="en-US" smtClean="0"/>
              <a:t>49</a:t>
            </a:fld>
            <a:endParaRPr lang="en-US"/>
          </a:p>
        </p:txBody>
      </p:sp>
    </p:spTree>
    <p:extLst>
      <p:ext uri="{BB962C8B-B14F-4D97-AF65-F5344CB8AC3E}">
        <p14:creationId xmlns:p14="http://schemas.microsoft.com/office/powerpoint/2010/main" val="2764726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either Modify or Terminate.  If not terminating from the legal entity, select Modify</a:t>
            </a:r>
          </a:p>
          <a:p>
            <a:r>
              <a:rPr lang="en-US" dirty="0"/>
              <a:t>We need either the Staff ID or the SSN.  We must have one of them in order to process.</a:t>
            </a:r>
          </a:p>
        </p:txBody>
      </p:sp>
      <p:sp>
        <p:nvSpPr>
          <p:cNvPr id="4" name="Slide Number Placeholder 3"/>
          <p:cNvSpPr>
            <a:spLocks noGrp="1"/>
          </p:cNvSpPr>
          <p:nvPr>
            <p:ph type="sldNum" sz="quarter" idx="5"/>
          </p:nvPr>
        </p:nvSpPr>
        <p:spPr/>
        <p:txBody>
          <a:bodyPr/>
          <a:lstStyle/>
          <a:p>
            <a:fld id="{5A5C1C80-9860-450C-9D31-AE5046C89527}" type="slidenum">
              <a:rPr lang="en-US" smtClean="0"/>
              <a:t>50</a:t>
            </a:fld>
            <a:endParaRPr lang="en-US"/>
          </a:p>
        </p:txBody>
      </p:sp>
    </p:spTree>
    <p:extLst>
      <p:ext uri="{BB962C8B-B14F-4D97-AF65-F5344CB8AC3E}">
        <p14:creationId xmlns:p14="http://schemas.microsoft.com/office/powerpoint/2010/main" val="3597227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User’s account to see what Unit/</a:t>
            </a:r>
            <a:r>
              <a:rPr lang="en-US" dirty="0" err="1"/>
              <a:t>SubUnits</a:t>
            </a:r>
            <a:r>
              <a:rPr lang="en-US" dirty="0"/>
              <a:t> are in the account. </a:t>
            </a:r>
          </a:p>
          <a:p>
            <a:r>
              <a:rPr lang="en-US" dirty="0"/>
              <a:t>If you are only removing your Unit/</a:t>
            </a:r>
            <a:r>
              <a:rPr lang="en-US" dirty="0" err="1"/>
              <a:t>SubUnits</a:t>
            </a:r>
            <a:r>
              <a:rPr lang="en-US" dirty="0"/>
              <a:t>, please check ‘Modify” at the top of the form.</a:t>
            </a:r>
          </a:p>
          <a:p>
            <a:r>
              <a:rPr lang="en-US" dirty="0"/>
              <a:t>If you have selected Terminate, then the entire account will be terminated.  </a:t>
            </a:r>
          </a:p>
          <a:p>
            <a:endParaRPr lang="en-US" dirty="0"/>
          </a:p>
          <a:p>
            <a:r>
              <a:rPr lang="en-US" dirty="0"/>
              <a:t>If Adding a Unit/</a:t>
            </a:r>
            <a:r>
              <a:rPr lang="en-US" dirty="0" err="1"/>
              <a:t>SubUnit</a:t>
            </a:r>
            <a:r>
              <a:rPr lang="en-US" dirty="0"/>
              <a:t>, just list the added ones.  </a:t>
            </a:r>
          </a:p>
          <a:p>
            <a:r>
              <a:rPr lang="en-US" dirty="0"/>
              <a:t>If you are cleaning up an account, thank you!</a:t>
            </a:r>
          </a:p>
          <a:p>
            <a:endParaRPr lang="en-US" dirty="0"/>
          </a:p>
          <a:p>
            <a:r>
              <a:rPr lang="en-US" dirty="0"/>
              <a:t>Do not enter anything unless you are changing the Unit/</a:t>
            </a:r>
            <a:r>
              <a:rPr lang="en-US" dirty="0" err="1"/>
              <a:t>SubUnit</a:t>
            </a:r>
            <a:endParaRPr lang="en-US" dirty="0"/>
          </a:p>
        </p:txBody>
      </p:sp>
      <p:sp>
        <p:nvSpPr>
          <p:cNvPr id="4" name="Slide Number Placeholder 3"/>
          <p:cNvSpPr>
            <a:spLocks noGrp="1"/>
          </p:cNvSpPr>
          <p:nvPr>
            <p:ph type="sldNum" sz="quarter" idx="5"/>
          </p:nvPr>
        </p:nvSpPr>
        <p:spPr/>
        <p:txBody>
          <a:bodyPr/>
          <a:lstStyle/>
          <a:p>
            <a:fld id="{5A5C1C80-9860-450C-9D31-AE5046C89527}" type="slidenum">
              <a:rPr lang="en-US" smtClean="0"/>
              <a:t>51</a:t>
            </a:fld>
            <a:endParaRPr lang="en-US"/>
          </a:p>
        </p:txBody>
      </p:sp>
    </p:spTree>
    <p:extLst>
      <p:ext uri="{BB962C8B-B14F-4D97-AF65-F5344CB8AC3E}">
        <p14:creationId xmlns:p14="http://schemas.microsoft.com/office/powerpoint/2010/main" val="3176942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use unless you are making a change to a credential, or adding PTAN to an account.</a:t>
            </a:r>
          </a:p>
        </p:txBody>
      </p:sp>
      <p:sp>
        <p:nvSpPr>
          <p:cNvPr id="4" name="Slide Number Placeholder 3"/>
          <p:cNvSpPr>
            <a:spLocks noGrp="1"/>
          </p:cNvSpPr>
          <p:nvPr>
            <p:ph type="sldNum" sz="quarter" idx="5"/>
          </p:nvPr>
        </p:nvSpPr>
        <p:spPr/>
        <p:txBody>
          <a:bodyPr/>
          <a:lstStyle/>
          <a:p>
            <a:fld id="{5A5C1C80-9860-450C-9D31-AE5046C89527}" type="slidenum">
              <a:rPr lang="en-US" smtClean="0"/>
              <a:t>52</a:t>
            </a:fld>
            <a:endParaRPr lang="en-US"/>
          </a:p>
        </p:txBody>
      </p:sp>
    </p:spTree>
    <p:extLst>
      <p:ext uri="{BB962C8B-B14F-4D97-AF65-F5344CB8AC3E}">
        <p14:creationId xmlns:p14="http://schemas.microsoft.com/office/powerpoint/2010/main" val="713703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for New ARF – someone we can contact regarding the ARF.</a:t>
            </a:r>
          </a:p>
          <a:p>
            <a:r>
              <a:rPr lang="en-US" dirty="0"/>
              <a:t>Do not allow a User to complete the ARF.  This needs to be done by a Program Manager or designated Admin staff.</a:t>
            </a:r>
          </a:p>
        </p:txBody>
      </p:sp>
      <p:sp>
        <p:nvSpPr>
          <p:cNvPr id="4" name="Slide Number Placeholder 3"/>
          <p:cNvSpPr>
            <a:spLocks noGrp="1"/>
          </p:cNvSpPr>
          <p:nvPr>
            <p:ph type="sldNum" sz="quarter" idx="5"/>
          </p:nvPr>
        </p:nvSpPr>
        <p:spPr/>
        <p:txBody>
          <a:bodyPr/>
          <a:lstStyle/>
          <a:p>
            <a:fld id="{5A5C1C80-9860-450C-9D31-AE5046C89527}" type="slidenum">
              <a:rPr lang="en-US" smtClean="0"/>
              <a:t>54</a:t>
            </a:fld>
            <a:endParaRPr lang="en-US"/>
          </a:p>
        </p:txBody>
      </p:sp>
    </p:spTree>
    <p:extLst>
      <p:ext uri="{BB962C8B-B14F-4D97-AF65-F5344CB8AC3E}">
        <p14:creationId xmlns:p14="http://schemas.microsoft.com/office/powerpoint/2010/main" val="1687524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 PM signature is needed for Modifying Users.</a:t>
            </a:r>
          </a:p>
        </p:txBody>
      </p:sp>
      <p:sp>
        <p:nvSpPr>
          <p:cNvPr id="4" name="Slide Number Placeholder 3"/>
          <p:cNvSpPr>
            <a:spLocks noGrp="1"/>
          </p:cNvSpPr>
          <p:nvPr>
            <p:ph type="sldNum" sz="quarter" idx="5"/>
          </p:nvPr>
        </p:nvSpPr>
        <p:spPr/>
        <p:txBody>
          <a:bodyPr/>
          <a:lstStyle/>
          <a:p>
            <a:fld id="{5A5C1C80-9860-450C-9D31-AE5046C89527}" type="slidenum">
              <a:rPr lang="en-US" smtClean="0"/>
              <a:t>55</a:t>
            </a:fld>
            <a:endParaRPr lang="en-US"/>
          </a:p>
        </p:txBody>
      </p:sp>
    </p:spTree>
    <p:extLst>
      <p:ext uri="{BB962C8B-B14F-4D97-AF65-F5344CB8AC3E}">
        <p14:creationId xmlns:p14="http://schemas.microsoft.com/office/powerpoint/2010/main" val="3299625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must be the same for all users</a:t>
            </a:r>
          </a:p>
          <a:p>
            <a:r>
              <a:rPr lang="en-US" dirty="0"/>
              <a:t> </a:t>
            </a:r>
          </a:p>
        </p:txBody>
      </p:sp>
      <p:sp>
        <p:nvSpPr>
          <p:cNvPr id="4" name="Slide Number Placeholder 3"/>
          <p:cNvSpPr>
            <a:spLocks noGrp="1"/>
          </p:cNvSpPr>
          <p:nvPr>
            <p:ph type="sldNum" sz="quarter" idx="10"/>
          </p:nvPr>
        </p:nvSpPr>
        <p:spPr/>
        <p:txBody>
          <a:bodyPr/>
          <a:lstStyle/>
          <a:p>
            <a:fld id="{5A5C1C80-9860-450C-9D31-AE5046C89527}" type="slidenum">
              <a:rPr lang="en-US" smtClean="0"/>
              <a:t>58</a:t>
            </a:fld>
            <a:endParaRPr lang="en-US"/>
          </a:p>
        </p:txBody>
      </p:sp>
    </p:spTree>
    <p:extLst>
      <p:ext uri="{BB962C8B-B14F-4D97-AF65-F5344CB8AC3E}">
        <p14:creationId xmlns:p14="http://schemas.microsoft.com/office/powerpoint/2010/main" val="1862341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Modify or Terminate.  However, remember that a termination will mean that all accounts will be closed, so make sure the users are not assigned to other Units/</a:t>
            </a:r>
            <a:r>
              <a:rPr lang="en-US" dirty="0" err="1"/>
              <a:t>SubUnits</a:t>
            </a:r>
            <a:r>
              <a:rPr lang="en-US" dirty="0"/>
              <a:t> in your legal entity.</a:t>
            </a:r>
          </a:p>
          <a:p>
            <a:endParaRPr lang="en-US" dirty="0"/>
          </a:p>
          <a:p>
            <a:r>
              <a:rPr lang="en-US" dirty="0"/>
              <a:t>Enter the Effective date of the change.</a:t>
            </a:r>
          </a:p>
        </p:txBody>
      </p:sp>
      <p:sp>
        <p:nvSpPr>
          <p:cNvPr id="4" name="Slide Number Placeholder 3"/>
          <p:cNvSpPr>
            <a:spLocks noGrp="1"/>
          </p:cNvSpPr>
          <p:nvPr>
            <p:ph type="sldNum" sz="quarter" idx="10"/>
          </p:nvPr>
        </p:nvSpPr>
        <p:spPr/>
        <p:txBody>
          <a:bodyPr/>
          <a:lstStyle/>
          <a:p>
            <a:fld id="{5A5C1C80-9860-450C-9D31-AE5046C89527}" type="slidenum">
              <a:rPr lang="en-US" smtClean="0"/>
              <a:t>59</a:t>
            </a:fld>
            <a:endParaRPr lang="en-US"/>
          </a:p>
        </p:txBody>
      </p:sp>
    </p:spTree>
    <p:extLst>
      <p:ext uri="{BB962C8B-B14F-4D97-AF65-F5344CB8AC3E}">
        <p14:creationId xmlns:p14="http://schemas.microsoft.com/office/powerpoint/2010/main" val="777397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Staff ID and Name for each staff – this is required.</a:t>
            </a:r>
          </a:p>
          <a:p>
            <a:r>
              <a:rPr lang="en-US" dirty="0"/>
              <a:t>If you need more space, you may add a second page, listing additional staff/ID’s – please put it in Table form.</a:t>
            </a:r>
          </a:p>
        </p:txBody>
      </p:sp>
      <p:sp>
        <p:nvSpPr>
          <p:cNvPr id="4" name="Slide Number Placeholder 3"/>
          <p:cNvSpPr>
            <a:spLocks noGrp="1"/>
          </p:cNvSpPr>
          <p:nvPr>
            <p:ph type="sldNum" sz="quarter" idx="10"/>
          </p:nvPr>
        </p:nvSpPr>
        <p:spPr/>
        <p:txBody>
          <a:bodyPr/>
          <a:lstStyle/>
          <a:p>
            <a:fld id="{5A5C1C80-9860-450C-9D31-AE5046C89527}" type="slidenum">
              <a:rPr lang="en-US" smtClean="0"/>
              <a:t>60</a:t>
            </a:fld>
            <a:endParaRPr lang="en-US"/>
          </a:p>
        </p:txBody>
      </p:sp>
    </p:spTree>
    <p:extLst>
      <p:ext uri="{BB962C8B-B14F-4D97-AF65-F5344CB8AC3E}">
        <p14:creationId xmlns:p14="http://schemas.microsoft.com/office/powerpoint/2010/main" val="1642146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r>
              <a:rPr lang="en-US" baseline="0" dirty="0"/>
              <a:t>Enter the changes to the Unit/</a:t>
            </a:r>
            <a:r>
              <a:rPr lang="en-US" baseline="0" dirty="0" err="1"/>
              <a:t>SubUnits</a:t>
            </a:r>
            <a:r>
              <a:rPr lang="en-US" baseline="0" dirty="0"/>
              <a:t> and select Add or Delete.</a:t>
            </a:r>
          </a:p>
          <a:p>
            <a:pPr defTabSz="915772"/>
            <a:r>
              <a:rPr lang="en-US" baseline="0" dirty="0"/>
              <a:t>If Terminating all staff, make sure you have checked their accounts to see if they are assigned to other Units/</a:t>
            </a:r>
            <a:r>
              <a:rPr lang="en-US" baseline="0" dirty="0" err="1"/>
              <a:t>SubUnits</a:t>
            </a:r>
            <a:r>
              <a:rPr lang="en-US" baseline="0" dirty="0"/>
              <a:t> in your Legal Entity.</a:t>
            </a:r>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61</a:t>
            </a:fld>
            <a:endParaRPr lang="en-US"/>
          </a:p>
        </p:txBody>
      </p:sp>
    </p:spTree>
    <p:extLst>
      <p:ext uri="{BB962C8B-B14F-4D97-AF65-F5344CB8AC3E}">
        <p14:creationId xmlns:p14="http://schemas.microsoft.com/office/powerpoint/2010/main" val="110113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look to the ARF. Notice the Required fields, the Digital Signatures and the Submit Button.</a:t>
            </a:r>
          </a:p>
        </p:txBody>
      </p:sp>
      <p:sp>
        <p:nvSpPr>
          <p:cNvPr id="4" name="Slide Number Placeholder 3"/>
          <p:cNvSpPr>
            <a:spLocks noGrp="1"/>
          </p:cNvSpPr>
          <p:nvPr>
            <p:ph type="sldNum" sz="quarter" idx="5"/>
          </p:nvPr>
        </p:nvSpPr>
        <p:spPr/>
        <p:txBody>
          <a:bodyPr/>
          <a:lstStyle/>
          <a:p>
            <a:fld id="{5A5C1C80-9860-450C-9D31-AE5046C89527}" type="slidenum">
              <a:rPr lang="en-US" smtClean="0"/>
              <a:t>4</a:t>
            </a:fld>
            <a:endParaRPr lang="en-US"/>
          </a:p>
        </p:txBody>
      </p:sp>
    </p:spTree>
    <p:extLst>
      <p:ext uri="{BB962C8B-B14F-4D97-AF65-F5344CB8AC3E}">
        <p14:creationId xmlns:p14="http://schemas.microsoft.com/office/powerpoint/2010/main" val="1018365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r>
              <a:rPr lang="en-US" baseline="0" dirty="0"/>
              <a:t> </a:t>
            </a:r>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62</a:t>
            </a:fld>
            <a:endParaRPr lang="en-US"/>
          </a:p>
        </p:txBody>
      </p:sp>
    </p:spTree>
    <p:extLst>
      <p:ext uri="{BB962C8B-B14F-4D97-AF65-F5344CB8AC3E}">
        <p14:creationId xmlns:p14="http://schemas.microsoft.com/office/powerpoint/2010/main" val="3558656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for New ARF – someone we can contact regarding the ARF.</a:t>
            </a:r>
          </a:p>
          <a:p>
            <a:r>
              <a:rPr lang="en-US" dirty="0"/>
              <a:t>Do not allow a User to complete the ARF.  This needs to be done by a Program Manager or designated Admin staff.</a:t>
            </a:r>
          </a:p>
        </p:txBody>
      </p:sp>
      <p:sp>
        <p:nvSpPr>
          <p:cNvPr id="4" name="Slide Number Placeholder 3"/>
          <p:cNvSpPr>
            <a:spLocks noGrp="1"/>
          </p:cNvSpPr>
          <p:nvPr>
            <p:ph type="sldNum" sz="quarter" idx="5"/>
          </p:nvPr>
        </p:nvSpPr>
        <p:spPr/>
        <p:txBody>
          <a:bodyPr/>
          <a:lstStyle/>
          <a:p>
            <a:fld id="{5A5C1C80-9860-450C-9D31-AE5046C89527}" type="slidenum">
              <a:rPr lang="en-US" smtClean="0"/>
              <a:t>63</a:t>
            </a:fld>
            <a:endParaRPr lang="en-US"/>
          </a:p>
        </p:txBody>
      </p:sp>
    </p:spTree>
    <p:extLst>
      <p:ext uri="{BB962C8B-B14F-4D97-AF65-F5344CB8AC3E}">
        <p14:creationId xmlns:p14="http://schemas.microsoft.com/office/powerpoint/2010/main" val="1740895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C1C80-9860-450C-9D31-AE5046C89527}" type="slidenum">
              <a:rPr lang="en-US" smtClean="0"/>
              <a:t>66</a:t>
            </a:fld>
            <a:endParaRPr lang="en-US"/>
          </a:p>
        </p:txBody>
      </p:sp>
    </p:spTree>
    <p:extLst>
      <p:ext uri="{BB962C8B-B14F-4D97-AF65-F5344CB8AC3E}">
        <p14:creationId xmlns:p14="http://schemas.microsoft.com/office/powerpoint/2010/main" val="3476394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DHP only used when an MD, DO or NP will be e-prescribing and for the nurses who will be supporting them.</a:t>
            </a:r>
          </a:p>
          <a:p>
            <a:r>
              <a:rPr lang="en-US" dirty="0"/>
              <a:t>Nursing staff must be linked to a Prescriber.</a:t>
            </a:r>
          </a:p>
          <a:p>
            <a:r>
              <a:rPr lang="en-US" dirty="0"/>
              <a:t>Prescribers may or may not be linked to a nursing staff.</a:t>
            </a:r>
          </a:p>
        </p:txBody>
      </p:sp>
      <p:sp>
        <p:nvSpPr>
          <p:cNvPr id="4" name="Slide Number Placeholder 3"/>
          <p:cNvSpPr>
            <a:spLocks noGrp="1"/>
          </p:cNvSpPr>
          <p:nvPr>
            <p:ph type="sldNum" sz="quarter" idx="5"/>
          </p:nvPr>
        </p:nvSpPr>
        <p:spPr/>
        <p:txBody>
          <a:bodyPr/>
          <a:lstStyle/>
          <a:p>
            <a:fld id="{5A5C1C80-9860-450C-9D31-AE5046C89527}" type="slidenum">
              <a:rPr lang="en-US" smtClean="0"/>
              <a:t>67</a:t>
            </a:fld>
            <a:endParaRPr lang="en-US"/>
          </a:p>
        </p:txBody>
      </p:sp>
    </p:spTree>
    <p:extLst>
      <p:ext uri="{BB962C8B-B14F-4D97-AF65-F5344CB8AC3E}">
        <p14:creationId xmlns:p14="http://schemas.microsoft.com/office/powerpoint/2010/main" val="3633098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Select whether a New User, a Modify User or you are Terminating the User (for Terms, you may use the other Modify ARF as well)</a:t>
            </a:r>
          </a:p>
        </p:txBody>
      </p:sp>
      <p:sp>
        <p:nvSpPr>
          <p:cNvPr id="4" name="Slide Number Placeholder 3"/>
          <p:cNvSpPr>
            <a:spLocks noGrp="1"/>
          </p:cNvSpPr>
          <p:nvPr>
            <p:ph type="sldNum" sz="quarter" idx="10"/>
          </p:nvPr>
        </p:nvSpPr>
        <p:spPr/>
        <p:txBody>
          <a:bodyPr/>
          <a:lstStyle/>
          <a:p>
            <a:fld id="{5A5C1C80-9860-450C-9D31-AE5046C89527}" type="slidenum">
              <a:rPr lang="en-US" smtClean="0"/>
              <a:t>68</a:t>
            </a:fld>
            <a:endParaRPr lang="en-US"/>
          </a:p>
        </p:txBody>
      </p:sp>
    </p:spTree>
    <p:extLst>
      <p:ext uri="{BB962C8B-B14F-4D97-AF65-F5344CB8AC3E}">
        <p14:creationId xmlns:p14="http://schemas.microsoft.com/office/powerpoint/2010/main" val="2580599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5A5C1C80-9860-450C-9D31-AE5046C89527}" type="slidenum">
              <a:rPr lang="en-US" smtClean="0"/>
              <a:t>69</a:t>
            </a:fld>
            <a:endParaRPr lang="en-US"/>
          </a:p>
        </p:txBody>
      </p:sp>
    </p:spTree>
    <p:extLst>
      <p:ext uri="{BB962C8B-B14F-4D97-AF65-F5344CB8AC3E}">
        <p14:creationId xmlns:p14="http://schemas.microsoft.com/office/powerpoint/2010/main" val="51881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need a FAX number for the MD to receive from pharmacies.  This must be a secure Fax.</a:t>
            </a:r>
          </a:p>
          <a:p>
            <a:r>
              <a:rPr lang="en-US" dirty="0"/>
              <a:t>Languages other than English,</a:t>
            </a:r>
            <a:r>
              <a:rPr lang="en-US" baseline="0" dirty="0"/>
              <a:t> should be entered.</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70</a:t>
            </a:fld>
            <a:endParaRPr lang="en-US"/>
          </a:p>
        </p:txBody>
      </p:sp>
    </p:spTree>
    <p:extLst>
      <p:ext uri="{BB962C8B-B14F-4D97-AF65-F5344CB8AC3E}">
        <p14:creationId xmlns:p14="http://schemas.microsoft.com/office/powerpoint/2010/main" val="3985761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know what the clinician will be doing in CCBH.  </a:t>
            </a:r>
          </a:p>
          <a:p>
            <a:r>
              <a:rPr lang="en-US" dirty="0"/>
              <a:t>If the staff requires a Supervising Physician, select Yes and enter the Supervising Physician name and Staff ID.</a:t>
            </a:r>
          </a:p>
        </p:txBody>
      </p:sp>
      <p:sp>
        <p:nvSpPr>
          <p:cNvPr id="4" name="Slide Number Placeholder 3"/>
          <p:cNvSpPr>
            <a:spLocks noGrp="1"/>
          </p:cNvSpPr>
          <p:nvPr>
            <p:ph type="sldNum" sz="quarter" idx="10"/>
          </p:nvPr>
        </p:nvSpPr>
        <p:spPr/>
        <p:txBody>
          <a:bodyPr/>
          <a:lstStyle/>
          <a:p>
            <a:fld id="{5A5C1C80-9860-450C-9D31-AE5046C89527}" type="slidenum">
              <a:rPr lang="en-US" smtClean="0"/>
              <a:t>71</a:t>
            </a:fld>
            <a:endParaRPr lang="en-US"/>
          </a:p>
        </p:txBody>
      </p:sp>
    </p:spTree>
    <p:extLst>
      <p:ext uri="{BB962C8B-B14F-4D97-AF65-F5344CB8AC3E}">
        <p14:creationId xmlns:p14="http://schemas.microsoft.com/office/powerpoint/2010/main" val="3888101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r>
              <a:rPr lang="en-US" baseline="0" dirty="0"/>
              <a:t>Enter the Unit/</a:t>
            </a:r>
            <a:r>
              <a:rPr lang="en-US" baseline="0" dirty="0" err="1"/>
              <a:t>SubUnits</a:t>
            </a:r>
            <a:r>
              <a:rPr lang="en-US" baseline="0" dirty="0"/>
              <a:t> and select Add or Delete.</a:t>
            </a:r>
          </a:p>
          <a:p>
            <a:pPr defTabSz="915772"/>
            <a:r>
              <a:rPr lang="en-US" baseline="0" dirty="0"/>
              <a:t>If Terminating, make sure you have checked their account to see if they are assigned to other Units/</a:t>
            </a:r>
            <a:r>
              <a:rPr lang="en-US" baseline="0" dirty="0" err="1"/>
              <a:t>SubUnits</a:t>
            </a:r>
            <a:r>
              <a:rPr lang="en-US" baseline="0" dirty="0"/>
              <a:t> in your Legal Entity.</a:t>
            </a:r>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72</a:t>
            </a:fld>
            <a:endParaRPr lang="en-US"/>
          </a:p>
        </p:txBody>
      </p:sp>
    </p:spTree>
    <p:extLst>
      <p:ext uri="{BB962C8B-B14F-4D97-AF65-F5344CB8AC3E}">
        <p14:creationId xmlns:p14="http://schemas.microsoft.com/office/powerpoint/2010/main" val="330665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Nurses who will be supporting the MD</a:t>
            </a:r>
          </a:p>
          <a:p>
            <a:r>
              <a:rPr lang="en-US" dirty="0"/>
              <a:t>MD’s who need to be added to the Nurses’ menu</a:t>
            </a:r>
          </a:p>
          <a:p>
            <a:r>
              <a:rPr lang="en-US" dirty="0"/>
              <a:t>MDs do</a:t>
            </a:r>
            <a:r>
              <a:rPr lang="en-US" baseline="0" dirty="0"/>
              <a:t> not get linked to other MDs.</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73</a:t>
            </a:fld>
            <a:endParaRPr lang="en-US"/>
          </a:p>
        </p:txBody>
      </p:sp>
    </p:spTree>
    <p:extLst>
      <p:ext uri="{BB962C8B-B14F-4D97-AF65-F5344CB8AC3E}">
        <p14:creationId xmlns:p14="http://schemas.microsoft.com/office/powerpoint/2010/main" val="19526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of the ARF describes the purpose.  New User/Reactivate Account:</a:t>
            </a:r>
          </a:p>
          <a:p>
            <a:r>
              <a:rPr lang="en-US" dirty="0"/>
              <a:t>What is a New User?</a:t>
            </a:r>
          </a:p>
          <a:p>
            <a:r>
              <a:rPr lang="en-US" dirty="0"/>
              <a:t>      New to your legal entity.  If user has an account for a different legal entity, this staff is still a New User for yours.</a:t>
            </a:r>
          </a:p>
          <a:p>
            <a:r>
              <a:rPr lang="en-US" dirty="0"/>
              <a:t>      If user is active, but has changed names, it is considered a New User</a:t>
            </a:r>
          </a:p>
          <a:p>
            <a:r>
              <a:rPr lang="en-US" dirty="0"/>
              <a:t>      </a:t>
            </a:r>
          </a:p>
          <a:p>
            <a:r>
              <a:rPr lang="en-US" dirty="0"/>
              <a:t>What is Reactivate Account?</a:t>
            </a:r>
          </a:p>
          <a:p>
            <a:r>
              <a:rPr lang="en-US" dirty="0"/>
              <a:t>      If user has been active in the past under  your legal entity, you are requesting the account to be reactivated, and this form must be used.</a:t>
            </a:r>
          </a:p>
          <a:p>
            <a:r>
              <a:rPr lang="en-US" dirty="0"/>
              <a:t>      Even if it is just a short time, a Leave of Absence, or a long time away from your legal entity.</a:t>
            </a:r>
          </a:p>
        </p:txBody>
      </p:sp>
      <p:sp>
        <p:nvSpPr>
          <p:cNvPr id="4" name="Slide Number Placeholder 3"/>
          <p:cNvSpPr>
            <a:spLocks noGrp="1"/>
          </p:cNvSpPr>
          <p:nvPr>
            <p:ph type="sldNum" sz="quarter" idx="5"/>
          </p:nvPr>
        </p:nvSpPr>
        <p:spPr/>
        <p:txBody>
          <a:bodyPr/>
          <a:lstStyle/>
          <a:p>
            <a:fld id="{5A5C1C80-9860-450C-9D31-AE5046C89527}" type="slidenum">
              <a:rPr lang="en-US" smtClean="0"/>
              <a:t>5</a:t>
            </a:fld>
            <a:endParaRPr lang="en-US"/>
          </a:p>
        </p:txBody>
      </p:sp>
    </p:spTree>
    <p:extLst>
      <p:ext uri="{BB962C8B-B14F-4D97-AF65-F5344CB8AC3E}">
        <p14:creationId xmlns:p14="http://schemas.microsoft.com/office/powerpoint/2010/main" val="2376196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correct credential.</a:t>
            </a:r>
          </a:p>
          <a:p>
            <a:r>
              <a:rPr lang="en-US" dirty="0"/>
              <a:t>Complete all Licensing information.  MD/NP/DO have a DEA number.  Effective Date and Expiration Date are required</a:t>
            </a:r>
          </a:p>
          <a:p>
            <a:endParaRPr lang="en-US" dirty="0"/>
          </a:p>
          <a:p>
            <a:r>
              <a:rPr lang="en-US" dirty="0"/>
              <a:t>If </a:t>
            </a:r>
            <a:r>
              <a:rPr lang="en-US" dirty="0" err="1"/>
              <a:t>MediCare</a:t>
            </a:r>
            <a:r>
              <a:rPr lang="en-US" dirty="0"/>
              <a:t> provider, enter the PTAN and effective date.</a:t>
            </a:r>
          </a:p>
        </p:txBody>
      </p:sp>
      <p:sp>
        <p:nvSpPr>
          <p:cNvPr id="4" name="Slide Number Placeholder 3"/>
          <p:cNvSpPr>
            <a:spLocks noGrp="1"/>
          </p:cNvSpPr>
          <p:nvPr>
            <p:ph type="sldNum" sz="quarter" idx="10"/>
          </p:nvPr>
        </p:nvSpPr>
        <p:spPr/>
        <p:txBody>
          <a:bodyPr/>
          <a:lstStyle/>
          <a:p>
            <a:fld id="{5A5C1C80-9860-450C-9D31-AE5046C89527}" type="slidenum">
              <a:rPr lang="en-US" smtClean="0"/>
              <a:t>74</a:t>
            </a:fld>
            <a:endParaRPr lang="en-US"/>
          </a:p>
        </p:txBody>
      </p:sp>
    </p:spTree>
    <p:extLst>
      <p:ext uri="{BB962C8B-B14F-4D97-AF65-F5344CB8AC3E}">
        <p14:creationId xmlns:p14="http://schemas.microsoft.com/office/powerpoint/2010/main" val="99810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r>
              <a:rPr lang="en-US" baseline="0" dirty="0"/>
              <a:t> </a:t>
            </a:r>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75</a:t>
            </a:fld>
            <a:endParaRPr lang="en-US"/>
          </a:p>
        </p:txBody>
      </p:sp>
    </p:spTree>
    <p:extLst>
      <p:ext uri="{BB962C8B-B14F-4D97-AF65-F5344CB8AC3E}">
        <p14:creationId xmlns:p14="http://schemas.microsoft.com/office/powerpoint/2010/main" val="1494139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8:  Program Content</a:t>
            </a:r>
          </a:p>
          <a:p>
            <a:r>
              <a:rPr lang="en-US" baseline="0" dirty="0"/>
              <a:t>This is for staff that we can contact regarding the ARF.  Usually it will be you.  Make sure to add your email and phone number.</a:t>
            </a:r>
          </a:p>
          <a:p>
            <a:r>
              <a:rPr lang="en-US" baseline="0" dirty="0"/>
              <a:t>Please do not put the User name here.  </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76</a:t>
            </a:fld>
            <a:endParaRPr lang="en-US"/>
          </a:p>
        </p:txBody>
      </p:sp>
    </p:spTree>
    <p:extLst>
      <p:ext uri="{BB962C8B-B14F-4D97-AF65-F5344CB8AC3E}">
        <p14:creationId xmlns:p14="http://schemas.microsoft.com/office/powerpoint/2010/main" val="35120553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Manager signs the next line.  Type in the name and date signed.</a:t>
            </a:r>
          </a:p>
          <a:p>
            <a:r>
              <a:rPr lang="en-US" dirty="0"/>
              <a:t>Program Managers need to be aware that they are attesting that</a:t>
            </a:r>
            <a:r>
              <a:rPr lang="en-US" baseline="0" dirty="0"/>
              <a:t> they agree with the ARF and are authorizing the user access to the EHR.  Also, the PM is attesting that they have personally reviewed the County’s Summary of Policies with the user.</a:t>
            </a:r>
          </a:p>
          <a:p>
            <a:r>
              <a:rPr lang="en-US" baseline="0" dirty="0"/>
              <a:t>If a program manager is the user requesting access, this must be signed by someone higher up in the legal entity.  A PM may not sign for themselves.</a:t>
            </a:r>
          </a:p>
          <a:p>
            <a:r>
              <a:rPr lang="en-US" baseline="0" dirty="0"/>
              <a:t>Signature date of the PM must be on or after the User signature date.</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78</a:t>
            </a:fld>
            <a:endParaRPr lang="en-US"/>
          </a:p>
        </p:txBody>
      </p:sp>
    </p:spTree>
    <p:extLst>
      <p:ext uri="{BB962C8B-B14F-4D97-AF65-F5344CB8AC3E}">
        <p14:creationId xmlns:p14="http://schemas.microsoft.com/office/powerpoint/2010/main" val="252966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License Type (Licensed Clinical Social Workers, MD, RN, etc.  There is a long list of license agencies)</a:t>
            </a:r>
          </a:p>
          <a:p>
            <a:r>
              <a:rPr lang="en-US" dirty="0"/>
              <a:t>Enter</a:t>
            </a:r>
            <a:r>
              <a:rPr lang="en-US" baseline="0" dirty="0"/>
              <a:t> the License number if known</a:t>
            </a:r>
          </a:p>
          <a:p>
            <a:r>
              <a:rPr lang="en-US" baseline="0" dirty="0"/>
              <a:t>If License number is unknown, you can enter the name, then search for the name when a long list appears.</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79</a:t>
            </a:fld>
            <a:endParaRPr lang="en-US"/>
          </a:p>
        </p:txBody>
      </p:sp>
    </p:spTree>
    <p:extLst>
      <p:ext uri="{BB962C8B-B14F-4D97-AF65-F5344CB8AC3E}">
        <p14:creationId xmlns:p14="http://schemas.microsoft.com/office/powerpoint/2010/main" val="3929479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probably need to search by Name.  To narrow the search, enter a city/state.</a:t>
            </a:r>
          </a:p>
        </p:txBody>
      </p:sp>
      <p:sp>
        <p:nvSpPr>
          <p:cNvPr id="4" name="Slide Number Placeholder 3"/>
          <p:cNvSpPr>
            <a:spLocks noGrp="1"/>
          </p:cNvSpPr>
          <p:nvPr>
            <p:ph type="sldNum" sz="quarter" idx="10"/>
          </p:nvPr>
        </p:nvSpPr>
        <p:spPr/>
        <p:txBody>
          <a:bodyPr/>
          <a:lstStyle/>
          <a:p>
            <a:fld id="{5A5C1C80-9860-450C-9D31-AE5046C89527}" type="slidenum">
              <a:rPr lang="en-US" smtClean="0"/>
              <a:t>80</a:t>
            </a:fld>
            <a:endParaRPr lang="en-US"/>
          </a:p>
        </p:txBody>
      </p:sp>
    </p:spTree>
    <p:extLst>
      <p:ext uri="{BB962C8B-B14F-4D97-AF65-F5344CB8AC3E}">
        <p14:creationId xmlns:p14="http://schemas.microsoft.com/office/powerpoint/2010/main" val="4066519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Taxonomies</a:t>
            </a:r>
            <a:r>
              <a:rPr lang="en-US" baseline="0" dirty="0"/>
              <a:t> are applied for by the clinical staff.  </a:t>
            </a:r>
          </a:p>
          <a:p>
            <a:r>
              <a:rPr lang="en-US" baseline="0" dirty="0"/>
              <a:t>If you must change a taxonomy, instructions can be found on </a:t>
            </a:r>
            <a:r>
              <a:rPr lang="en-US" baseline="0" dirty="0" err="1"/>
              <a:t>RegOnline</a:t>
            </a:r>
            <a:endParaRPr lang="en-US" baseline="0" dirty="0"/>
          </a:p>
          <a:p>
            <a:endParaRPr lang="en-US" baseline="0" dirty="0"/>
          </a:p>
          <a:p>
            <a:r>
              <a:rPr lang="en-US" baseline="0" dirty="0"/>
              <a:t>MIS has Guidelines for Choosing Taxonomies.  You may request this through MIS.</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81</a:t>
            </a:fld>
            <a:endParaRPr lang="en-US"/>
          </a:p>
        </p:txBody>
      </p:sp>
    </p:spTree>
    <p:extLst>
      <p:ext uri="{BB962C8B-B14F-4D97-AF65-F5344CB8AC3E}">
        <p14:creationId xmlns:p14="http://schemas.microsoft.com/office/powerpoint/2010/main" val="31117934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the paperwork ready, send to either the fax number on the ARF, or scan and email to the address on the ARF. Send as ONE file.</a:t>
            </a:r>
          </a:p>
          <a:p>
            <a:r>
              <a:rPr lang="en-US" dirty="0"/>
              <a:t>Do not send them directly to MIS staff.  The problem</a:t>
            </a:r>
            <a:r>
              <a:rPr lang="en-US" baseline="0" dirty="0"/>
              <a:t> with that is that your paperwork may not be seen among all our other emails, or get forgotten.  We may be away from the office, and not be able to access the attachments.  In addition our Admin staff must vet the paperwork and if it doesn’t come through our official box, they won’t get to it in a timely manner either.</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82</a:t>
            </a:fld>
            <a:endParaRPr lang="en-US"/>
          </a:p>
        </p:txBody>
      </p:sp>
    </p:spTree>
    <p:extLst>
      <p:ext uri="{BB962C8B-B14F-4D97-AF65-F5344CB8AC3E}">
        <p14:creationId xmlns:p14="http://schemas.microsoft.com/office/powerpoint/2010/main" val="753684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tips:</a:t>
            </a:r>
          </a:p>
          <a:p>
            <a:r>
              <a:rPr lang="en-US" dirty="0"/>
              <a:t>Make sure to type</a:t>
            </a:r>
          </a:p>
          <a:p>
            <a:r>
              <a:rPr lang="en-US" dirty="0"/>
              <a:t>Send in the Terms</a:t>
            </a:r>
          </a:p>
          <a:p>
            <a:r>
              <a:rPr lang="en-US" dirty="0"/>
              <a:t>Use current forms (we will return them if not the most</a:t>
            </a:r>
            <a:r>
              <a:rPr lang="en-US" baseline="0" dirty="0"/>
              <a:t> recent)</a:t>
            </a:r>
          </a:p>
          <a:p>
            <a:r>
              <a:rPr lang="en-US" baseline="0" dirty="0"/>
              <a:t>Make sure names are printed clearly (we will return them if we cannot read them)</a:t>
            </a:r>
          </a:p>
          <a:p>
            <a:r>
              <a:rPr lang="en-US" baseline="0" dirty="0"/>
              <a:t>Send in Modified ARF’s for staff on Leave of Absence to avoid them losing their CCBH and Citrix accounts</a:t>
            </a:r>
          </a:p>
          <a:p>
            <a:r>
              <a:rPr lang="en-US" baseline="0" dirty="0"/>
              <a:t>Follow up in 2-3 days to see if we received the ARF and what the progress is.</a:t>
            </a:r>
          </a:p>
          <a:p>
            <a:r>
              <a:rPr lang="en-US" baseline="0" dirty="0"/>
              <a:t>Ask questions if unsure.</a:t>
            </a:r>
          </a:p>
          <a:p>
            <a:endParaRPr lang="en-US" baseline="0" dirty="0"/>
          </a:p>
          <a:p>
            <a:r>
              <a:rPr lang="en-US" baseline="0"/>
              <a:t>Any questions</a:t>
            </a:r>
            <a:r>
              <a:rPr lang="en-US" baseline="0" dirty="0"/>
              <a:t>?</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84</a:t>
            </a:fld>
            <a:endParaRPr lang="en-US"/>
          </a:p>
        </p:txBody>
      </p:sp>
    </p:spTree>
    <p:extLst>
      <p:ext uri="{BB962C8B-B14F-4D97-AF65-F5344CB8AC3E}">
        <p14:creationId xmlns:p14="http://schemas.microsoft.com/office/powerpoint/2010/main" val="11191525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access forms and tip sheets on </a:t>
            </a:r>
            <a:r>
              <a:rPr lang="en-US" dirty="0" err="1"/>
              <a:t>RegOnline</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85</a:t>
            </a:fld>
            <a:endParaRPr lang="en-US"/>
          </a:p>
        </p:txBody>
      </p:sp>
    </p:spTree>
    <p:extLst>
      <p:ext uri="{BB962C8B-B14F-4D97-AF65-F5344CB8AC3E}">
        <p14:creationId xmlns:p14="http://schemas.microsoft.com/office/powerpoint/2010/main" val="316042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New User  (this includes if a user is new to your legal entity)  If they have an ID from somewhere else, they are still a “New User”</a:t>
            </a:r>
          </a:p>
          <a:p>
            <a:r>
              <a:rPr lang="en-US" baseline="0" dirty="0"/>
              <a:t>Name Change:  Did the user get married, or change their name in any other way?  This is for active users who have name changes, not former names for a new user.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6</a:t>
            </a:fld>
            <a:endParaRPr lang="en-US"/>
          </a:p>
        </p:txBody>
      </p:sp>
    </p:spTree>
    <p:extLst>
      <p:ext uri="{BB962C8B-B14F-4D97-AF65-F5344CB8AC3E}">
        <p14:creationId xmlns:p14="http://schemas.microsoft.com/office/powerpoint/2010/main" val="11087161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C1C80-9860-450C-9D31-AE5046C89527}" type="slidenum">
              <a:rPr lang="en-US" smtClean="0"/>
              <a:t>86</a:t>
            </a:fld>
            <a:endParaRPr lang="en-US"/>
          </a:p>
        </p:txBody>
      </p:sp>
    </p:spTree>
    <p:extLst>
      <p:ext uri="{BB962C8B-B14F-4D97-AF65-F5344CB8AC3E}">
        <p14:creationId xmlns:p14="http://schemas.microsoft.com/office/powerpoint/2010/main" val="35427363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Help Desk number and the MHMIS mailbox.  Please feel free to ask anything.  We are very</a:t>
            </a:r>
            <a:r>
              <a:rPr lang="en-US" baseline="0" dirty="0"/>
              <a:t> willing to assist you in being successful!</a:t>
            </a:r>
          </a:p>
          <a:p>
            <a:r>
              <a:rPr lang="en-US" baseline="0" dirty="0"/>
              <a:t>Thanks for coming today.</a:t>
            </a:r>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87</a:t>
            </a:fld>
            <a:endParaRPr lang="en-US"/>
          </a:p>
        </p:txBody>
      </p:sp>
    </p:spTree>
    <p:extLst>
      <p:ext uri="{BB962C8B-B14F-4D97-AF65-F5344CB8AC3E}">
        <p14:creationId xmlns:p14="http://schemas.microsoft.com/office/powerpoint/2010/main" val="288081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legal name:  For clinical staff, the name must match what is on the licensing board and the NPI registry.</a:t>
            </a:r>
          </a:p>
          <a:p>
            <a:endParaRPr lang="en-US" dirty="0"/>
          </a:p>
          <a:p>
            <a:r>
              <a:rPr lang="en-US" dirty="0"/>
              <a:t>Name Change is ONLY for active or returning users who have changed their name by marriage, divorce, etc.  Do not use this for new users.</a:t>
            </a:r>
          </a:p>
        </p:txBody>
      </p:sp>
      <p:sp>
        <p:nvSpPr>
          <p:cNvPr id="4" name="Slide Number Placeholder 3"/>
          <p:cNvSpPr>
            <a:spLocks noGrp="1"/>
          </p:cNvSpPr>
          <p:nvPr>
            <p:ph type="sldNum" sz="quarter" idx="5"/>
          </p:nvPr>
        </p:nvSpPr>
        <p:spPr/>
        <p:txBody>
          <a:bodyPr/>
          <a:lstStyle/>
          <a:p>
            <a:fld id="{5A5C1C80-9860-450C-9D31-AE5046C89527}" type="slidenum">
              <a:rPr lang="en-US" smtClean="0"/>
              <a:t>7</a:t>
            </a:fld>
            <a:endParaRPr lang="en-US"/>
          </a:p>
        </p:txBody>
      </p:sp>
    </p:spTree>
    <p:extLst>
      <p:ext uri="{BB962C8B-B14F-4D97-AF65-F5344CB8AC3E}">
        <p14:creationId xmlns:p14="http://schemas.microsoft.com/office/powerpoint/2010/main" val="100797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Job Title:  What is the job title for this staff?</a:t>
            </a:r>
          </a:p>
          <a:p>
            <a:r>
              <a:rPr lang="en-US" baseline="0" dirty="0"/>
              <a:t>SSN:  Must be the Last 5 digits of the SSN for identification purposes</a:t>
            </a:r>
          </a:p>
          <a:p>
            <a:r>
              <a:rPr lang="en-US" baseline="0" dirty="0"/>
              <a:t>Enter the work address and phone number</a:t>
            </a:r>
          </a:p>
          <a:p>
            <a:r>
              <a:rPr lang="en-US" baseline="0" dirty="0"/>
              <a:t>Work email: must be an organizational email – no yahoo, </a:t>
            </a:r>
            <a:r>
              <a:rPr lang="en-US" baseline="0" dirty="0" err="1"/>
              <a:t>gmail</a:t>
            </a:r>
            <a:r>
              <a:rPr lang="en-US" baseline="0" dirty="0"/>
              <a:t> accounts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8</a:t>
            </a:fld>
            <a:endParaRPr lang="en-US"/>
          </a:p>
        </p:txBody>
      </p:sp>
    </p:spTree>
    <p:extLst>
      <p:ext uri="{BB962C8B-B14F-4D97-AF65-F5344CB8AC3E}">
        <p14:creationId xmlns:p14="http://schemas.microsoft.com/office/powerpoint/2010/main" val="176873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Admin – Data Entry:  most Admin staff</a:t>
            </a:r>
          </a:p>
          <a:p>
            <a:r>
              <a:rPr lang="en-US" baseline="0" dirty="0"/>
              <a:t>Scheduler Lead – for Admins who will be setting up Scheduler</a:t>
            </a:r>
          </a:p>
          <a:p>
            <a:r>
              <a:rPr lang="en-US" baseline="0" dirty="0"/>
              <a:t>Non lead – for Admins who only back up the schedules</a:t>
            </a:r>
          </a:p>
          <a:p>
            <a:endParaRPr lang="en-US" dirty="0"/>
          </a:p>
        </p:txBody>
      </p:sp>
      <p:sp>
        <p:nvSpPr>
          <p:cNvPr id="4" name="Slide Number Placeholder 3"/>
          <p:cNvSpPr>
            <a:spLocks noGrp="1"/>
          </p:cNvSpPr>
          <p:nvPr>
            <p:ph type="sldNum" sz="quarter" idx="10"/>
          </p:nvPr>
        </p:nvSpPr>
        <p:spPr/>
        <p:txBody>
          <a:bodyPr/>
          <a:lstStyle/>
          <a:p>
            <a:fld id="{5A5C1C80-9860-450C-9D31-AE5046C89527}" type="slidenum">
              <a:rPr lang="en-US" smtClean="0"/>
              <a:t>10</a:t>
            </a:fld>
            <a:endParaRPr lang="en-US"/>
          </a:p>
        </p:txBody>
      </p:sp>
    </p:spTree>
    <p:extLst>
      <p:ext uri="{BB962C8B-B14F-4D97-AF65-F5344CB8AC3E}">
        <p14:creationId xmlns:p14="http://schemas.microsoft.com/office/powerpoint/2010/main" val="54340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26C7B780-B415-4B45-B060-3E816893BF15}" type="datetimeFigureOut">
              <a:rPr lang="en-US" smtClean="0"/>
              <a:t>7/2/2019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7AEC647-4F2E-44C5-AFE2-9181AFD7DCF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C7B780-B415-4B45-B060-3E816893BF15}"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C647-4F2E-44C5-AFE2-9181AFD7DC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C7B780-B415-4B45-B060-3E816893BF15}"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EC647-4F2E-44C5-AFE2-9181AFD7DC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6C7B780-B415-4B45-B060-3E816893BF15}" type="datetimeFigureOut">
              <a:rPr lang="en-US" smtClean="0"/>
              <a:t>7/2/2019</a:t>
            </a:fld>
            <a:endParaRPr lang="en-US"/>
          </a:p>
        </p:txBody>
      </p:sp>
      <p:sp>
        <p:nvSpPr>
          <p:cNvPr id="9" name="Slide Number Placeholder 8"/>
          <p:cNvSpPr>
            <a:spLocks noGrp="1"/>
          </p:cNvSpPr>
          <p:nvPr>
            <p:ph type="sldNum" sz="quarter" idx="15"/>
          </p:nvPr>
        </p:nvSpPr>
        <p:spPr/>
        <p:txBody>
          <a:bodyPr rtlCol="0"/>
          <a:lstStyle/>
          <a:p>
            <a:fld id="{F7AEC647-4F2E-44C5-AFE2-9181AFD7DCFF}"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6C7B780-B415-4B45-B060-3E816893BF15}" type="datetimeFigureOut">
              <a:rPr lang="en-US" smtClean="0"/>
              <a:t>7/2/2019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7AEC647-4F2E-44C5-AFE2-9181AFD7DCF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6C7B780-B415-4B45-B060-3E816893BF15}"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EC647-4F2E-44C5-AFE2-9181AFD7DCFF}"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6C7B780-B415-4B45-B060-3E816893BF15}" type="datetimeFigureOut">
              <a:rPr lang="en-US" smtClean="0"/>
              <a:t>7/2/2019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EC647-4F2E-44C5-AFE2-9181AFD7DCFF}"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26C7B780-B415-4B45-B060-3E816893BF15}" type="datetimeFigureOut">
              <a:rPr lang="en-US" smtClean="0"/>
              <a:t>7/2/2019</a:t>
            </a:fld>
            <a:endParaRPr lang="en-US"/>
          </a:p>
        </p:txBody>
      </p:sp>
      <p:sp>
        <p:nvSpPr>
          <p:cNvPr id="7" name="Slide Number Placeholder 6"/>
          <p:cNvSpPr>
            <a:spLocks noGrp="1"/>
          </p:cNvSpPr>
          <p:nvPr>
            <p:ph type="sldNum" sz="quarter" idx="11"/>
          </p:nvPr>
        </p:nvSpPr>
        <p:spPr/>
        <p:txBody>
          <a:bodyPr rtlCol="0"/>
          <a:lstStyle/>
          <a:p>
            <a:fld id="{F7AEC647-4F2E-44C5-AFE2-9181AFD7DCFF}"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7B780-B415-4B45-B060-3E816893BF15}" type="datetimeFigureOut">
              <a:rPr lang="en-US" smtClean="0"/>
              <a:t>7/2/2019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EC647-4F2E-44C5-AFE2-9181AFD7DC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6C7B780-B415-4B45-B060-3E816893BF15}" type="datetimeFigureOut">
              <a:rPr lang="en-US" smtClean="0"/>
              <a:t>7/2/2019</a:t>
            </a:fld>
            <a:endParaRPr lang="en-US"/>
          </a:p>
        </p:txBody>
      </p:sp>
      <p:sp>
        <p:nvSpPr>
          <p:cNvPr id="22" name="Slide Number Placeholder 21"/>
          <p:cNvSpPr>
            <a:spLocks noGrp="1"/>
          </p:cNvSpPr>
          <p:nvPr>
            <p:ph type="sldNum" sz="quarter" idx="15"/>
          </p:nvPr>
        </p:nvSpPr>
        <p:spPr/>
        <p:txBody>
          <a:bodyPr rtlCol="0"/>
          <a:lstStyle/>
          <a:p>
            <a:fld id="{F7AEC647-4F2E-44C5-AFE2-9181AFD7DCFF}"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6C7B780-B415-4B45-B060-3E816893BF15}" type="datetimeFigureOut">
              <a:rPr lang="en-US" smtClean="0"/>
              <a:t>7/2/2019</a:t>
            </a:fld>
            <a:endParaRPr lang="en-US"/>
          </a:p>
        </p:txBody>
      </p:sp>
      <p:sp>
        <p:nvSpPr>
          <p:cNvPr id="18" name="Slide Number Placeholder 17"/>
          <p:cNvSpPr>
            <a:spLocks noGrp="1"/>
          </p:cNvSpPr>
          <p:nvPr>
            <p:ph type="sldNum" sz="quarter" idx="11"/>
          </p:nvPr>
        </p:nvSpPr>
        <p:spPr/>
        <p:txBody>
          <a:bodyPr rtlCol="0"/>
          <a:lstStyle/>
          <a:p>
            <a:fld id="{F7AEC647-4F2E-44C5-AFE2-9181AFD7DCFF}"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6C7B780-B415-4B45-B060-3E816893BF15}" type="datetimeFigureOut">
              <a:rPr lang="en-US" smtClean="0"/>
              <a:t>7/2/2019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7AEC647-4F2E-44C5-AFE2-9181AFD7DC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j8-bH4x9LMAhXGTCYKHZH3BtwQjRwIBw&amp;url=http://www.hillsborococ.org/what-is-the-problem/&amp;bvm=bv.121658157,d.eWE&amp;psig=AFQjCNHlOEQ8DFXJDUu5OqTCmjcICv01CQ&amp;ust=146307464113905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j8-bH4x9LMAhXGTCYKHZH3BtwQjRwIBw&amp;url=http://www.hillsborococ.org/what-is-the-problem/&amp;bvm=bv.121658157,d.eWE&amp;psig=AFQjCNHlOEQ8DFXJDUu5OqTCmjcICv01CQ&amp;ust=146307464113905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j8-bH4x9LMAhXGTCYKHZH3BtwQjRwIBw&amp;url=http://www.hillsborococ.org/what-is-the-problem/&amp;bvm=bv.121658157,d.eWE&amp;psig=AFQjCNHlOEQ8DFXJDUu5OqTCmjcICv01CQ&amp;ust=146307464113905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8-bH4x9LMAhXGTCYKHZH3BtwQjRwIBw&amp;url=http://www.hillsborococ.org/what-is-the-problem/&amp;bvm=bv.121658157,d.eWE&amp;psig=AFQjCNHlOEQ8DFXJDUu5OqTCmjcICv01CQ&amp;ust=146307464113905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r_Py9t83MAhWMMSYKHZQXDjwQjRwIBw&amp;url=https://www.linkedin.com/topic/family-therapist&amp;bvm=bv.121421273,d.amc&amp;psig=AFQjCNHpuiu24ezny-_b70ZYp--Rnlsrrw&amp;ust=146289832772370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http://isupportu.biz/business-it-support/office-phone-system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KgrPe-c3MAhUITSYKHeiWBv8QjRwIBw&amp;url=http://www.slatervecchio.com/is-a-childs-waiver-of-liability-binding-when-signed-by-a-parent/&amp;psig=AFQjCNE98oHw_g698o1ASySwgr6rrtQIdA&amp;ust=146291617919184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gograph.com/stock-illustration/signing.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KgrPe-c3MAhUITSYKHeiWBv8QjRwIBw&amp;url=http://www.slatervecchio.com/is-a-childs-waiver-of-liability-binding-when-signed-by-a-parent/&amp;psig=AFQjCNE98oHw_g698o1ASySwgr6rrtQIdA&amp;ust=146291617919184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hyperlink" Target="http://www.gograph.com/stock-illustration/signing.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isupportu.biz/business-it-support/office-phone-system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8-bH4x9LMAhXGTCYKHZH3BtwQjRwIBw&amp;url=http://www.hillsborococ.org/what-is-the-problem/&amp;bvm=bv.121658157,d.eWE&amp;psig=AFQjCNHlOEQ8DFXJDUu5OqTCmjcICv01CQ&amp;ust=146307464113905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isupportu.biz/business-it-support/office-phone-system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8-bH4x9LMAhXGTCYKHZH3BtwQjRwIBw&amp;url=http://www.hillsborococ.org/what-is-the-problem/&amp;bvm=bv.121658157,d.eWE&amp;psig=AFQjCNHlOEQ8DFXJDUu5OqTCmjcICv01CQ&amp;ust=1463074641139051"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jpeg"/></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8-bH4x9LMAhXGTCYKHZH3BtwQjRwIBw&amp;url=http://www.hillsborococ.org/what-is-the-problem/&amp;bvm=bv.121658157,d.eWE&amp;psig=AFQjCNHlOEQ8DFXJDUu5OqTCmjcICv01CQ&amp;ust=146307464113905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7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19.png"/></Relationships>
</file>

<file path=ppt/slides/_rels/slide7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isupportu.biz/business-it-support/office-phone-system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gograph.com/stock-illustration/signing.html"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search.dca.ca.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8-bH4x9LMAhXGTCYKHZH3BtwQjRwIBw&amp;url=http://www.hillsborococ.org/what-is-the-problem/&amp;bvm=bv.121658157,d.eWE&amp;psig=AFQjCNHlOEQ8DFXJDUu5OqTCmjcICv01CQ&amp;ust=146307464113905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hyperlink" Target="https://npiregistry.cms.hhs.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hyperlink" Target="https://www.google.com/url?sa=i&amp;rct=j&amp;q=&amp;esrc=s&amp;source=images&amp;cd=&amp;cad=rja&amp;uact=8&amp;ved=0ahUKEwjw1N6niM7MAhUM72MKHXS2AgYQjRwIBw&amp;url=https://relaystationmedia.com/nonprofits-can-profit-mobile-donations/&amp;bvm=bv.121421273,d.cWw&amp;psig=AFQjCNEPdupAdvoyutFuhYhK3h3NpoRvXQ&amp;ust=1462919906127701"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www.regpacks.com/optum"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102.jpeg"/><Relationship Id="rId13" Type="http://schemas.openxmlformats.org/officeDocument/2006/relationships/hyperlink" Target="http://www.google.com/url?sa=i&amp;rct=j&amp;q=&amp;esrc=s&amp;source=images&amp;cd=&amp;cad=rja&amp;uact=8&amp;ved=0ahUKEwi82_aXztLMAhUFMyYKHZTxBYgQjRwIBw&amp;url=http://photobucket.com/images/scratching%20head&amp;bvm=bv.121658157,d.eWE&amp;psig=AFQjCNGVRZl2Afm-Jlrc-BE-aP3EncFXPQ&amp;ust=1463076296625830" TargetMode="External"/><Relationship Id="rId3" Type="http://schemas.openxmlformats.org/officeDocument/2006/relationships/hyperlink" Target="http://www.google.com/url?sa=i&amp;rct=j&amp;q=&amp;esrc=s&amp;source=images&amp;cd=&amp;cad=rja&amp;uact=8&amp;ved=0ahUKEwiCndi00tLMAhXGbSYKHREDAzUQjRwIBw&amp;url=http://www.good-2-great.co.uk/something-for-the-weekend-how-to-plan-your-follow-up/&amp;bvm=bv.121658157,d.eWE&amp;psig=AFQjCNEpaBC47GOt6RrRcWLcVbxUTzga6Q&amp;ust=1463077423622029" TargetMode="External"/><Relationship Id="rId7" Type="http://schemas.openxmlformats.org/officeDocument/2006/relationships/hyperlink" Target="http://www.google.com/url?sa=i&amp;rct=j&amp;q=&amp;esrc=s&amp;source=images&amp;cd=&amp;cad=rja&amp;uact=8&amp;ved=0ahUKEwifl5XKz9LMAhVGVyYKHfs3A7QQjRwIBw&amp;url=http://www.123rf.com/clipart-vector/layoff.html&amp;bvm=bv.121658157,d.eWE&amp;psig=AFQjCNEOpbgafit-UiidM21ldoyRHmCSjA&amp;ust=1463076583602269" TargetMode="External"/><Relationship Id="rId12" Type="http://schemas.openxmlformats.org/officeDocument/2006/relationships/image" Target="../media/image106.png"/><Relationship Id="rId17" Type="http://schemas.openxmlformats.org/officeDocument/2006/relationships/image" Target="../media/image33.png"/><Relationship Id="rId2" Type="http://schemas.openxmlformats.org/officeDocument/2006/relationships/notesSlide" Target="../notesSlides/notesSlide58.xml"/><Relationship Id="rId16"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01.jpeg"/><Relationship Id="rId11" Type="http://schemas.openxmlformats.org/officeDocument/2006/relationships/image" Target="../media/image105.png"/><Relationship Id="rId5" Type="http://schemas.openxmlformats.org/officeDocument/2006/relationships/hyperlink" Target="https://www.google.com/url?sa=i&amp;rct=j&amp;q=&amp;esrc=s&amp;source=images&amp;cd=&amp;cad=rja&amp;uact=8&amp;ved=0ahUKEwjRra3g0NLMAhXJOyYKHajSCHUQjRwIBw&amp;url=https://brainofjay.wordpress.com/category/new-baby/&amp;bvm=bv.121658157,d.eWE&amp;psig=AFQjCNF52bxeh55c24OHGSsUF7GbCblj9g&amp;ust=1463076997227903" TargetMode="External"/><Relationship Id="rId15" Type="http://schemas.openxmlformats.org/officeDocument/2006/relationships/hyperlink" Target="http://www.google.com/url?sa=i&amp;rct=j&amp;q=&amp;esrc=s&amp;source=images&amp;cd=&amp;cad=rja&amp;uact=8&amp;ved=0ahUKEwjorrHt0tLMAhUHYyYKHaU3B-kQjRwIBw&amp;url=http://www.activegarage.com/dont-hold-back-do-ask&amp;bvm=bv.121658157,d.eWE&amp;psig=AFQjCNGgwXSD7rs1qkxkqm74S_YRSV2CYg&amp;ust=1463077567566229" TargetMode="External"/><Relationship Id="rId10" Type="http://schemas.openxmlformats.org/officeDocument/2006/relationships/image" Target="../media/image104.png"/><Relationship Id="rId4" Type="http://schemas.openxmlformats.org/officeDocument/2006/relationships/image" Target="../media/image100.jpeg"/><Relationship Id="rId9" Type="http://schemas.openxmlformats.org/officeDocument/2006/relationships/image" Target="../media/image103.png"/><Relationship Id="rId14" Type="http://schemas.openxmlformats.org/officeDocument/2006/relationships/image" Target="../media/image107.gif"/></Relationships>
</file>

<file path=ppt/slides/_rels/slide85.xml.rels><?xml version="1.0" encoding="UTF-8" standalone="yes"?>
<Relationships xmlns="http://schemas.openxmlformats.org/package/2006/relationships"><Relationship Id="rId3" Type="http://schemas.openxmlformats.org/officeDocument/2006/relationships/hyperlink" Target="http://www.regpacks.com/optu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jpeg"/></Relationships>
</file>

<file path=ppt/slides/_rels/slide8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87.xml.rels><?xml version="1.0" encoding="UTF-8" standalone="yes"?>
<Relationships xmlns="http://schemas.openxmlformats.org/package/2006/relationships"><Relationship Id="rId3" Type="http://schemas.openxmlformats.org/officeDocument/2006/relationships/hyperlink" Target="mailto:MH_MiS_SystemAdmin.HHSA@sdcounty.ca.gov"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ved=0ahUKEwj8-bH4x9LMAhXGTCYKHZH3BtwQjRwIBw&amp;url=http://www.hillsborococ.org/what-is-the-problem/&amp;bvm=bv.121658157,d.eWE&amp;psig=AFQjCNHlOEQ8DFXJDUu5OqTCmjcICv01CQ&amp;ust=1463074641139051"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343400"/>
            <a:ext cx="6172200" cy="1894362"/>
          </a:xfrm>
        </p:spPr>
        <p:txBody>
          <a:bodyPr>
            <a:normAutofit/>
          </a:bodyPr>
          <a:lstStyle/>
          <a:p>
            <a:pPr algn="ctr"/>
            <a:r>
              <a:rPr lang="en-US" sz="2800" dirty="0"/>
              <a:t>BHS Administration</a:t>
            </a:r>
            <a:br>
              <a:rPr lang="en-US" sz="2800" dirty="0"/>
            </a:br>
            <a:r>
              <a:rPr lang="en-US" sz="2800" dirty="0"/>
              <a:t>MHMIS Unit</a:t>
            </a:r>
          </a:p>
        </p:txBody>
      </p:sp>
      <p:sp>
        <p:nvSpPr>
          <p:cNvPr id="3" name="Subtitle 2"/>
          <p:cNvSpPr>
            <a:spLocks noGrp="1"/>
          </p:cNvSpPr>
          <p:nvPr>
            <p:ph type="subTitle" idx="1"/>
          </p:nvPr>
        </p:nvSpPr>
        <p:spPr>
          <a:xfrm>
            <a:off x="1905000" y="2286000"/>
            <a:ext cx="6477000" cy="1447800"/>
          </a:xfrm>
        </p:spPr>
        <p:txBody>
          <a:bodyPr>
            <a:normAutofit fontScale="55000" lnSpcReduction="20000"/>
          </a:bodyPr>
          <a:lstStyle/>
          <a:p>
            <a:pPr algn="ctr"/>
            <a:r>
              <a:rPr lang="en-US" sz="7300" dirty="0">
                <a:solidFill>
                  <a:schemeClr val="tx1"/>
                </a:solidFill>
              </a:rPr>
              <a:t>CCBH Access Request  </a:t>
            </a:r>
          </a:p>
          <a:p>
            <a:r>
              <a:rPr lang="en-US" sz="4400" dirty="0">
                <a:solidFill>
                  <a:schemeClr val="tx1"/>
                </a:solidFill>
              </a:rPr>
              <a:t> </a:t>
            </a:r>
          </a:p>
        </p:txBody>
      </p:sp>
      <p:pic>
        <p:nvPicPr>
          <p:cNvPr id="4" name="Picture 3" descr="C:\Users\shansen3\Pictures\HHSAlogo_160x53_jpg.jpg"/>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52157"/>
            <a:ext cx="1219200" cy="403860"/>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1139825" cy="1146175"/>
          </a:xfrm>
          <a:prstGeom prst="rect">
            <a:avLst/>
          </a:prstGeom>
          <a:noFill/>
          <a:ln>
            <a:noFill/>
          </a:ln>
          <a:effectLst/>
        </p:spPr>
      </p:pic>
    </p:spTree>
    <p:extLst>
      <p:ext uri="{BB962C8B-B14F-4D97-AF65-F5344CB8AC3E}">
        <p14:creationId xmlns:p14="http://schemas.microsoft.com/office/powerpoint/2010/main" val="322335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New User/Reactivate ARF</a:t>
            </a:r>
            <a:r>
              <a:rPr lang="en-US" dirty="0"/>
              <a:t>	</a:t>
            </a:r>
          </a:p>
        </p:txBody>
      </p:sp>
      <p:sp>
        <p:nvSpPr>
          <p:cNvPr id="3" name="Content Placeholder 2"/>
          <p:cNvSpPr>
            <a:spLocks noGrp="1"/>
          </p:cNvSpPr>
          <p:nvPr>
            <p:ph sz="quarter" idx="1"/>
          </p:nvPr>
        </p:nvSpPr>
        <p:spPr/>
        <p:txBody>
          <a:bodyPr/>
          <a:lstStyle/>
          <a:p>
            <a:r>
              <a:rPr lang="en-US" dirty="0"/>
              <a:t>Admin – Data Entry</a:t>
            </a:r>
          </a:p>
          <a:p>
            <a:pPr lvl="1"/>
            <a:r>
              <a:rPr lang="en-US" dirty="0"/>
              <a:t>Most Admin staff</a:t>
            </a:r>
          </a:p>
          <a:p>
            <a:pPr lvl="1"/>
            <a:r>
              <a:rPr lang="en-US" dirty="0"/>
              <a:t>Can Add Clients/Open and Close Assignments</a:t>
            </a:r>
          </a:p>
          <a:p>
            <a:r>
              <a:rPr lang="en-US" dirty="0"/>
              <a:t>Admin – Data Entry Scheduler Lead</a:t>
            </a:r>
          </a:p>
          <a:p>
            <a:pPr lvl="1"/>
            <a:r>
              <a:rPr lang="en-US" dirty="0"/>
              <a:t>Can set up staff schedules and Scheduler for all</a:t>
            </a:r>
          </a:p>
          <a:p>
            <a:r>
              <a:rPr lang="en-US" dirty="0"/>
              <a:t>Admin – Data Entry Scheduler Non-Lead</a:t>
            </a:r>
          </a:p>
          <a:p>
            <a:pPr lvl="1"/>
            <a:r>
              <a:rPr lang="en-US" dirty="0"/>
              <a:t>Back Up for Scheduler.  Cannot set up staff schedules</a:t>
            </a:r>
          </a:p>
        </p:txBody>
      </p:sp>
      <p:pic>
        <p:nvPicPr>
          <p:cNvPr id="6" name="Picture 5"/>
          <p:cNvPicPr>
            <a:picLocks noChangeAspect="1"/>
          </p:cNvPicPr>
          <p:nvPr/>
        </p:nvPicPr>
        <p:blipFill>
          <a:blip r:embed="rId3"/>
          <a:stretch>
            <a:fillRect/>
          </a:stretch>
        </p:blipFill>
        <p:spPr>
          <a:xfrm>
            <a:off x="3200400" y="4522914"/>
            <a:ext cx="5630072" cy="2133600"/>
          </a:xfrm>
          <a:prstGeom prst="rect">
            <a:avLst/>
          </a:prstGeom>
        </p:spPr>
      </p:pic>
      <p:pic>
        <p:nvPicPr>
          <p:cNvPr id="5" name="Picture 5" descr="https://encrypted-tbn3.gstatic.com/images?q=tbn:ANd9GcShqHgFHJ4DeqtJZ8PSuv0Jka3m2SBrYpT-gSdFWmMqo9kz_kQ-">
            <a:hlinkClick r:id="rId4"/>
            <a:extLst>
              <a:ext uri="{FF2B5EF4-FFF2-40B4-BE49-F238E27FC236}">
                <a16:creationId xmlns:a16="http://schemas.microsoft.com/office/drawing/2014/main" id="{DFCF7DD6-67E5-4BA2-AE8C-F115C71362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334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81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New User/Reactivate ARF     Billing Only Menu</a:t>
            </a:r>
            <a:endParaRPr lang="en-US" dirty="0"/>
          </a:p>
        </p:txBody>
      </p:sp>
      <p:sp>
        <p:nvSpPr>
          <p:cNvPr id="3" name="Content Placeholder 2"/>
          <p:cNvSpPr>
            <a:spLocks noGrp="1"/>
          </p:cNvSpPr>
          <p:nvPr>
            <p:ph sz="quarter" idx="1"/>
          </p:nvPr>
        </p:nvSpPr>
        <p:spPr/>
        <p:txBody>
          <a:bodyPr>
            <a:normAutofit/>
          </a:bodyPr>
          <a:lstStyle/>
          <a:p>
            <a:r>
              <a:rPr lang="en-US" sz="3000" dirty="0"/>
              <a:t>For identified staff only</a:t>
            </a:r>
          </a:p>
          <a:p>
            <a:pPr lvl="1"/>
            <a:r>
              <a:rPr lang="en-US" sz="2500" dirty="0"/>
              <a:t>MD/RN at the Psych Hospital</a:t>
            </a:r>
          </a:p>
          <a:p>
            <a:pPr lvl="1"/>
            <a:r>
              <a:rPr lang="en-US" sz="2500" dirty="0"/>
              <a:t>Some on-call staff at START programs</a:t>
            </a:r>
          </a:p>
          <a:p>
            <a:r>
              <a:rPr lang="en-US" sz="3000" dirty="0"/>
              <a:t>Staff cannot log in and cannot complete clinical information in CCBH</a:t>
            </a:r>
          </a:p>
        </p:txBody>
      </p:sp>
      <p:pic>
        <p:nvPicPr>
          <p:cNvPr id="4" name="Picture 3">
            <a:extLst>
              <a:ext uri="{FF2B5EF4-FFF2-40B4-BE49-F238E27FC236}">
                <a16:creationId xmlns:a16="http://schemas.microsoft.com/office/drawing/2014/main" id="{9503A824-D565-4E8C-B02B-B6F3DECE0E03}"/>
              </a:ext>
            </a:extLst>
          </p:cNvPr>
          <p:cNvPicPr>
            <a:picLocks noChangeAspect="1"/>
          </p:cNvPicPr>
          <p:nvPr/>
        </p:nvPicPr>
        <p:blipFill>
          <a:blip r:embed="rId3"/>
          <a:stretch>
            <a:fillRect/>
          </a:stretch>
        </p:blipFill>
        <p:spPr>
          <a:xfrm>
            <a:off x="486229" y="4246713"/>
            <a:ext cx="7467600" cy="2300363"/>
          </a:xfrm>
          <a:prstGeom prst="rect">
            <a:avLst/>
          </a:prstGeom>
        </p:spPr>
      </p:pic>
      <p:pic>
        <p:nvPicPr>
          <p:cNvPr id="6" name="Picture 5" descr="https://encrypted-tbn3.gstatic.com/images?q=tbn:ANd9GcShqHgFHJ4DeqtJZ8PSuv0Jka3m2SBrYpT-gSdFWmMqo9kz_kQ-">
            <a:hlinkClick r:id="rId4"/>
            <a:extLst>
              <a:ext uri="{FF2B5EF4-FFF2-40B4-BE49-F238E27FC236}">
                <a16:creationId xmlns:a16="http://schemas.microsoft.com/office/drawing/2014/main" id="{20D9E628-C01E-45B3-A45F-848B0AB7B6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334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5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B6FE5-352A-4845-85D2-857EAA584711}"/>
              </a:ext>
            </a:extLst>
          </p:cNvPr>
          <p:cNvPicPr>
            <a:picLocks noChangeAspect="1"/>
          </p:cNvPicPr>
          <p:nvPr/>
        </p:nvPicPr>
        <p:blipFill>
          <a:blip r:embed="rId3"/>
          <a:stretch>
            <a:fillRect/>
          </a:stretch>
        </p:blipFill>
        <p:spPr>
          <a:xfrm rot="20546437">
            <a:off x="2984177" y="4609787"/>
            <a:ext cx="5633219" cy="1450392"/>
          </a:xfrm>
          <a:prstGeom prst="rect">
            <a:avLst/>
          </a:prstGeom>
        </p:spPr>
      </p:pic>
      <p:sp>
        <p:nvSpPr>
          <p:cNvPr id="2" name="Title 1"/>
          <p:cNvSpPr>
            <a:spLocks noGrp="1"/>
          </p:cNvSpPr>
          <p:nvPr>
            <p:ph type="title"/>
          </p:nvPr>
        </p:nvSpPr>
        <p:spPr/>
        <p:txBody>
          <a:bodyPr/>
          <a:lstStyle/>
          <a:p>
            <a:r>
              <a:rPr lang="en-US" dirty="0"/>
              <a:t>New User/Reactivate ARF	</a:t>
            </a:r>
            <a:br>
              <a:rPr lang="en-US" dirty="0"/>
            </a:br>
            <a:r>
              <a:rPr lang="en-US" dirty="0"/>
              <a:t>Clinical Menus	</a:t>
            </a:r>
          </a:p>
        </p:txBody>
      </p:sp>
      <p:sp>
        <p:nvSpPr>
          <p:cNvPr id="3" name="Content Placeholder 2"/>
          <p:cNvSpPr>
            <a:spLocks noGrp="1"/>
          </p:cNvSpPr>
          <p:nvPr>
            <p:ph sz="quarter" idx="1"/>
          </p:nvPr>
        </p:nvSpPr>
        <p:spPr/>
        <p:txBody>
          <a:bodyPr/>
          <a:lstStyle/>
          <a:p>
            <a:r>
              <a:rPr lang="en-US" sz="2600" dirty="0"/>
              <a:t>Clinical – Clinical Staff</a:t>
            </a:r>
          </a:p>
          <a:p>
            <a:pPr lvl="1"/>
            <a:r>
              <a:rPr lang="en-US" sz="2400" dirty="0"/>
              <a:t>Most common</a:t>
            </a:r>
          </a:p>
          <a:p>
            <a:pPr lvl="1"/>
            <a:r>
              <a:rPr lang="en-US" sz="2400" dirty="0"/>
              <a:t>For </a:t>
            </a:r>
            <a:r>
              <a:rPr lang="en-US" sz="2400" u="sng" dirty="0"/>
              <a:t>any</a:t>
            </a:r>
            <a:r>
              <a:rPr lang="en-US" sz="2400" dirty="0"/>
              <a:t> staff who provide services</a:t>
            </a:r>
          </a:p>
          <a:p>
            <a:r>
              <a:rPr lang="en-US" sz="2600" dirty="0"/>
              <a:t>Clinical – Program Manager</a:t>
            </a:r>
          </a:p>
          <a:p>
            <a:pPr lvl="1"/>
            <a:r>
              <a:rPr lang="en-US" sz="2400" dirty="0"/>
              <a:t>Only one PM menu per program</a:t>
            </a:r>
          </a:p>
          <a:p>
            <a:pPr lvl="1"/>
            <a:r>
              <a:rPr lang="en-US" sz="2400" dirty="0"/>
              <a:t>Some exceptions, on approval</a:t>
            </a:r>
          </a:p>
          <a:p>
            <a:r>
              <a:rPr lang="en-US" sz="2600" dirty="0"/>
              <a:t>Clinical – 24 Hr. Clinical Staff</a:t>
            </a:r>
          </a:p>
          <a:p>
            <a:pPr lvl="1"/>
            <a:r>
              <a:rPr lang="en-US" sz="2400" dirty="0"/>
              <a:t>For START/ESU/                                                             PERT/IHOT</a:t>
            </a:r>
          </a:p>
        </p:txBody>
      </p:sp>
      <p:pic>
        <p:nvPicPr>
          <p:cNvPr id="6" name="Picture 5" descr="https://encrypted-tbn3.gstatic.com/images?q=tbn:ANd9GcShqHgFHJ4DeqtJZ8PSuv0Jka3m2SBrYpT-gSdFWmMqo9kz_kQ-">
            <a:hlinkClick r:id="rId4"/>
            <a:extLst>
              <a:ext uri="{FF2B5EF4-FFF2-40B4-BE49-F238E27FC236}">
                <a16:creationId xmlns:a16="http://schemas.microsoft.com/office/drawing/2014/main" id="{1ABE8954-4EFD-4944-B62F-6ADAFB0E3B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3086" y="5584372"/>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30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User/Reactivate ARF </a:t>
            </a:r>
            <a:br>
              <a:rPr lang="en-US" dirty="0"/>
            </a:br>
            <a:r>
              <a:rPr lang="en-US" dirty="0"/>
              <a:t>Other Menus</a:t>
            </a:r>
          </a:p>
        </p:txBody>
      </p:sp>
      <p:sp>
        <p:nvSpPr>
          <p:cNvPr id="3" name="Content Placeholder 2"/>
          <p:cNvSpPr>
            <a:spLocks noGrp="1"/>
          </p:cNvSpPr>
          <p:nvPr>
            <p:ph sz="quarter" idx="1"/>
          </p:nvPr>
        </p:nvSpPr>
        <p:spPr/>
        <p:txBody>
          <a:bodyPr/>
          <a:lstStyle/>
          <a:p>
            <a:r>
              <a:rPr lang="en-US" dirty="0"/>
              <a:t>Medical Records Technician</a:t>
            </a:r>
          </a:p>
          <a:p>
            <a:pPr lvl="1"/>
            <a:r>
              <a:rPr lang="en-US" dirty="0"/>
              <a:t>Must meet criteria and be approved</a:t>
            </a:r>
          </a:p>
          <a:p>
            <a:r>
              <a:rPr lang="en-US" dirty="0"/>
              <a:t>QI/QA – View Only</a:t>
            </a:r>
          </a:p>
          <a:p>
            <a:pPr lvl="1"/>
            <a:r>
              <a:rPr lang="en-US" dirty="0"/>
              <a:t>For QA Staff at programs or legal entity level</a:t>
            </a:r>
          </a:p>
          <a:p>
            <a:pPr lvl="1"/>
            <a:r>
              <a:rPr lang="en-US" dirty="0"/>
              <a:t>Must meet criteria and be approved</a:t>
            </a:r>
          </a:p>
          <a:p>
            <a:r>
              <a:rPr lang="en-US" dirty="0"/>
              <a:t>Reports: for County                                                 Analyst staff,                                                   Administrators for                                            Legal Entities</a:t>
            </a:r>
          </a:p>
          <a:p>
            <a:pPr lvl="1"/>
            <a:r>
              <a:rPr lang="en-US" dirty="0"/>
              <a:t>No data entered</a:t>
            </a:r>
          </a:p>
        </p:txBody>
      </p:sp>
      <p:pic>
        <p:nvPicPr>
          <p:cNvPr id="5" name="Picture 5" descr="https://encrypted-tbn3.gstatic.com/images?q=tbn:ANd9GcShqHgFHJ4DeqtJZ8PSuv0Jka3m2SBrYpT-gSdFWmMqo9kz_kQ-">
            <a:hlinkClick r:id="rId3"/>
            <a:extLst>
              <a:ext uri="{FF2B5EF4-FFF2-40B4-BE49-F238E27FC236}">
                <a16:creationId xmlns:a16="http://schemas.microsoft.com/office/drawing/2014/main" id="{611DBF80-DD89-46F1-B719-C6E8D6836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100" y="420334"/>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823845B-7937-4054-8600-061B5264F86C}"/>
              </a:ext>
            </a:extLst>
          </p:cNvPr>
          <p:cNvPicPr>
            <a:picLocks noChangeAspect="1"/>
          </p:cNvPicPr>
          <p:nvPr/>
        </p:nvPicPr>
        <p:blipFill>
          <a:blip r:embed="rId5"/>
          <a:stretch>
            <a:fillRect/>
          </a:stretch>
        </p:blipFill>
        <p:spPr>
          <a:xfrm>
            <a:off x="4041404" y="4671105"/>
            <a:ext cx="4645396" cy="1901371"/>
          </a:xfrm>
          <a:prstGeom prst="rect">
            <a:avLst/>
          </a:prstGeom>
        </p:spPr>
      </p:pic>
    </p:spTree>
    <p:extLst>
      <p:ext uri="{BB962C8B-B14F-4D97-AF65-F5344CB8AC3E}">
        <p14:creationId xmlns:p14="http://schemas.microsoft.com/office/powerpoint/2010/main" val="378152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sz="3600" dirty="0"/>
              <a:t>New User/Reactivate ARF</a:t>
            </a:r>
            <a:r>
              <a:rPr lang="en-US" dirty="0"/>
              <a:t>	</a:t>
            </a:r>
          </a:p>
        </p:txBody>
      </p:sp>
      <p:sp>
        <p:nvSpPr>
          <p:cNvPr id="3" name="Content Placeholder 2"/>
          <p:cNvSpPr>
            <a:spLocks noGrp="1"/>
          </p:cNvSpPr>
          <p:nvPr>
            <p:ph sz="quarter" idx="1"/>
          </p:nvPr>
        </p:nvSpPr>
        <p:spPr>
          <a:xfrm>
            <a:off x="457200" y="1600200"/>
            <a:ext cx="8229600" cy="5029200"/>
          </a:xfrm>
        </p:spPr>
        <p:txBody>
          <a:bodyPr>
            <a:normAutofit fontScale="92500"/>
          </a:bodyPr>
          <a:lstStyle/>
          <a:p>
            <a:endParaRPr lang="en-US" dirty="0"/>
          </a:p>
          <a:p>
            <a:endParaRPr lang="en-US" dirty="0"/>
          </a:p>
          <a:p>
            <a:pPr marL="0" indent="0">
              <a:buNone/>
            </a:pPr>
            <a:endParaRPr lang="en-US" dirty="0"/>
          </a:p>
          <a:p>
            <a:endParaRPr lang="en-US" dirty="0">
              <a:latin typeface="Calibri" panose="020F0502020204030204" pitchFamily="34" charset="0"/>
            </a:endParaRPr>
          </a:p>
          <a:p>
            <a:endParaRPr lang="en-US" sz="3000" dirty="0">
              <a:latin typeface="Century Schoolbook" panose="02040604050505020304" pitchFamily="18" charset="0"/>
            </a:endParaRPr>
          </a:p>
          <a:p>
            <a:r>
              <a:rPr lang="en-US" sz="3000" dirty="0">
                <a:latin typeface="Century Schoolbook" panose="02040604050505020304" pitchFamily="18" charset="0"/>
              </a:rPr>
              <a:t>Clinical Menus</a:t>
            </a:r>
          </a:p>
          <a:p>
            <a:pPr lvl="1"/>
            <a:r>
              <a:rPr lang="en-US" sz="2600" dirty="0">
                <a:latin typeface="+mj-lt"/>
              </a:rPr>
              <a:t>Choose one from each line</a:t>
            </a:r>
          </a:p>
          <a:p>
            <a:pPr lvl="1"/>
            <a:r>
              <a:rPr lang="en-US" sz="2700" dirty="0">
                <a:latin typeface="+mj-lt"/>
              </a:rPr>
              <a:t>Complete or View Assessments, Client Plans and Progress Notes</a:t>
            </a:r>
            <a:endParaRPr lang="en-US" dirty="0">
              <a:latin typeface="+mj-lt"/>
            </a:endParaRPr>
          </a:p>
          <a:p>
            <a:r>
              <a:rPr lang="en-US" sz="3000" dirty="0">
                <a:latin typeface="Century Schoolbook" panose="02040604050505020304" pitchFamily="18" charset="0"/>
              </a:rPr>
              <a:t>Clinician completing GROUP Progress Notes</a:t>
            </a:r>
          </a:p>
          <a:p>
            <a:pPr lvl="1"/>
            <a:r>
              <a:rPr lang="en-US" sz="2600" dirty="0">
                <a:latin typeface="+mj-lt"/>
              </a:rPr>
              <a:t>Only if the clinician will complete Group PNs</a:t>
            </a:r>
          </a:p>
        </p:txBody>
      </p:sp>
      <p:pic>
        <p:nvPicPr>
          <p:cNvPr id="4" name="Picture 3">
            <a:extLst>
              <a:ext uri="{FF2B5EF4-FFF2-40B4-BE49-F238E27FC236}">
                <a16:creationId xmlns:a16="http://schemas.microsoft.com/office/drawing/2014/main" id="{01FF41EF-DB5D-46F8-B583-275104AF341A}"/>
              </a:ext>
            </a:extLst>
          </p:cNvPr>
          <p:cNvPicPr>
            <a:picLocks noChangeAspect="1"/>
          </p:cNvPicPr>
          <p:nvPr/>
        </p:nvPicPr>
        <p:blipFill>
          <a:blip r:embed="rId3"/>
          <a:stretch>
            <a:fillRect/>
          </a:stretch>
        </p:blipFill>
        <p:spPr>
          <a:xfrm>
            <a:off x="431800" y="1154971"/>
            <a:ext cx="8229600" cy="2387758"/>
          </a:xfrm>
          <a:prstGeom prst="rect">
            <a:avLst/>
          </a:prstGeom>
        </p:spPr>
      </p:pic>
    </p:spTree>
    <p:extLst>
      <p:ext uri="{BB962C8B-B14F-4D97-AF65-F5344CB8AC3E}">
        <p14:creationId xmlns:p14="http://schemas.microsoft.com/office/powerpoint/2010/main" val="343543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a:bodyPr>
          <a:lstStyle/>
          <a:p>
            <a:r>
              <a:rPr lang="en-US" sz="3600" dirty="0"/>
              <a:t>New User/Reactivate ARF</a:t>
            </a:r>
          </a:p>
        </p:txBody>
      </p:sp>
      <p:sp>
        <p:nvSpPr>
          <p:cNvPr id="3" name="Content Placeholder 2"/>
          <p:cNvSpPr>
            <a:spLocks noGrp="1"/>
          </p:cNvSpPr>
          <p:nvPr>
            <p:ph sz="quarter" idx="1"/>
          </p:nvPr>
        </p:nvSpPr>
        <p:spPr/>
        <p:txBody>
          <a:bodyPr/>
          <a:lstStyle/>
          <a:p>
            <a:endParaRPr lang="en-US" dirty="0"/>
          </a:p>
          <a:p>
            <a:pPr marL="0" indent="0">
              <a:buNone/>
            </a:pPr>
            <a:endParaRPr lang="en-US" dirty="0"/>
          </a:p>
          <a:p>
            <a:endParaRPr lang="en-US" dirty="0"/>
          </a:p>
          <a:p>
            <a:pPr marL="0" indent="0">
              <a:buNone/>
            </a:pPr>
            <a:endParaRPr lang="en-US" dirty="0">
              <a:latin typeface="Calibri" panose="020F0502020204030204" pitchFamily="34" charset="0"/>
            </a:endParaRPr>
          </a:p>
          <a:p>
            <a:endParaRPr lang="en-US" sz="3000" dirty="0">
              <a:latin typeface="Calibri" panose="020F0502020204030204" pitchFamily="34" charset="0"/>
            </a:endParaRPr>
          </a:p>
          <a:p>
            <a:r>
              <a:rPr lang="en-US" sz="3000" dirty="0">
                <a:latin typeface="Calibri" panose="020F0502020204030204" pitchFamily="34" charset="0"/>
              </a:rPr>
              <a:t>Enter all Units/SubUnits needed for User</a:t>
            </a:r>
          </a:p>
          <a:p>
            <a:pPr lvl="1"/>
            <a:r>
              <a:rPr lang="en-US" sz="2400" dirty="0">
                <a:latin typeface="Calibri" panose="020F0502020204030204" pitchFamily="34" charset="0"/>
              </a:rPr>
              <a:t>If more needed, add in Comments Box or on a separate sheet</a:t>
            </a:r>
          </a:p>
          <a:p>
            <a:pPr marL="365760" lvl="1" indent="0">
              <a:buNone/>
            </a:pPr>
            <a:endParaRPr lang="en-US" dirty="0">
              <a:latin typeface="Calibri" panose="020F0502020204030204" pitchFamily="34" charset="0"/>
            </a:endParaRPr>
          </a:p>
        </p:txBody>
      </p:sp>
      <p:pic>
        <p:nvPicPr>
          <p:cNvPr id="4" name="Picture 3">
            <a:extLst>
              <a:ext uri="{FF2B5EF4-FFF2-40B4-BE49-F238E27FC236}">
                <a16:creationId xmlns:a16="http://schemas.microsoft.com/office/drawing/2014/main" id="{150BFE0E-3B04-4DA4-A071-EAA18A5B6E48}"/>
              </a:ext>
            </a:extLst>
          </p:cNvPr>
          <p:cNvPicPr>
            <a:picLocks noChangeAspect="1"/>
          </p:cNvPicPr>
          <p:nvPr/>
        </p:nvPicPr>
        <p:blipFill>
          <a:blip r:embed="rId3"/>
          <a:stretch>
            <a:fillRect/>
          </a:stretch>
        </p:blipFill>
        <p:spPr>
          <a:xfrm>
            <a:off x="457200" y="1371600"/>
            <a:ext cx="8001000" cy="1965347"/>
          </a:xfrm>
          <a:prstGeom prst="rect">
            <a:avLst/>
          </a:prstGeom>
        </p:spPr>
      </p:pic>
    </p:spTree>
    <p:extLst>
      <p:ext uri="{BB962C8B-B14F-4D97-AF65-F5344CB8AC3E}">
        <p14:creationId xmlns:p14="http://schemas.microsoft.com/office/powerpoint/2010/main" val="208547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144"/>
            <a:ext cx="7467600" cy="1143000"/>
          </a:xfrm>
        </p:spPr>
        <p:txBody>
          <a:bodyPr>
            <a:normAutofit/>
          </a:bodyPr>
          <a:lstStyle/>
          <a:p>
            <a:r>
              <a:rPr lang="en-US" sz="3600" dirty="0"/>
              <a:t>New User/Reactivate ARF</a:t>
            </a:r>
          </a:p>
        </p:txBody>
      </p:sp>
      <p:sp>
        <p:nvSpPr>
          <p:cNvPr id="3" name="Content Placeholder 2"/>
          <p:cNvSpPr>
            <a:spLocks noGrp="1"/>
          </p:cNvSpPr>
          <p:nvPr>
            <p:ph sz="quarter" idx="1"/>
          </p:nvPr>
        </p:nvSpPr>
        <p:spPr/>
        <p:txBody>
          <a:bodyPr>
            <a:normAutofit/>
          </a:bodyPr>
          <a:lstStyle/>
          <a:p>
            <a:r>
              <a:rPr lang="en-US" dirty="0"/>
              <a:t>                       </a:t>
            </a:r>
            <a:r>
              <a:rPr lang="en-US" sz="3000" dirty="0">
                <a:latin typeface="+mj-lt"/>
              </a:rPr>
              <a:t>Everyone has a credential!</a:t>
            </a:r>
          </a:p>
          <a:p>
            <a:r>
              <a:rPr lang="en-US" dirty="0"/>
              <a:t>                     </a:t>
            </a:r>
          </a:p>
          <a:p>
            <a:endParaRPr lang="en-US" dirty="0"/>
          </a:p>
          <a:p>
            <a:endParaRPr lang="en-US" dirty="0"/>
          </a:p>
          <a:p>
            <a:endParaRPr lang="en-US" dirty="0"/>
          </a:p>
          <a:p>
            <a:endParaRPr lang="en-US" dirty="0"/>
          </a:p>
          <a:p>
            <a:endParaRPr lang="en-US" dirty="0"/>
          </a:p>
          <a:p>
            <a:pPr marL="0" indent="0" algn="ctr">
              <a:buNone/>
            </a:pPr>
            <a:r>
              <a:rPr lang="en-US" dirty="0"/>
              <a:t>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21113">
            <a:off x="565954" y="1353066"/>
            <a:ext cx="1694836" cy="116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C1F13DB8-8698-4790-8264-239C3E7709E4}"/>
              </a:ext>
            </a:extLst>
          </p:cNvPr>
          <p:cNvPicPr>
            <a:picLocks noChangeAspect="1"/>
          </p:cNvPicPr>
          <p:nvPr/>
        </p:nvPicPr>
        <p:blipFill>
          <a:blip r:embed="rId4"/>
          <a:stretch>
            <a:fillRect/>
          </a:stretch>
        </p:blipFill>
        <p:spPr>
          <a:xfrm>
            <a:off x="685800" y="3053781"/>
            <a:ext cx="7620000" cy="2920487"/>
          </a:xfrm>
          <a:prstGeom prst="rect">
            <a:avLst/>
          </a:prstGeom>
        </p:spPr>
      </p:pic>
    </p:spTree>
    <p:extLst>
      <p:ext uri="{BB962C8B-B14F-4D97-AF65-F5344CB8AC3E}">
        <p14:creationId xmlns:p14="http://schemas.microsoft.com/office/powerpoint/2010/main" val="391263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
            <a:ext cx="7467600" cy="1143000"/>
          </a:xfrm>
        </p:spPr>
        <p:txBody>
          <a:bodyPr>
            <a:normAutofit/>
          </a:bodyPr>
          <a:lstStyle/>
          <a:p>
            <a:r>
              <a:rPr lang="en-US" sz="3200" dirty="0"/>
              <a:t>New User/Reactivate ARF </a:t>
            </a:r>
            <a:br>
              <a:rPr lang="en-US" sz="3200" dirty="0"/>
            </a:br>
            <a:r>
              <a:rPr lang="en-US" sz="3200" dirty="0"/>
              <a:t>Admin Staff</a:t>
            </a:r>
            <a:endParaRPr lang="en-US" dirty="0"/>
          </a:p>
        </p:txBody>
      </p:sp>
      <p:sp>
        <p:nvSpPr>
          <p:cNvPr id="3" name="Content Placeholder 2"/>
          <p:cNvSpPr>
            <a:spLocks noGrp="1"/>
          </p:cNvSpPr>
          <p:nvPr>
            <p:ph sz="quarter" idx="1"/>
          </p:nvPr>
        </p:nvSpPr>
        <p:spPr>
          <a:xfrm>
            <a:off x="404545" y="2133600"/>
            <a:ext cx="8229600" cy="4525963"/>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 </a:t>
            </a:r>
            <a:r>
              <a:rPr lang="en-US" sz="3000" dirty="0">
                <a:latin typeface="+mj-lt"/>
              </a:rPr>
              <a:t>Titled Admin Staff/Office Assistants, etc.</a:t>
            </a:r>
          </a:p>
          <a:p>
            <a:r>
              <a:rPr lang="en-US" sz="3000" dirty="0">
                <a:latin typeface="+mj-lt"/>
              </a:rPr>
              <a:t>Some staff in Legal Entities central offices</a:t>
            </a:r>
          </a:p>
          <a:p>
            <a:r>
              <a:rPr lang="en-US" sz="3000" dirty="0">
                <a:latin typeface="+mj-lt"/>
              </a:rPr>
              <a:t>County Analyst Staff</a:t>
            </a:r>
          </a:p>
          <a:p>
            <a:r>
              <a:rPr lang="en-US" sz="3000" dirty="0">
                <a:latin typeface="+mj-lt"/>
              </a:rPr>
              <a:t>Any staff who only needs to see Reports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2755">
            <a:off x="549624" y="1562100"/>
            <a:ext cx="137710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96DA8B7D-DB25-4B0A-AA66-6A80CED5A652}"/>
              </a:ext>
            </a:extLst>
          </p:cNvPr>
          <p:cNvPicPr>
            <a:picLocks noChangeAspect="1"/>
          </p:cNvPicPr>
          <p:nvPr/>
        </p:nvPicPr>
        <p:blipFill>
          <a:blip r:embed="rId4"/>
          <a:stretch>
            <a:fillRect/>
          </a:stretch>
        </p:blipFill>
        <p:spPr>
          <a:xfrm>
            <a:off x="2461572" y="1264732"/>
            <a:ext cx="5646909" cy="2164268"/>
          </a:xfrm>
          <a:prstGeom prst="rect">
            <a:avLst/>
          </a:prstGeom>
        </p:spPr>
      </p:pic>
    </p:spTree>
    <p:extLst>
      <p:ext uri="{BB962C8B-B14F-4D97-AF65-F5344CB8AC3E}">
        <p14:creationId xmlns:p14="http://schemas.microsoft.com/office/powerpoint/2010/main" val="209821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182"/>
            <a:ext cx="7467600" cy="1143000"/>
          </a:xfrm>
        </p:spPr>
        <p:txBody>
          <a:bodyPr>
            <a:noAutofit/>
          </a:bodyPr>
          <a:lstStyle/>
          <a:p>
            <a:r>
              <a:rPr lang="en-US" sz="3600" dirty="0"/>
              <a:t>New User/Reactivate ARF </a:t>
            </a:r>
            <a:br>
              <a:rPr lang="en-US" sz="3600" dirty="0"/>
            </a:br>
            <a:r>
              <a:rPr lang="en-US" sz="3600" dirty="0"/>
              <a:t>Unlicensed Clinical Staff</a:t>
            </a:r>
          </a:p>
        </p:txBody>
      </p:sp>
      <p:sp>
        <p:nvSpPr>
          <p:cNvPr id="3" name="Content Placeholder 2"/>
          <p:cNvSpPr>
            <a:spLocks noGrp="1"/>
          </p:cNvSpPr>
          <p:nvPr>
            <p:ph sz="quarter" idx="1"/>
          </p:nvPr>
        </p:nvSpPr>
        <p:spPr>
          <a:xfrm>
            <a:off x="457200" y="1447800"/>
            <a:ext cx="8229600" cy="4525963"/>
          </a:xfrm>
        </p:spPr>
        <p:txBody>
          <a:bodyPr>
            <a:normAutofit lnSpcReduction="10000"/>
          </a:bodyPr>
          <a:lstStyle/>
          <a:p>
            <a:endParaRPr lang="en-US" dirty="0"/>
          </a:p>
          <a:p>
            <a:pPr marL="0" indent="0">
              <a:buNone/>
            </a:pPr>
            <a:endParaRPr lang="en-US" dirty="0"/>
          </a:p>
          <a:p>
            <a:endParaRPr lang="en-US" dirty="0"/>
          </a:p>
          <a:p>
            <a:endParaRPr lang="en-US" dirty="0"/>
          </a:p>
          <a:p>
            <a:endParaRPr lang="en-US" dirty="0"/>
          </a:p>
          <a:p>
            <a:endParaRPr lang="en-US" sz="2800" dirty="0"/>
          </a:p>
          <a:p>
            <a:endParaRPr lang="en-US" sz="2800" dirty="0"/>
          </a:p>
          <a:p>
            <a:endParaRPr lang="en-US" sz="2800" dirty="0">
              <a:latin typeface="Calibri" panose="020F0502020204030204" pitchFamily="34" charset="0"/>
            </a:endParaRPr>
          </a:p>
          <a:p>
            <a:r>
              <a:rPr lang="en-US" sz="3000" dirty="0">
                <a:latin typeface="+mj-lt"/>
              </a:rPr>
              <a:t>Unlicensed Clinical Staff – anyone without a license</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89896">
            <a:off x="354268" y="2960913"/>
            <a:ext cx="2220787" cy="162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4E3A67DF-4782-45E0-9E48-1348214AE8A0}"/>
              </a:ext>
            </a:extLst>
          </p:cNvPr>
          <p:cNvPicPr>
            <a:picLocks noChangeAspect="1"/>
          </p:cNvPicPr>
          <p:nvPr/>
        </p:nvPicPr>
        <p:blipFill>
          <a:blip r:embed="rId4"/>
          <a:stretch>
            <a:fillRect/>
          </a:stretch>
        </p:blipFill>
        <p:spPr>
          <a:xfrm>
            <a:off x="2809249" y="1607275"/>
            <a:ext cx="5646909" cy="2164268"/>
          </a:xfrm>
          <a:prstGeom prst="rect">
            <a:avLst/>
          </a:prstGeom>
        </p:spPr>
      </p:pic>
    </p:spTree>
    <p:extLst>
      <p:ext uri="{BB962C8B-B14F-4D97-AF65-F5344CB8AC3E}">
        <p14:creationId xmlns:p14="http://schemas.microsoft.com/office/powerpoint/2010/main" val="30252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New User/Reactivate ARF</a:t>
            </a:r>
            <a:br>
              <a:rPr lang="en-US" sz="3600" dirty="0"/>
            </a:br>
            <a:r>
              <a:rPr lang="en-US" sz="3600" dirty="0"/>
              <a:t>Unlicensed Clinical Staff</a:t>
            </a:r>
          </a:p>
        </p:txBody>
      </p:sp>
      <p:sp>
        <p:nvSpPr>
          <p:cNvPr id="3" name="Content Placeholder 2"/>
          <p:cNvSpPr>
            <a:spLocks noGrp="1"/>
          </p:cNvSpPr>
          <p:nvPr>
            <p:ph sz="quarter" idx="1"/>
          </p:nvPr>
        </p:nvSpPr>
        <p:spPr>
          <a:xfrm>
            <a:off x="381000" y="2209800"/>
            <a:ext cx="8229600" cy="4525963"/>
          </a:xfrm>
        </p:spPr>
        <p:txBody>
          <a:bodyPr/>
          <a:lstStyle/>
          <a:p>
            <a:r>
              <a:rPr lang="en-US" sz="3000" dirty="0">
                <a:latin typeface="Calibri" panose="020F0502020204030204" pitchFamily="34" charset="0"/>
              </a:rPr>
              <a:t>Interns with a registration                                                                               number with the BBS </a:t>
            </a:r>
          </a:p>
          <a:p>
            <a:r>
              <a:rPr lang="en-US" sz="3000" dirty="0">
                <a:latin typeface="Calibri" panose="020F0502020204030204" pitchFamily="34" charset="0"/>
              </a:rPr>
              <a:t>Trainees in school</a:t>
            </a:r>
          </a:p>
          <a:p>
            <a:r>
              <a:rPr lang="en-US" sz="3000" dirty="0">
                <a:latin typeface="Calibri" panose="020F0502020204030204" pitchFamily="34" charset="0"/>
              </a:rPr>
              <a:t>Para Pros</a:t>
            </a:r>
          </a:p>
          <a:p>
            <a:r>
              <a:rPr lang="en-US" sz="3000" dirty="0">
                <a:latin typeface="Calibri" panose="020F0502020204030204" pitchFamily="34" charset="0"/>
              </a:rPr>
              <a:t>MHRS</a:t>
            </a:r>
          </a:p>
          <a:p>
            <a:r>
              <a:rPr lang="en-US" sz="3000" dirty="0">
                <a:latin typeface="Calibri" panose="020F0502020204030204" pitchFamily="34" charset="0"/>
              </a:rPr>
              <a:t>Registered Psychologists/Techs</a:t>
            </a:r>
          </a:p>
          <a:p>
            <a:r>
              <a:rPr lang="en-US" sz="3000" dirty="0">
                <a:latin typeface="Calibri" panose="020F0502020204030204" pitchFamily="34" charset="0"/>
              </a:rPr>
              <a:t>Waivered clinicians                                                                      (must include the Waiver)</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5033">
            <a:off x="6983737" y="5292398"/>
            <a:ext cx="135691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51888" y="3870270"/>
            <a:ext cx="1124712" cy="130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33600" y="3581400"/>
            <a:ext cx="304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5E9136-D190-4B9A-94AB-5F67B4A28117}"/>
              </a:ext>
            </a:extLst>
          </p:cNvPr>
          <p:cNvPicPr>
            <a:picLocks noChangeAspect="1"/>
          </p:cNvPicPr>
          <p:nvPr/>
        </p:nvPicPr>
        <p:blipFill>
          <a:blip r:embed="rId4"/>
          <a:stretch>
            <a:fillRect/>
          </a:stretch>
        </p:blipFill>
        <p:spPr>
          <a:xfrm>
            <a:off x="4854286" y="1259513"/>
            <a:ext cx="3908714" cy="2126438"/>
          </a:xfrm>
          <a:prstGeom prst="rect">
            <a:avLst/>
          </a:prstGeom>
        </p:spPr>
      </p:pic>
      <p:pic>
        <p:nvPicPr>
          <p:cNvPr id="11" name="Picture 10">
            <a:extLst>
              <a:ext uri="{FF2B5EF4-FFF2-40B4-BE49-F238E27FC236}">
                <a16:creationId xmlns:a16="http://schemas.microsoft.com/office/drawing/2014/main" id="{91460FFC-5105-403D-8E9E-FD38646C7909}"/>
              </a:ext>
            </a:extLst>
          </p:cNvPr>
          <p:cNvPicPr>
            <a:picLocks noChangeAspect="1"/>
          </p:cNvPicPr>
          <p:nvPr/>
        </p:nvPicPr>
        <p:blipFill>
          <a:blip r:embed="rId5"/>
          <a:stretch>
            <a:fillRect/>
          </a:stretch>
        </p:blipFill>
        <p:spPr>
          <a:xfrm>
            <a:off x="4854286" y="3385951"/>
            <a:ext cx="3908714" cy="1453682"/>
          </a:xfrm>
          <a:prstGeom prst="rect">
            <a:avLst/>
          </a:prstGeom>
        </p:spPr>
      </p:pic>
    </p:spTree>
    <p:extLst>
      <p:ext uri="{BB962C8B-B14F-4D97-AF65-F5344CB8AC3E}">
        <p14:creationId xmlns:p14="http://schemas.microsoft.com/office/powerpoint/2010/main" val="109577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Rejected ARF’s</a:t>
            </a:r>
          </a:p>
        </p:txBody>
      </p:sp>
      <p:sp>
        <p:nvSpPr>
          <p:cNvPr id="3" name="Content Placeholder 2"/>
          <p:cNvSpPr>
            <a:spLocks noGrp="1"/>
          </p:cNvSpPr>
          <p:nvPr>
            <p:ph sz="quarter" idx="1"/>
          </p:nvPr>
        </p:nvSpPr>
        <p:spPr/>
        <p:txBody>
          <a:bodyPr/>
          <a:lstStyle/>
          <a:p>
            <a:r>
              <a:rPr lang="en-US" sz="3000" dirty="0"/>
              <a:t>20% of ARF’s are rejected.</a:t>
            </a:r>
          </a:p>
          <a:p>
            <a:r>
              <a:rPr lang="en-US" sz="3000" dirty="0"/>
              <a:t>Wastes time/Delays Processing </a:t>
            </a:r>
          </a:p>
          <a:p>
            <a:pPr lvl="1">
              <a:buFont typeface="Arial" panose="020B0604020202020204" pitchFamily="34" charset="0"/>
              <a:buChar char="•"/>
            </a:pPr>
            <a:r>
              <a:rPr lang="en-US" sz="2400" dirty="0"/>
              <a:t>Each one needs vetting by MIS staff</a:t>
            </a:r>
          </a:p>
          <a:p>
            <a:pPr lvl="1">
              <a:buFont typeface="Arial" panose="020B0604020202020204" pitchFamily="34" charset="0"/>
              <a:buChar char="•"/>
            </a:pPr>
            <a:r>
              <a:rPr lang="en-US" sz="2400" dirty="0"/>
              <a:t>Processed by MIS staff</a:t>
            </a:r>
          </a:p>
          <a:p>
            <a:pPr lvl="1">
              <a:buFont typeface="Arial" panose="020B0604020202020204" pitchFamily="34" charset="0"/>
              <a:buChar char="•"/>
            </a:pPr>
            <a:r>
              <a:rPr lang="en-US" sz="2400" dirty="0"/>
              <a:t>Returned and then you have more work to do</a:t>
            </a:r>
          </a:p>
          <a:p>
            <a:pPr lvl="1">
              <a:buFont typeface="Arial" panose="020B0604020202020204" pitchFamily="34" charset="0"/>
              <a:buChar char="•"/>
            </a:pPr>
            <a:r>
              <a:rPr lang="en-US" sz="2400" dirty="0"/>
              <a:t>Resubmit</a:t>
            </a:r>
          </a:p>
          <a:p>
            <a:pPr lvl="1">
              <a:buFont typeface="Arial" panose="020B0604020202020204" pitchFamily="34" charset="0"/>
              <a:buChar char="•"/>
            </a:pPr>
            <a:r>
              <a:rPr lang="en-US" sz="2400" dirty="0"/>
              <a:t>Needs Vetting and Processing again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28650"/>
            <a:ext cx="20574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23797">
            <a:off x="435429" y="5257800"/>
            <a:ext cx="220093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92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a:stretch>
            <a:fillRect/>
          </a:stretch>
        </p:blipFill>
        <p:spPr>
          <a:xfrm>
            <a:off x="2216341" y="87582"/>
            <a:ext cx="5175059" cy="6386243"/>
          </a:xfrm>
          <a:prstGeom prst="rect">
            <a:avLst/>
          </a:prstGeom>
        </p:spPr>
      </p:pic>
    </p:spTree>
    <p:extLst>
      <p:ext uri="{BB962C8B-B14F-4D97-AF65-F5344CB8AC3E}">
        <p14:creationId xmlns:p14="http://schemas.microsoft.com/office/powerpoint/2010/main" val="670702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3600" dirty="0"/>
              <a:t>New User/Reactivate ARF Licensed Clinical Staff</a:t>
            </a:r>
          </a:p>
        </p:txBody>
      </p:sp>
      <p:sp>
        <p:nvSpPr>
          <p:cNvPr id="3" name="Content Placeholder 2"/>
          <p:cNvSpPr>
            <a:spLocks noGrp="1"/>
          </p:cNvSpPr>
          <p:nvPr>
            <p:ph sz="quarter" idx="1"/>
          </p:nvPr>
        </p:nvSpPr>
        <p:spPr/>
        <p:txBody>
          <a:bodyPr/>
          <a:lstStyle/>
          <a:p>
            <a:endParaRPr lang="en-US" dirty="0"/>
          </a:p>
          <a:p>
            <a:endParaRPr lang="en-US" dirty="0"/>
          </a:p>
          <a:p>
            <a:endParaRPr lang="en-US" dirty="0"/>
          </a:p>
          <a:p>
            <a:endParaRPr lang="en-US" sz="2800" dirty="0"/>
          </a:p>
          <a:p>
            <a:endParaRPr lang="en-US" sz="2800" dirty="0">
              <a:latin typeface="Calibri" panose="020F0502020204030204" pitchFamily="34" charset="0"/>
            </a:endParaRPr>
          </a:p>
          <a:p>
            <a:r>
              <a:rPr lang="en-US" sz="2800" dirty="0">
                <a:latin typeface="Calibri" panose="020F0502020204030204" pitchFamily="34" charset="0"/>
              </a:rPr>
              <a:t>Must be licensed to treat                                                        in California</a:t>
            </a:r>
          </a:p>
          <a:p>
            <a:pPr marL="0" indent="0">
              <a:buNone/>
            </a:pPr>
            <a:endParaRPr lang="en-US" sz="2800" dirty="0"/>
          </a:p>
        </p:txBody>
      </p:sp>
      <p:pic>
        <p:nvPicPr>
          <p:cNvPr id="10245" name="Picture 5" descr="https://encrypted-tbn3.gstatic.com/images?q=tbn:ANd9GcScRsIuYwCGGCWU1B2EVwl4ylY71WtWF6OJWed8GlgxzUTZHk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81" y="1828800"/>
            <a:ext cx="2931409"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45926" y="3962462"/>
            <a:ext cx="3614928" cy="172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4792E87-9472-4721-921B-8AE3C7156E4A}"/>
              </a:ext>
            </a:extLst>
          </p:cNvPr>
          <p:cNvPicPr>
            <a:picLocks noChangeAspect="1"/>
          </p:cNvPicPr>
          <p:nvPr/>
        </p:nvPicPr>
        <p:blipFill>
          <a:blip r:embed="rId5"/>
          <a:stretch>
            <a:fillRect/>
          </a:stretch>
        </p:blipFill>
        <p:spPr>
          <a:xfrm>
            <a:off x="4572000" y="1226743"/>
            <a:ext cx="4498513" cy="2202257"/>
          </a:xfrm>
          <a:prstGeom prst="rect">
            <a:avLst/>
          </a:prstGeom>
        </p:spPr>
      </p:pic>
      <p:pic>
        <p:nvPicPr>
          <p:cNvPr id="8" name="Picture 7">
            <a:extLst>
              <a:ext uri="{FF2B5EF4-FFF2-40B4-BE49-F238E27FC236}">
                <a16:creationId xmlns:a16="http://schemas.microsoft.com/office/drawing/2014/main" id="{C5E100E9-05ED-4E32-8C31-E3B828FF4D8B}"/>
              </a:ext>
            </a:extLst>
          </p:cNvPr>
          <p:cNvPicPr>
            <a:picLocks noChangeAspect="1"/>
          </p:cNvPicPr>
          <p:nvPr/>
        </p:nvPicPr>
        <p:blipFill>
          <a:blip r:embed="rId6"/>
          <a:stretch>
            <a:fillRect/>
          </a:stretch>
        </p:blipFill>
        <p:spPr>
          <a:xfrm>
            <a:off x="4572001" y="3429000"/>
            <a:ext cx="4498512" cy="1958812"/>
          </a:xfrm>
          <a:prstGeom prst="rect">
            <a:avLst/>
          </a:prstGeom>
        </p:spPr>
      </p:pic>
    </p:spTree>
    <p:extLst>
      <p:ext uri="{BB962C8B-B14F-4D97-AF65-F5344CB8AC3E}">
        <p14:creationId xmlns:p14="http://schemas.microsoft.com/office/powerpoint/2010/main" val="23337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82" y="-15240"/>
            <a:ext cx="7467600" cy="1143000"/>
          </a:xfrm>
        </p:spPr>
        <p:txBody>
          <a:bodyPr>
            <a:normAutofit/>
          </a:bodyPr>
          <a:lstStyle/>
          <a:p>
            <a:r>
              <a:rPr lang="en-US" sz="3600" dirty="0"/>
              <a:t>New User/Reactivate ARF</a:t>
            </a:r>
          </a:p>
        </p:txBody>
      </p:sp>
      <p:sp>
        <p:nvSpPr>
          <p:cNvPr id="3" name="Content Placeholder 2"/>
          <p:cNvSpPr>
            <a:spLocks noGrp="1"/>
          </p:cNvSpPr>
          <p:nvPr>
            <p:ph sz="quarter" idx="1"/>
          </p:nvPr>
        </p:nvSpPr>
        <p:spPr/>
        <p:txBody>
          <a:bodyPr>
            <a:normAutofit fontScale="92500" lnSpcReduction="20000"/>
          </a:bodyPr>
          <a:lstStyle/>
          <a:p>
            <a:endParaRPr lang="en-US" sz="3000" dirty="0">
              <a:latin typeface="+mj-lt"/>
            </a:endParaRPr>
          </a:p>
          <a:p>
            <a:r>
              <a:rPr lang="en-US" sz="3000" dirty="0">
                <a:latin typeface="+mj-lt"/>
              </a:rPr>
              <a:t>Department of Consumer Affairs - DCA</a:t>
            </a:r>
          </a:p>
          <a:p>
            <a:r>
              <a:rPr lang="en-US" sz="3000" dirty="0">
                <a:latin typeface="+mj-lt"/>
              </a:rPr>
              <a:t>NPPES – NPI Registry for NPI # and Taxonomy</a:t>
            </a:r>
          </a:p>
          <a:p>
            <a:endParaRPr lang="en-US" dirty="0"/>
          </a:p>
          <a:p>
            <a:endParaRPr lang="en-US" dirty="0"/>
          </a:p>
          <a:p>
            <a:endParaRPr lang="en-US" dirty="0"/>
          </a:p>
          <a:p>
            <a:endParaRPr lang="en-US" dirty="0"/>
          </a:p>
          <a:p>
            <a:endParaRPr lang="en-US" dirty="0"/>
          </a:p>
          <a:p>
            <a:endParaRPr lang="en-US" dirty="0"/>
          </a:p>
          <a:p>
            <a:r>
              <a:rPr lang="en-US" sz="3000" dirty="0">
                <a:latin typeface="+mj-lt"/>
              </a:rPr>
              <a:t>PTAN – for MD’s/LCSW/RN’s who bill Medi Care</a:t>
            </a:r>
          </a:p>
          <a:p>
            <a:pPr marL="0" indent="0">
              <a:buNone/>
            </a:pPr>
            <a:endParaRPr lang="en-US" dirty="0"/>
          </a:p>
          <a:p>
            <a:endParaRPr lang="en-US" dirty="0"/>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E9C54DA2-592F-4956-990C-982DB551A1A8}"/>
              </a:ext>
            </a:extLst>
          </p:cNvPr>
          <p:cNvPicPr>
            <a:picLocks noChangeAspect="1"/>
          </p:cNvPicPr>
          <p:nvPr/>
        </p:nvPicPr>
        <p:blipFill>
          <a:blip r:embed="rId3"/>
          <a:stretch>
            <a:fillRect/>
          </a:stretch>
        </p:blipFill>
        <p:spPr>
          <a:xfrm>
            <a:off x="170544" y="3232273"/>
            <a:ext cx="8354902" cy="1696108"/>
          </a:xfrm>
          <a:prstGeom prst="rect">
            <a:avLst/>
          </a:prstGeom>
        </p:spPr>
      </p:pic>
      <p:pic>
        <p:nvPicPr>
          <p:cNvPr id="5" name="Picture 4">
            <a:extLst>
              <a:ext uri="{FF2B5EF4-FFF2-40B4-BE49-F238E27FC236}">
                <a16:creationId xmlns:a16="http://schemas.microsoft.com/office/drawing/2014/main" id="{3DDA31A2-E0C4-4B24-98EC-C73401895306}"/>
              </a:ext>
            </a:extLst>
          </p:cNvPr>
          <p:cNvPicPr>
            <a:picLocks noChangeAspect="1"/>
          </p:cNvPicPr>
          <p:nvPr/>
        </p:nvPicPr>
        <p:blipFill>
          <a:blip r:embed="rId4"/>
          <a:stretch>
            <a:fillRect/>
          </a:stretch>
        </p:blipFill>
        <p:spPr>
          <a:xfrm rot="1074887">
            <a:off x="6393621" y="1323605"/>
            <a:ext cx="2102167" cy="524176"/>
          </a:xfrm>
          <a:prstGeom prst="rect">
            <a:avLst/>
          </a:prstGeom>
        </p:spPr>
      </p:pic>
    </p:spTree>
    <p:extLst>
      <p:ext uri="{BB962C8B-B14F-4D97-AF65-F5344CB8AC3E}">
        <p14:creationId xmlns:p14="http://schemas.microsoft.com/office/powerpoint/2010/main" val="4240738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4908">
            <a:off x="7124701" y="350685"/>
            <a:ext cx="1600200" cy="152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0480"/>
            <a:ext cx="7467600" cy="1143000"/>
          </a:xfrm>
        </p:spPr>
        <p:txBody>
          <a:bodyPr>
            <a:normAutofit/>
          </a:bodyPr>
          <a:lstStyle/>
          <a:p>
            <a:r>
              <a:rPr lang="en-US" sz="3600" dirty="0"/>
              <a:t>New User/Reactivate ARF</a:t>
            </a:r>
          </a:p>
        </p:txBody>
      </p:sp>
      <p:sp>
        <p:nvSpPr>
          <p:cNvPr id="3" name="Content Placeholder 2"/>
          <p:cNvSpPr>
            <a:spLocks noGrp="1"/>
          </p:cNvSpPr>
          <p:nvPr>
            <p:ph sz="quarter" idx="1"/>
          </p:nvPr>
        </p:nvSpPr>
        <p:spPr>
          <a:xfrm>
            <a:off x="457200" y="1323360"/>
            <a:ext cx="7467600" cy="4873752"/>
          </a:xfrm>
        </p:spPr>
        <p:txBody>
          <a:bodyPr>
            <a:normAutofit/>
          </a:bodyPr>
          <a:lstStyle/>
          <a:p>
            <a:endParaRPr lang="en-US" dirty="0"/>
          </a:p>
          <a:p>
            <a:endParaRPr lang="en-US" dirty="0"/>
          </a:p>
          <a:p>
            <a:endParaRPr lang="en-US" dirty="0"/>
          </a:p>
          <a:p>
            <a:endParaRPr lang="en-US" dirty="0"/>
          </a:p>
          <a:p>
            <a:endParaRPr lang="en-US" sz="2700" dirty="0">
              <a:latin typeface="Calibri" panose="020F0502020204030204" pitchFamily="34" charset="0"/>
            </a:endParaRPr>
          </a:p>
          <a:p>
            <a:r>
              <a:rPr lang="en-US" sz="3200" dirty="0">
                <a:latin typeface="+mj-lt"/>
              </a:rPr>
              <a:t> Use for telling MIS any pertinent  </a:t>
            </a:r>
          </a:p>
          <a:p>
            <a:pPr marL="0" indent="0">
              <a:buNone/>
            </a:pPr>
            <a:r>
              <a:rPr lang="en-US" sz="3200" dirty="0">
                <a:latin typeface="+mj-lt"/>
              </a:rPr>
              <a:t>    information </a:t>
            </a:r>
            <a:endParaRPr lang="en-US" sz="2400" dirty="0">
              <a:latin typeface="Calibri" panose="020F0502020204030204" pitchFamily="34" charset="0"/>
            </a:endParaRPr>
          </a:p>
          <a:p>
            <a:pPr lvl="1"/>
            <a:r>
              <a:rPr lang="en-US" sz="3000" dirty="0">
                <a:latin typeface="+mj-lt"/>
              </a:rPr>
              <a:t>Need for Pre-Intake</a:t>
            </a:r>
          </a:p>
          <a:p>
            <a:pPr lvl="1"/>
            <a:r>
              <a:rPr lang="en-US" sz="3000" dirty="0">
                <a:latin typeface="+mj-lt"/>
              </a:rPr>
              <a:t>Previous name ID</a:t>
            </a:r>
          </a:p>
        </p:txBody>
      </p:sp>
      <p:pic>
        <p:nvPicPr>
          <p:cNvPr id="5" name="Picture 4">
            <a:extLst>
              <a:ext uri="{FF2B5EF4-FFF2-40B4-BE49-F238E27FC236}">
                <a16:creationId xmlns:a16="http://schemas.microsoft.com/office/drawing/2014/main" id="{005694C5-18A8-4328-9E59-07ADD8C03990}"/>
              </a:ext>
            </a:extLst>
          </p:cNvPr>
          <p:cNvPicPr>
            <a:picLocks noChangeAspect="1"/>
          </p:cNvPicPr>
          <p:nvPr/>
        </p:nvPicPr>
        <p:blipFill>
          <a:blip r:embed="rId4"/>
          <a:stretch>
            <a:fillRect/>
          </a:stretch>
        </p:blipFill>
        <p:spPr>
          <a:xfrm>
            <a:off x="457200" y="1616286"/>
            <a:ext cx="8155489" cy="1355514"/>
          </a:xfrm>
          <a:prstGeom prst="rect">
            <a:avLst/>
          </a:prstGeom>
        </p:spPr>
      </p:pic>
    </p:spTree>
    <p:extLst>
      <p:ext uri="{BB962C8B-B14F-4D97-AF65-F5344CB8AC3E}">
        <p14:creationId xmlns:p14="http://schemas.microsoft.com/office/powerpoint/2010/main" val="1489648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3200" dirty="0"/>
              <a:t>New User/Reactivate ARF</a:t>
            </a:r>
            <a:br>
              <a:rPr lang="en-US" sz="3200" dirty="0"/>
            </a:br>
            <a:r>
              <a:rPr lang="en-US" sz="3200" dirty="0"/>
              <a:t>Program Contact</a:t>
            </a:r>
            <a:endParaRPr lang="en-US" dirty="0"/>
          </a:p>
        </p:txBody>
      </p:sp>
      <p:sp>
        <p:nvSpPr>
          <p:cNvPr id="3" name="Content Placeholder 2"/>
          <p:cNvSpPr>
            <a:spLocks noGrp="1"/>
          </p:cNvSpPr>
          <p:nvPr>
            <p:ph sz="quarter" idx="1"/>
          </p:nvPr>
        </p:nvSpPr>
        <p:spPr>
          <a:xfrm>
            <a:off x="334682" y="1295400"/>
            <a:ext cx="8474636" cy="5178552"/>
          </a:xfrm>
        </p:spPr>
        <p:txBody>
          <a:bodyPr>
            <a:normAutofit/>
          </a:bodyPr>
          <a:lstStyle/>
          <a:p>
            <a:r>
              <a:rPr lang="en-US" sz="3000" dirty="0">
                <a:latin typeface="+mj-lt"/>
              </a:rPr>
              <a:t> Staff we can contact for information or to </a:t>
            </a:r>
          </a:p>
          <a:p>
            <a:pPr marL="0" indent="0">
              <a:buNone/>
            </a:pPr>
            <a:r>
              <a:rPr lang="en-US" sz="3000" dirty="0">
                <a:latin typeface="+mj-lt"/>
              </a:rPr>
              <a:t>    report on processing the ARF</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r>
              <a:rPr lang="en-US" sz="3000" dirty="0">
                <a:latin typeface="+mj-lt"/>
              </a:rPr>
              <a:t> Make sure to enter correct email and phone </a:t>
            </a:r>
          </a:p>
          <a:p>
            <a:pPr marL="0" indent="0">
              <a:buNone/>
            </a:pPr>
            <a:r>
              <a:rPr lang="en-US" sz="3000" dirty="0">
                <a:latin typeface="+mj-lt"/>
              </a:rPr>
              <a:t>    number</a:t>
            </a:r>
          </a:p>
          <a:p>
            <a:r>
              <a:rPr lang="en-US" sz="3000" dirty="0">
                <a:latin typeface="+mj-lt"/>
              </a:rPr>
              <a:t> Not the clinician requesting access</a:t>
            </a:r>
          </a:p>
          <a:p>
            <a:pPr lvl="1"/>
            <a:r>
              <a:rPr lang="en-US" sz="2400" dirty="0">
                <a:latin typeface="+mj-lt"/>
              </a:rPr>
              <a:t>Should be Admin or Program Manager</a:t>
            </a:r>
          </a:p>
        </p:txBody>
      </p:sp>
      <p:pic>
        <p:nvPicPr>
          <p:cNvPr id="14340" name="Picture 4" descr="http://isupportu.biz/wp-content/uploads/2012/12/catalog-d70-digium-phon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5628">
            <a:off x="7181224" y="5309181"/>
            <a:ext cx="167163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01B5E82-0F40-49DE-BDB6-D98C6EAE7B06}"/>
              </a:ext>
            </a:extLst>
          </p:cNvPr>
          <p:cNvPicPr>
            <a:picLocks noChangeAspect="1"/>
          </p:cNvPicPr>
          <p:nvPr/>
        </p:nvPicPr>
        <p:blipFill>
          <a:blip r:embed="rId5"/>
          <a:stretch>
            <a:fillRect/>
          </a:stretch>
        </p:blipFill>
        <p:spPr>
          <a:xfrm>
            <a:off x="167341" y="2412448"/>
            <a:ext cx="8809318" cy="1607701"/>
          </a:xfrm>
          <a:prstGeom prst="rect">
            <a:avLst/>
          </a:prstGeom>
        </p:spPr>
      </p:pic>
    </p:spTree>
    <p:extLst>
      <p:ext uri="{BB962C8B-B14F-4D97-AF65-F5344CB8AC3E}">
        <p14:creationId xmlns:p14="http://schemas.microsoft.com/office/powerpoint/2010/main" val="343761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2800" dirty="0"/>
              <a:t>New User/Reactivate ARF</a:t>
            </a:r>
            <a:r>
              <a:rPr lang="en-US" dirty="0"/>
              <a:t> Authorization</a:t>
            </a:r>
          </a:p>
        </p:txBody>
      </p:sp>
      <p:sp>
        <p:nvSpPr>
          <p:cNvPr id="3" name="Content Placeholder 2"/>
          <p:cNvSpPr>
            <a:spLocks noGrp="1"/>
          </p:cNvSpPr>
          <p:nvPr>
            <p:ph sz="quarter" idx="1"/>
          </p:nvPr>
        </p:nvSpPr>
        <p:spPr/>
        <p:txBody>
          <a:bodyPr/>
          <a:lstStyle/>
          <a:p>
            <a:r>
              <a:rPr lang="en-US" dirty="0"/>
              <a:t> </a:t>
            </a:r>
            <a:r>
              <a:rPr lang="en-US" sz="3000" dirty="0"/>
              <a:t>Digital Signatures</a:t>
            </a:r>
          </a:p>
          <a:p>
            <a:endParaRPr lang="en-US" dirty="0"/>
          </a:p>
        </p:txBody>
      </p:sp>
      <p:pic>
        <p:nvPicPr>
          <p:cNvPr id="1029" name="Picture 5" descr="http://www.slatervecchio.com/wp-content/uploads/2011/05/istock_cartoon-signing-doc_Dark-300x3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371600"/>
            <a:ext cx="2199132" cy="2199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2950016-F7F1-450B-BB00-628C72BA73E5}"/>
              </a:ext>
            </a:extLst>
          </p:cNvPr>
          <p:cNvPicPr>
            <a:picLocks noChangeAspect="1"/>
          </p:cNvPicPr>
          <p:nvPr/>
        </p:nvPicPr>
        <p:blipFill>
          <a:blip r:embed="rId5"/>
          <a:stretch>
            <a:fillRect/>
          </a:stretch>
        </p:blipFill>
        <p:spPr>
          <a:xfrm>
            <a:off x="152399" y="3334655"/>
            <a:ext cx="8530771" cy="2356626"/>
          </a:xfrm>
          <a:prstGeom prst="rect">
            <a:avLst/>
          </a:prstGeom>
        </p:spPr>
      </p:pic>
    </p:spTree>
    <p:extLst>
      <p:ext uri="{BB962C8B-B14F-4D97-AF65-F5344CB8AC3E}">
        <p14:creationId xmlns:p14="http://schemas.microsoft.com/office/powerpoint/2010/main" val="374239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094-224C-4540-B3EA-4F6500E18BCC}"/>
              </a:ext>
            </a:extLst>
          </p:cNvPr>
          <p:cNvSpPr>
            <a:spLocks noGrp="1"/>
          </p:cNvSpPr>
          <p:nvPr>
            <p:ph type="title"/>
          </p:nvPr>
        </p:nvSpPr>
        <p:spPr>
          <a:xfrm>
            <a:off x="486229" y="93762"/>
            <a:ext cx="7467600" cy="1143000"/>
          </a:xfrm>
        </p:spPr>
        <p:txBody>
          <a:bodyPr/>
          <a:lstStyle/>
          <a:p>
            <a:r>
              <a:rPr lang="en-US" sz="2800" dirty="0"/>
              <a:t>New User/Reactivate ARF</a:t>
            </a:r>
            <a:r>
              <a:rPr lang="en-US" dirty="0"/>
              <a:t> Authorization</a:t>
            </a:r>
          </a:p>
        </p:txBody>
      </p:sp>
      <p:sp>
        <p:nvSpPr>
          <p:cNvPr id="3" name="Content Placeholder 2">
            <a:extLst>
              <a:ext uri="{FF2B5EF4-FFF2-40B4-BE49-F238E27FC236}">
                <a16:creationId xmlns:a16="http://schemas.microsoft.com/office/drawing/2014/main" id="{8264A089-3880-4D44-9B67-F4E18F47B121}"/>
              </a:ext>
            </a:extLst>
          </p:cNvPr>
          <p:cNvSpPr>
            <a:spLocks noGrp="1"/>
          </p:cNvSpPr>
          <p:nvPr>
            <p:ph sz="quarter" idx="1"/>
          </p:nvPr>
        </p:nvSpPr>
        <p:spPr/>
        <p:txBody>
          <a:bodyPr>
            <a:normAutofit/>
          </a:bodyPr>
          <a:lstStyle/>
          <a:p>
            <a:r>
              <a:rPr lang="en-US" sz="3000" dirty="0"/>
              <a:t>Send to the User</a:t>
            </a:r>
          </a:p>
          <a:p>
            <a:r>
              <a:rPr lang="en-US" sz="3000" dirty="0"/>
              <a:t>User adds digital signature</a:t>
            </a:r>
          </a:p>
          <a:p>
            <a:pPr marL="0" indent="0">
              <a:buNone/>
            </a:pPr>
            <a:endParaRPr lang="en-US" sz="3000" dirty="0"/>
          </a:p>
          <a:p>
            <a:pPr marL="0" indent="0">
              <a:buNone/>
            </a:pPr>
            <a:r>
              <a:rPr lang="en-US" sz="3000" dirty="0"/>
              <a:t>HOW TO CREATE</a:t>
            </a:r>
          </a:p>
          <a:p>
            <a:r>
              <a:rPr lang="en-US" sz="3000" dirty="0"/>
              <a:t>Click in the field</a:t>
            </a:r>
          </a:p>
          <a:p>
            <a:pPr marL="0" indent="0">
              <a:buNone/>
            </a:pPr>
            <a:endParaRPr lang="en-US" sz="3000" dirty="0"/>
          </a:p>
        </p:txBody>
      </p:sp>
      <p:pic>
        <p:nvPicPr>
          <p:cNvPr id="4" name="Picture 3">
            <a:extLst>
              <a:ext uri="{FF2B5EF4-FFF2-40B4-BE49-F238E27FC236}">
                <a16:creationId xmlns:a16="http://schemas.microsoft.com/office/drawing/2014/main" id="{F120FC9C-C599-4515-B9DB-0033DA557D10}"/>
              </a:ext>
            </a:extLst>
          </p:cNvPr>
          <p:cNvPicPr>
            <a:picLocks noChangeAspect="1"/>
          </p:cNvPicPr>
          <p:nvPr/>
        </p:nvPicPr>
        <p:blipFill>
          <a:blip r:embed="rId2"/>
          <a:stretch>
            <a:fillRect/>
          </a:stretch>
        </p:blipFill>
        <p:spPr>
          <a:xfrm>
            <a:off x="971271" y="4602423"/>
            <a:ext cx="6439458" cy="1310754"/>
          </a:xfrm>
          <a:prstGeom prst="rect">
            <a:avLst/>
          </a:prstGeom>
        </p:spPr>
      </p:pic>
    </p:spTree>
    <p:extLst>
      <p:ext uri="{BB962C8B-B14F-4D97-AF65-F5344CB8AC3E}">
        <p14:creationId xmlns:p14="http://schemas.microsoft.com/office/powerpoint/2010/main" val="242822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
            <a:ext cx="7467600" cy="1143000"/>
          </a:xfrm>
        </p:spPr>
        <p:txBody>
          <a:bodyPr>
            <a:normAutofit/>
          </a:bodyPr>
          <a:lstStyle/>
          <a:p>
            <a:r>
              <a:rPr lang="en-US" sz="3200" dirty="0"/>
              <a:t>New User/Reactivate ARF</a:t>
            </a:r>
            <a:r>
              <a:rPr lang="en-US" dirty="0"/>
              <a:t> Authorization</a:t>
            </a:r>
          </a:p>
        </p:txBody>
      </p:sp>
      <p:sp>
        <p:nvSpPr>
          <p:cNvPr id="3" name="Content Placeholder 2"/>
          <p:cNvSpPr>
            <a:spLocks noGrp="1"/>
          </p:cNvSpPr>
          <p:nvPr>
            <p:ph sz="quarter" idx="1"/>
          </p:nvPr>
        </p:nvSpPr>
        <p:spPr>
          <a:xfrm>
            <a:off x="457200" y="1115568"/>
            <a:ext cx="8229600" cy="3837432"/>
          </a:xfrm>
        </p:spPr>
        <p:txBody>
          <a:bodyPr>
            <a:normAutofit/>
          </a:bodyPr>
          <a:lstStyle/>
          <a:p>
            <a:r>
              <a:rPr lang="en-US" sz="3000" dirty="0">
                <a:latin typeface="+mj-lt"/>
              </a:rPr>
              <a:t> Program Managers sign</a:t>
            </a:r>
          </a:p>
          <a:p>
            <a:pPr lvl="1"/>
            <a:r>
              <a:rPr lang="en-US" sz="2400" dirty="0">
                <a:latin typeface="+mj-lt"/>
              </a:rPr>
              <a:t>If ARF is for Manager, someone higher must sign</a:t>
            </a:r>
          </a:p>
          <a:p>
            <a:r>
              <a:rPr lang="en-US" sz="3000" dirty="0">
                <a:latin typeface="+mj-lt"/>
              </a:rPr>
              <a:t> Type PM name</a:t>
            </a:r>
          </a:p>
          <a:p>
            <a:r>
              <a:rPr lang="en-US" sz="3000" dirty="0">
                <a:latin typeface="+mj-lt"/>
              </a:rPr>
              <a:t> Date must be on or after User’s signature date</a:t>
            </a:r>
          </a:p>
          <a:p>
            <a:r>
              <a:rPr lang="en-US" sz="3000" dirty="0">
                <a:latin typeface="+mj-lt"/>
              </a:rPr>
              <a:t> Managers – make sure you know what you are signing!</a:t>
            </a:r>
          </a:p>
          <a:p>
            <a:endParaRPr lang="en-US" dirty="0">
              <a:latin typeface="Calibri" panose="020F0502020204030204" pitchFamily="34" charset="0"/>
            </a:endParaRPr>
          </a:p>
          <a:p>
            <a:endParaRPr lang="en-US" dirty="0">
              <a:latin typeface="Calibri" panose="020F0502020204030204" pitchFamily="34" charset="0"/>
            </a:endParaRPr>
          </a:p>
        </p:txBody>
      </p:sp>
      <p:pic>
        <p:nvPicPr>
          <p:cNvPr id="4" name="Picture 3">
            <a:extLst>
              <a:ext uri="{FF2B5EF4-FFF2-40B4-BE49-F238E27FC236}">
                <a16:creationId xmlns:a16="http://schemas.microsoft.com/office/drawing/2014/main" id="{38FFB097-6C6D-43BD-8970-49228B54EE49}"/>
              </a:ext>
            </a:extLst>
          </p:cNvPr>
          <p:cNvPicPr>
            <a:picLocks noChangeAspect="1"/>
          </p:cNvPicPr>
          <p:nvPr/>
        </p:nvPicPr>
        <p:blipFill>
          <a:blip r:embed="rId3"/>
          <a:stretch>
            <a:fillRect/>
          </a:stretch>
        </p:blipFill>
        <p:spPr>
          <a:xfrm>
            <a:off x="609600" y="4495800"/>
            <a:ext cx="7517321" cy="2362200"/>
          </a:xfrm>
          <a:prstGeom prst="rect">
            <a:avLst/>
          </a:prstGeom>
        </p:spPr>
      </p:pic>
      <p:pic>
        <p:nvPicPr>
          <p:cNvPr id="2052" name="Picture 4" descr="http://photos.gograph.com/thumbs/CSP/CSP024/k024594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1343" y="4191000"/>
            <a:ext cx="990599"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0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F0992-7024-4CD0-A019-AEAD63720554}"/>
              </a:ext>
            </a:extLst>
          </p:cNvPr>
          <p:cNvSpPr>
            <a:spLocks noGrp="1"/>
          </p:cNvSpPr>
          <p:nvPr>
            <p:ph sz="quarter" idx="1"/>
          </p:nvPr>
        </p:nvSpPr>
        <p:spPr>
          <a:xfrm>
            <a:off x="457200" y="228600"/>
            <a:ext cx="8153400" cy="6245352"/>
          </a:xfrm>
        </p:spPr>
        <p:txBody>
          <a:bodyPr/>
          <a:lstStyle/>
          <a:p>
            <a:r>
              <a:rPr lang="en-US" sz="3000" dirty="0"/>
              <a:t>Select if you have a digital signature OR</a:t>
            </a:r>
          </a:p>
          <a:p>
            <a:r>
              <a:rPr lang="en-US" sz="3000" dirty="0"/>
              <a:t>Click Configure New Digital ID</a:t>
            </a:r>
          </a:p>
          <a:p>
            <a:endParaRPr lang="en-US" dirty="0"/>
          </a:p>
        </p:txBody>
      </p:sp>
      <p:pic>
        <p:nvPicPr>
          <p:cNvPr id="5" name="Picture 4">
            <a:extLst>
              <a:ext uri="{FF2B5EF4-FFF2-40B4-BE49-F238E27FC236}">
                <a16:creationId xmlns:a16="http://schemas.microsoft.com/office/drawing/2014/main" id="{482DA577-E22F-455A-AA30-AAF10D484305}"/>
              </a:ext>
            </a:extLst>
          </p:cNvPr>
          <p:cNvPicPr/>
          <p:nvPr/>
        </p:nvPicPr>
        <p:blipFill>
          <a:blip r:embed="rId2"/>
          <a:stretch>
            <a:fillRect/>
          </a:stretch>
        </p:blipFill>
        <p:spPr>
          <a:xfrm>
            <a:off x="1295400" y="1524000"/>
            <a:ext cx="6248400" cy="4688840"/>
          </a:xfrm>
          <a:prstGeom prst="rect">
            <a:avLst/>
          </a:prstGeom>
        </p:spPr>
      </p:pic>
      <p:pic>
        <p:nvPicPr>
          <p:cNvPr id="7" name="Picture 6">
            <a:extLst>
              <a:ext uri="{FF2B5EF4-FFF2-40B4-BE49-F238E27FC236}">
                <a16:creationId xmlns:a16="http://schemas.microsoft.com/office/drawing/2014/main" id="{3C31AE25-94ED-433A-91A2-0B72154707BF}"/>
              </a:ext>
            </a:extLst>
          </p:cNvPr>
          <p:cNvPicPr>
            <a:picLocks noChangeAspect="1"/>
          </p:cNvPicPr>
          <p:nvPr/>
        </p:nvPicPr>
        <p:blipFill>
          <a:blip r:embed="rId3"/>
          <a:stretch>
            <a:fillRect/>
          </a:stretch>
        </p:blipFill>
        <p:spPr>
          <a:xfrm>
            <a:off x="2819400" y="5334000"/>
            <a:ext cx="944962" cy="419136"/>
          </a:xfrm>
          <a:prstGeom prst="rect">
            <a:avLst/>
          </a:prstGeom>
        </p:spPr>
      </p:pic>
    </p:spTree>
    <p:extLst>
      <p:ext uri="{BB962C8B-B14F-4D97-AF65-F5344CB8AC3E}">
        <p14:creationId xmlns:p14="http://schemas.microsoft.com/office/powerpoint/2010/main" val="2498392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1A7D8-086D-4BA7-90E4-A86A8C698381}"/>
              </a:ext>
            </a:extLst>
          </p:cNvPr>
          <p:cNvSpPr>
            <a:spLocks noGrp="1"/>
          </p:cNvSpPr>
          <p:nvPr>
            <p:ph sz="quarter" idx="1"/>
          </p:nvPr>
        </p:nvSpPr>
        <p:spPr>
          <a:xfrm>
            <a:off x="457200" y="228600"/>
            <a:ext cx="8229600" cy="6245352"/>
          </a:xfrm>
        </p:spPr>
        <p:txBody>
          <a:bodyPr/>
          <a:lstStyle/>
          <a:p>
            <a:pPr marL="0" indent="0">
              <a:buNone/>
            </a:pPr>
            <a:endParaRPr lang="en-US" dirty="0"/>
          </a:p>
          <a:p>
            <a:pPr marL="0" indent="0">
              <a:buNone/>
            </a:pPr>
            <a:endParaRPr lang="en-US" dirty="0"/>
          </a:p>
          <a:p>
            <a:pPr marL="0" indent="0">
              <a:buNone/>
            </a:pPr>
            <a:r>
              <a:rPr lang="en-US" sz="3000" dirty="0"/>
              <a:t>Click Create a New Digital ID</a:t>
            </a:r>
          </a:p>
          <a:p>
            <a:endParaRPr lang="en-US" dirty="0"/>
          </a:p>
        </p:txBody>
      </p:sp>
      <p:pic>
        <p:nvPicPr>
          <p:cNvPr id="4" name="Picture 3">
            <a:extLst>
              <a:ext uri="{FF2B5EF4-FFF2-40B4-BE49-F238E27FC236}">
                <a16:creationId xmlns:a16="http://schemas.microsoft.com/office/drawing/2014/main" id="{497B5166-8C91-4915-89B6-A31753F13B63}"/>
              </a:ext>
            </a:extLst>
          </p:cNvPr>
          <p:cNvPicPr/>
          <p:nvPr/>
        </p:nvPicPr>
        <p:blipFill>
          <a:blip r:embed="rId2"/>
          <a:stretch>
            <a:fillRect/>
          </a:stretch>
        </p:blipFill>
        <p:spPr>
          <a:xfrm>
            <a:off x="838200" y="2578480"/>
            <a:ext cx="6934200" cy="3895472"/>
          </a:xfrm>
          <a:prstGeom prst="rect">
            <a:avLst/>
          </a:prstGeom>
        </p:spPr>
      </p:pic>
    </p:spTree>
    <p:extLst>
      <p:ext uri="{BB962C8B-B14F-4D97-AF65-F5344CB8AC3E}">
        <p14:creationId xmlns:p14="http://schemas.microsoft.com/office/powerpoint/2010/main" val="383691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entury Schoolbook "/>
              </a:rPr>
              <a:t>Most Common Reasons </a:t>
            </a:r>
            <a:br>
              <a:rPr lang="en-US" sz="3600" dirty="0">
                <a:latin typeface="Century Schoolbook "/>
              </a:rPr>
            </a:br>
            <a:r>
              <a:rPr lang="en-US" sz="3600" dirty="0">
                <a:latin typeface="Century Schoolbook "/>
              </a:rPr>
              <a:t>for Rejections</a:t>
            </a:r>
          </a:p>
        </p:txBody>
      </p:sp>
      <p:sp>
        <p:nvSpPr>
          <p:cNvPr id="3" name="Content Placeholder 2"/>
          <p:cNvSpPr>
            <a:spLocks noGrp="1"/>
          </p:cNvSpPr>
          <p:nvPr>
            <p:ph sz="quarter" idx="1"/>
          </p:nvPr>
        </p:nvSpPr>
        <p:spPr/>
        <p:txBody>
          <a:bodyPr/>
          <a:lstStyle/>
          <a:p>
            <a:r>
              <a:rPr lang="en-US" dirty="0"/>
              <a:t>Incomplete fields</a:t>
            </a:r>
          </a:p>
          <a:p>
            <a:r>
              <a:rPr lang="en-US" dirty="0"/>
              <a:t>Not typed</a:t>
            </a:r>
          </a:p>
          <a:p>
            <a:r>
              <a:rPr lang="en-US" dirty="0"/>
              <a:t>Signatures missing</a:t>
            </a:r>
          </a:p>
          <a:p>
            <a:r>
              <a:rPr lang="en-US" dirty="0"/>
              <a:t>Using an outdated form</a:t>
            </a:r>
          </a:p>
          <a:p>
            <a:r>
              <a:rPr lang="en-US" dirty="0"/>
              <a:t>Credentialing information incorrect</a:t>
            </a:r>
          </a:p>
          <a:p>
            <a:pPr lvl="1">
              <a:buFont typeface="Arial" panose="020B0604020202020204" pitchFamily="34" charset="0"/>
              <a:buChar char="•"/>
            </a:pPr>
            <a:r>
              <a:rPr lang="en-US" dirty="0"/>
              <a:t>NPI</a:t>
            </a:r>
          </a:p>
          <a:p>
            <a:pPr lvl="1">
              <a:buFont typeface="Arial" panose="020B0604020202020204" pitchFamily="34" charset="0"/>
              <a:buChar char="•"/>
            </a:pPr>
            <a:r>
              <a:rPr lang="en-US" dirty="0"/>
              <a:t>Taxonomy</a:t>
            </a:r>
          </a:p>
          <a:p>
            <a:pPr lvl="1">
              <a:buFont typeface="Arial" panose="020B0604020202020204" pitchFamily="34" charset="0"/>
              <a:buChar char="•"/>
            </a:pPr>
            <a:r>
              <a:rPr lang="en-US" dirty="0"/>
              <a:t>License/Registration number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024" y="1546098"/>
            <a:ext cx="16764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177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D58E49-A633-41A6-95AA-499E150C7F4C}"/>
              </a:ext>
            </a:extLst>
          </p:cNvPr>
          <p:cNvSpPr>
            <a:spLocks noGrp="1"/>
          </p:cNvSpPr>
          <p:nvPr>
            <p:ph sz="quarter" idx="1"/>
          </p:nvPr>
        </p:nvSpPr>
        <p:spPr>
          <a:xfrm>
            <a:off x="457200" y="304800"/>
            <a:ext cx="8229600" cy="6169152"/>
          </a:xfrm>
        </p:spPr>
        <p:txBody>
          <a:bodyPr/>
          <a:lstStyle/>
          <a:p>
            <a:r>
              <a:rPr lang="en-US" sz="3000" dirty="0"/>
              <a:t>Save to File</a:t>
            </a:r>
          </a:p>
          <a:p>
            <a:endParaRPr lang="en-US" dirty="0"/>
          </a:p>
        </p:txBody>
      </p:sp>
      <p:pic>
        <p:nvPicPr>
          <p:cNvPr id="4" name="Picture 3">
            <a:extLst>
              <a:ext uri="{FF2B5EF4-FFF2-40B4-BE49-F238E27FC236}">
                <a16:creationId xmlns:a16="http://schemas.microsoft.com/office/drawing/2014/main" id="{0389C55E-368A-4E92-BB09-500991502538}"/>
              </a:ext>
            </a:extLst>
          </p:cNvPr>
          <p:cNvPicPr/>
          <p:nvPr/>
        </p:nvPicPr>
        <p:blipFill>
          <a:blip r:embed="rId2"/>
          <a:stretch>
            <a:fillRect/>
          </a:stretch>
        </p:blipFill>
        <p:spPr>
          <a:xfrm>
            <a:off x="304800" y="1524001"/>
            <a:ext cx="8382000" cy="5181600"/>
          </a:xfrm>
          <a:prstGeom prst="rect">
            <a:avLst/>
          </a:prstGeom>
        </p:spPr>
      </p:pic>
    </p:spTree>
    <p:extLst>
      <p:ext uri="{BB962C8B-B14F-4D97-AF65-F5344CB8AC3E}">
        <p14:creationId xmlns:p14="http://schemas.microsoft.com/office/powerpoint/2010/main" val="106071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C52BD-9CAB-4DA3-925C-137BEAFEE5CD}"/>
              </a:ext>
            </a:extLst>
          </p:cNvPr>
          <p:cNvSpPr>
            <a:spLocks noGrp="1"/>
          </p:cNvSpPr>
          <p:nvPr>
            <p:ph sz="quarter" idx="1"/>
          </p:nvPr>
        </p:nvSpPr>
        <p:spPr>
          <a:xfrm>
            <a:off x="457200" y="152400"/>
            <a:ext cx="8229600" cy="6321552"/>
          </a:xfrm>
        </p:spPr>
        <p:txBody>
          <a:bodyPr>
            <a:normAutofit/>
          </a:bodyPr>
          <a:lstStyle/>
          <a:p>
            <a:r>
              <a:rPr lang="en-US" sz="3000" dirty="0"/>
              <a:t>Enter info in required fields</a:t>
            </a:r>
          </a:p>
          <a:p>
            <a:r>
              <a:rPr lang="en-US" sz="3000" dirty="0"/>
              <a:t>Other fields are optional</a:t>
            </a:r>
          </a:p>
          <a:p>
            <a:endParaRPr lang="en-US" sz="3000" dirty="0"/>
          </a:p>
        </p:txBody>
      </p:sp>
      <p:pic>
        <p:nvPicPr>
          <p:cNvPr id="4" name="Picture 3">
            <a:extLst>
              <a:ext uri="{FF2B5EF4-FFF2-40B4-BE49-F238E27FC236}">
                <a16:creationId xmlns:a16="http://schemas.microsoft.com/office/drawing/2014/main" id="{13CFD225-4DB6-4827-B9C6-70762D34AD80}"/>
              </a:ext>
            </a:extLst>
          </p:cNvPr>
          <p:cNvPicPr/>
          <p:nvPr/>
        </p:nvPicPr>
        <p:blipFill>
          <a:blip r:embed="rId2"/>
          <a:stretch>
            <a:fillRect/>
          </a:stretch>
        </p:blipFill>
        <p:spPr>
          <a:xfrm>
            <a:off x="228600" y="1981200"/>
            <a:ext cx="8458200" cy="4724400"/>
          </a:xfrm>
          <a:prstGeom prst="rect">
            <a:avLst/>
          </a:prstGeom>
        </p:spPr>
      </p:pic>
    </p:spTree>
    <p:extLst>
      <p:ext uri="{BB962C8B-B14F-4D97-AF65-F5344CB8AC3E}">
        <p14:creationId xmlns:p14="http://schemas.microsoft.com/office/powerpoint/2010/main" val="1106256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365D7C-4FBA-469B-A382-9EF76B3A7455}"/>
              </a:ext>
            </a:extLst>
          </p:cNvPr>
          <p:cNvSpPr>
            <a:spLocks noGrp="1"/>
          </p:cNvSpPr>
          <p:nvPr>
            <p:ph sz="quarter" idx="1"/>
          </p:nvPr>
        </p:nvSpPr>
        <p:spPr>
          <a:xfrm>
            <a:off x="457200" y="152400"/>
            <a:ext cx="8305800" cy="6321552"/>
          </a:xfrm>
        </p:spPr>
        <p:txBody>
          <a:bodyPr/>
          <a:lstStyle/>
          <a:p>
            <a:r>
              <a:rPr lang="en-US" sz="3000" dirty="0"/>
              <a:t>Where do you want to save it?</a:t>
            </a:r>
          </a:p>
          <a:p>
            <a:endParaRPr lang="en-US" dirty="0"/>
          </a:p>
        </p:txBody>
      </p:sp>
      <p:pic>
        <p:nvPicPr>
          <p:cNvPr id="4" name="Picture 3">
            <a:extLst>
              <a:ext uri="{FF2B5EF4-FFF2-40B4-BE49-F238E27FC236}">
                <a16:creationId xmlns:a16="http://schemas.microsoft.com/office/drawing/2014/main" id="{60319596-0E04-4AC1-86CD-6126F24A3F9D}"/>
              </a:ext>
            </a:extLst>
          </p:cNvPr>
          <p:cNvPicPr/>
          <p:nvPr/>
        </p:nvPicPr>
        <p:blipFill>
          <a:blip r:embed="rId2"/>
          <a:stretch>
            <a:fillRect/>
          </a:stretch>
        </p:blipFill>
        <p:spPr>
          <a:xfrm>
            <a:off x="381000" y="1676400"/>
            <a:ext cx="8305800" cy="5029200"/>
          </a:xfrm>
          <a:prstGeom prst="rect">
            <a:avLst/>
          </a:prstGeom>
        </p:spPr>
      </p:pic>
    </p:spTree>
    <p:extLst>
      <p:ext uri="{BB962C8B-B14F-4D97-AF65-F5344CB8AC3E}">
        <p14:creationId xmlns:p14="http://schemas.microsoft.com/office/powerpoint/2010/main" val="4201567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17A340-D3B4-4627-B1FD-41BC05ECDAD6}"/>
              </a:ext>
            </a:extLst>
          </p:cNvPr>
          <p:cNvSpPr>
            <a:spLocks noGrp="1"/>
          </p:cNvSpPr>
          <p:nvPr>
            <p:ph sz="quarter" idx="1"/>
          </p:nvPr>
        </p:nvSpPr>
        <p:spPr>
          <a:xfrm>
            <a:off x="457200" y="152400"/>
            <a:ext cx="8305800" cy="6321552"/>
          </a:xfrm>
        </p:spPr>
        <p:txBody>
          <a:bodyPr>
            <a:normAutofit/>
          </a:bodyPr>
          <a:lstStyle/>
          <a:p>
            <a:r>
              <a:rPr lang="en-US" sz="3000" dirty="0"/>
              <a:t>Give a password</a:t>
            </a:r>
          </a:p>
          <a:p>
            <a:r>
              <a:rPr lang="en-US" sz="3000" dirty="0"/>
              <a:t>Make sure it is secure</a:t>
            </a:r>
          </a:p>
          <a:p>
            <a:endParaRPr lang="en-US" sz="3000" dirty="0"/>
          </a:p>
        </p:txBody>
      </p:sp>
      <p:pic>
        <p:nvPicPr>
          <p:cNvPr id="4" name="Picture 3">
            <a:extLst>
              <a:ext uri="{FF2B5EF4-FFF2-40B4-BE49-F238E27FC236}">
                <a16:creationId xmlns:a16="http://schemas.microsoft.com/office/drawing/2014/main" id="{E2007E67-BB65-45B0-BDF0-F7029DC00CDA}"/>
              </a:ext>
            </a:extLst>
          </p:cNvPr>
          <p:cNvPicPr/>
          <p:nvPr/>
        </p:nvPicPr>
        <p:blipFill>
          <a:blip r:embed="rId2"/>
          <a:stretch>
            <a:fillRect/>
          </a:stretch>
        </p:blipFill>
        <p:spPr>
          <a:xfrm>
            <a:off x="228600" y="1814195"/>
            <a:ext cx="8458200" cy="4891406"/>
          </a:xfrm>
          <a:prstGeom prst="rect">
            <a:avLst/>
          </a:prstGeom>
        </p:spPr>
      </p:pic>
    </p:spTree>
    <p:extLst>
      <p:ext uri="{BB962C8B-B14F-4D97-AF65-F5344CB8AC3E}">
        <p14:creationId xmlns:p14="http://schemas.microsoft.com/office/powerpoint/2010/main" val="3678829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CB2EE-B623-4D6E-89B0-E343A9F8DE04}"/>
              </a:ext>
            </a:extLst>
          </p:cNvPr>
          <p:cNvSpPr>
            <a:spLocks noGrp="1"/>
          </p:cNvSpPr>
          <p:nvPr>
            <p:ph sz="quarter" idx="1"/>
          </p:nvPr>
        </p:nvSpPr>
        <p:spPr>
          <a:xfrm>
            <a:off x="457200" y="76200"/>
            <a:ext cx="8305800" cy="6397752"/>
          </a:xfrm>
        </p:spPr>
        <p:txBody>
          <a:bodyPr>
            <a:normAutofit/>
          </a:bodyPr>
          <a:lstStyle/>
          <a:p>
            <a:pPr marL="0" indent="0">
              <a:buNone/>
            </a:pPr>
            <a:r>
              <a:rPr lang="en-US" sz="3000" dirty="0"/>
              <a:t>When the Prompt appears,</a:t>
            </a:r>
          </a:p>
          <a:p>
            <a:r>
              <a:rPr lang="en-US" sz="3000" dirty="0"/>
              <a:t>Select your ID if more than one</a:t>
            </a:r>
          </a:p>
          <a:p>
            <a:r>
              <a:rPr lang="en-US" sz="3000" dirty="0"/>
              <a:t>Continue</a:t>
            </a:r>
          </a:p>
        </p:txBody>
      </p:sp>
      <p:pic>
        <p:nvPicPr>
          <p:cNvPr id="4" name="Picture 3">
            <a:extLst>
              <a:ext uri="{FF2B5EF4-FFF2-40B4-BE49-F238E27FC236}">
                <a16:creationId xmlns:a16="http://schemas.microsoft.com/office/drawing/2014/main" id="{4DE1FF4A-2F91-40DA-8467-14A3C0CC7E5B}"/>
              </a:ext>
            </a:extLst>
          </p:cNvPr>
          <p:cNvPicPr/>
          <p:nvPr/>
        </p:nvPicPr>
        <p:blipFill>
          <a:blip r:embed="rId2"/>
          <a:stretch>
            <a:fillRect/>
          </a:stretch>
        </p:blipFill>
        <p:spPr>
          <a:xfrm>
            <a:off x="1143000" y="1788160"/>
            <a:ext cx="6412230" cy="4993640"/>
          </a:xfrm>
          <a:prstGeom prst="rect">
            <a:avLst/>
          </a:prstGeom>
        </p:spPr>
      </p:pic>
    </p:spTree>
    <p:extLst>
      <p:ext uri="{BB962C8B-B14F-4D97-AF65-F5344CB8AC3E}">
        <p14:creationId xmlns:p14="http://schemas.microsoft.com/office/powerpoint/2010/main" val="2709005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60A97-8CBC-44D8-8721-2B9F18CF944C}"/>
              </a:ext>
            </a:extLst>
          </p:cNvPr>
          <p:cNvSpPr>
            <a:spLocks noGrp="1"/>
          </p:cNvSpPr>
          <p:nvPr>
            <p:ph sz="quarter" idx="1"/>
          </p:nvPr>
        </p:nvSpPr>
        <p:spPr>
          <a:xfrm>
            <a:off x="228600" y="228600"/>
            <a:ext cx="8458200" cy="6629400"/>
          </a:xfrm>
        </p:spPr>
        <p:txBody>
          <a:bodyPr>
            <a:normAutofit/>
          </a:bodyPr>
          <a:lstStyle/>
          <a:p>
            <a:r>
              <a:rPr lang="en-US" sz="3000" dirty="0"/>
              <a:t>You may need to enter your password</a:t>
            </a:r>
          </a:p>
          <a:p>
            <a:r>
              <a:rPr lang="en-US" sz="3000" dirty="0"/>
              <a:t>Click Sign</a:t>
            </a:r>
          </a:p>
          <a:p>
            <a:endParaRPr lang="en-US" sz="3000" dirty="0"/>
          </a:p>
        </p:txBody>
      </p:sp>
      <p:pic>
        <p:nvPicPr>
          <p:cNvPr id="4" name="Picture 3">
            <a:extLst>
              <a:ext uri="{FF2B5EF4-FFF2-40B4-BE49-F238E27FC236}">
                <a16:creationId xmlns:a16="http://schemas.microsoft.com/office/drawing/2014/main" id="{E9DE60D6-B809-46AA-9F5D-3A78284996BD}"/>
              </a:ext>
            </a:extLst>
          </p:cNvPr>
          <p:cNvPicPr/>
          <p:nvPr/>
        </p:nvPicPr>
        <p:blipFill>
          <a:blip r:embed="rId2"/>
          <a:stretch>
            <a:fillRect/>
          </a:stretch>
        </p:blipFill>
        <p:spPr>
          <a:xfrm>
            <a:off x="228600" y="1600201"/>
            <a:ext cx="8458200" cy="5029200"/>
          </a:xfrm>
          <a:prstGeom prst="rect">
            <a:avLst/>
          </a:prstGeom>
        </p:spPr>
      </p:pic>
    </p:spTree>
    <p:extLst>
      <p:ext uri="{BB962C8B-B14F-4D97-AF65-F5344CB8AC3E}">
        <p14:creationId xmlns:p14="http://schemas.microsoft.com/office/powerpoint/2010/main" val="2723526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6E329E-96F0-4C5C-9641-0E68E806D720}"/>
              </a:ext>
            </a:extLst>
          </p:cNvPr>
          <p:cNvSpPr>
            <a:spLocks noGrp="1"/>
          </p:cNvSpPr>
          <p:nvPr>
            <p:ph sz="quarter" idx="1"/>
          </p:nvPr>
        </p:nvSpPr>
        <p:spPr>
          <a:xfrm>
            <a:off x="228600" y="76200"/>
            <a:ext cx="8534400" cy="6781800"/>
          </a:xfrm>
        </p:spPr>
        <p:txBody>
          <a:bodyPr>
            <a:normAutofit/>
          </a:bodyPr>
          <a:lstStyle/>
          <a:p>
            <a:r>
              <a:rPr lang="en-US" sz="3000" dirty="0"/>
              <a:t>Save it</a:t>
            </a:r>
          </a:p>
        </p:txBody>
      </p:sp>
      <p:pic>
        <p:nvPicPr>
          <p:cNvPr id="4" name="Picture 3">
            <a:extLst>
              <a:ext uri="{FF2B5EF4-FFF2-40B4-BE49-F238E27FC236}">
                <a16:creationId xmlns:a16="http://schemas.microsoft.com/office/drawing/2014/main" id="{C01BBB79-F836-4316-93B6-E4465F273319}"/>
              </a:ext>
            </a:extLst>
          </p:cNvPr>
          <p:cNvPicPr/>
          <p:nvPr/>
        </p:nvPicPr>
        <p:blipFill>
          <a:blip r:embed="rId2"/>
          <a:stretch>
            <a:fillRect/>
          </a:stretch>
        </p:blipFill>
        <p:spPr>
          <a:xfrm>
            <a:off x="381000" y="1295400"/>
            <a:ext cx="8382000" cy="5257800"/>
          </a:xfrm>
          <a:prstGeom prst="rect">
            <a:avLst/>
          </a:prstGeom>
        </p:spPr>
      </p:pic>
    </p:spTree>
    <p:extLst>
      <p:ext uri="{BB962C8B-B14F-4D97-AF65-F5344CB8AC3E}">
        <p14:creationId xmlns:p14="http://schemas.microsoft.com/office/powerpoint/2010/main" val="3012509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EB7B5-D6B4-47E5-8CA6-913ECC9F059A}"/>
              </a:ext>
            </a:extLst>
          </p:cNvPr>
          <p:cNvSpPr>
            <a:spLocks noGrp="1"/>
          </p:cNvSpPr>
          <p:nvPr>
            <p:ph sz="quarter" idx="1"/>
          </p:nvPr>
        </p:nvSpPr>
        <p:spPr/>
        <p:txBody>
          <a:bodyPr>
            <a:normAutofit/>
          </a:bodyPr>
          <a:lstStyle/>
          <a:p>
            <a:r>
              <a:rPr lang="en-US" sz="3000" dirty="0"/>
              <a:t>Here is your Digital Signature!</a:t>
            </a:r>
          </a:p>
          <a:p>
            <a:endParaRPr lang="en-US" sz="3000" dirty="0"/>
          </a:p>
          <a:p>
            <a:endParaRPr lang="en-US" sz="3000" dirty="0"/>
          </a:p>
        </p:txBody>
      </p:sp>
      <p:pic>
        <p:nvPicPr>
          <p:cNvPr id="4" name="Picture 3">
            <a:extLst>
              <a:ext uri="{FF2B5EF4-FFF2-40B4-BE49-F238E27FC236}">
                <a16:creationId xmlns:a16="http://schemas.microsoft.com/office/drawing/2014/main" id="{C400C963-575A-40FD-9970-C968B4721F38}"/>
              </a:ext>
            </a:extLst>
          </p:cNvPr>
          <p:cNvPicPr/>
          <p:nvPr/>
        </p:nvPicPr>
        <p:blipFill>
          <a:blip r:embed="rId2"/>
          <a:stretch>
            <a:fillRect/>
          </a:stretch>
        </p:blipFill>
        <p:spPr>
          <a:xfrm>
            <a:off x="304800" y="2743834"/>
            <a:ext cx="8382000" cy="2742566"/>
          </a:xfrm>
          <a:prstGeom prst="rect">
            <a:avLst/>
          </a:prstGeom>
        </p:spPr>
      </p:pic>
    </p:spTree>
    <p:extLst>
      <p:ext uri="{BB962C8B-B14F-4D97-AF65-F5344CB8AC3E}">
        <p14:creationId xmlns:p14="http://schemas.microsoft.com/office/powerpoint/2010/main" val="468722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8136-A2CC-43BE-B7E8-A4940722325D}"/>
              </a:ext>
            </a:extLst>
          </p:cNvPr>
          <p:cNvSpPr>
            <a:spLocks noGrp="1"/>
          </p:cNvSpPr>
          <p:nvPr>
            <p:ph type="title"/>
          </p:nvPr>
        </p:nvSpPr>
        <p:spPr/>
        <p:txBody>
          <a:bodyPr>
            <a:normAutofit/>
          </a:bodyPr>
          <a:lstStyle/>
          <a:p>
            <a:pPr algn="ctr"/>
            <a:r>
              <a:rPr lang="en-US" sz="4000" dirty="0"/>
              <a:t>Oops!</a:t>
            </a:r>
          </a:p>
        </p:txBody>
      </p:sp>
      <p:sp>
        <p:nvSpPr>
          <p:cNvPr id="3" name="Content Placeholder 2">
            <a:extLst>
              <a:ext uri="{FF2B5EF4-FFF2-40B4-BE49-F238E27FC236}">
                <a16:creationId xmlns:a16="http://schemas.microsoft.com/office/drawing/2014/main" id="{B06C84B7-C754-4FD5-960C-E5AB9ABB4F03}"/>
              </a:ext>
            </a:extLst>
          </p:cNvPr>
          <p:cNvSpPr>
            <a:spLocks noGrp="1"/>
          </p:cNvSpPr>
          <p:nvPr>
            <p:ph sz="quarter" idx="1"/>
          </p:nvPr>
        </p:nvSpPr>
        <p:spPr/>
        <p:txBody>
          <a:bodyPr>
            <a:normAutofit/>
          </a:bodyPr>
          <a:lstStyle/>
          <a:p>
            <a:r>
              <a:rPr lang="en-US" sz="3000" dirty="0"/>
              <a:t>Need to Edit?</a:t>
            </a:r>
          </a:p>
          <a:p>
            <a:pPr lvl="1"/>
            <a:r>
              <a:rPr lang="en-US" sz="2700" dirty="0"/>
              <a:t>Made an error</a:t>
            </a:r>
          </a:p>
          <a:p>
            <a:pPr lvl="1"/>
            <a:r>
              <a:rPr lang="en-US" sz="2700" dirty="0"/>
              <a:t>ARF was rejected</a:t>
            </a:r>
          </a:p>
          <a:p>
            <a:pPr lvl="1"/>
            <a:r>
              <a:rPr lang="en-US" sz="2700" dirty="0"/>
              <a:t>Right Click:</a:t>
            </a:r>
          </a:p>
        </p:txBody>
      </p:sp>
      <p:pic>
        <p:nvPicPr>
          <p:cNvPr id="4" name="Picture 3">
            <a:extLst>
              <a:ext uri="{FF2B5EF4-FFF2-40B4-BE49-F238E27FC236}">
                <a16:creationId xmlns:a16="http://schemas.microsoft.com/office/drawing/2014/main" id="{5B9B57DE-BEC1-4DFD-B101-7D535F9A2973}"/>
              </a:ext>
            </a:extLst>
          </p:cNvPr>
          <p:cNvPicPr/>
          <p:nvPr/>
        </p:nvPicPr>
        <p:blipFill>
          <a:blip r:embed="rId2"/>
          <a:stretch>
            <a:fillRect/>
          </a:stretch>
        </p:blipFill>
        <p:spPr>
          <a:xfrm>
            <a:off x="228600" y="3657600"/>
            <a:ext cx="8458200" cy="2998914"/>
          </a:xfrm>
          <a:prstGeom prst="rect">
            <a:avLst/>
          </a:prstGeom>
        </p:spPr>
      </p:pic>
    </p:spTree>
    <p:extLst>
      <p:ext uri="{BB962C8B-B14F-4D97-AF65-F5344CB8AC3E}">
        <p14:creationId xmlns:p14="http://schemas.microsoft.com/office/powerpoint/2010/main" val="2709507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803C-F286-48F8-B30B-26472307FEFF}"/>
              </a:ext>
            </a:extLst>
          </p:cNvPr>
          <p:cNvSpPr>
            <a:spLocks noGrp="1"/>
          </p:cNvSpPr>
          <p:nvPr>
            <p:ph type="title"/>
          </p:nvPr>
        </p:nvSpPr>
        <p:spPr/>
        <p:txBody>
          <a:bodyPr>
            <a:normAutofit/>
          </a:bodyPr>
          <a:lstStyle/>
          <a:p>
            <a:pPr algn="ctr"/>
            <a:r>
              <a:rPr lang="en-US" sz="4000" dirty="0"/>
              <a:t>Oops!</a:t>
            </a:r>
          </a:p>
        </p:txBody>
      </p:sp>
      <p:sp>
        <p:nvSpPr>
          <p:cNvPr id="3" name="Content Placeholder 2">
            <a:extLst>
              <a:ext uri="{FF2B5EF4-FFF2-40B4-BE49-F238E27FC236}">
                <a16:creationId xmlns:a16="http://schemas.microsoft.com/office/drawing/2014/main" id="{E81176F9-4FD2-47C0-9ED9-4336CC2E2CC3}"/>
              </a:ext>
            </a:extLst>
          </p:cNvPr>
          <p:cNvSpPr>
            <a:spLocks noGrp="1"/>
          </p:cNvSpPr>
          <p:nvPr>
            <p:ph sz="quarter" idx="1"/>
          </p:nvPr>
        </p:nvSpPr>
        <p:spPr/>
        <p:txBody>
          <a:bodyPr>
            <a:normAutofit/>
          </a:bodyPr>
          <a:lstStyle/>
          <a:p>
            <a:endParaRPr lang="en-US" sz="3000" dirty="0"/>
          </a:p>
          <a:p>
            <a:endParaRPr lang="en-US" sz="3000" dirty="0"/>
          </a:p>
          <a:p>
            <a:r>
              <a:rPr lang="en-US" sz="3000" dirty="0"/>
              <a:t>Make corrections</a:t>
            </a:r>
          </a:p>
          <a:p>
            <a:r>
              <a:rPr lang="en-US" sz="3000" dirty="0"/>
              <a:t>Re-sign</a:t>
            </a:r>
          </a:p>
          <a:p>
            <a:r>
              <a:rPr lang="en-US" sz="3000" dirty="0"/>
              <a:t>Only PM needs to do this part</a:t>
            </a:r>
          </a:p>
        </p:txBody>
      </p:sp>
    </p:spTree>
    <p:extLst>
      <p:ext uri="{BB962C8B-B14F-4D97-AF65-F5344CB8AC3E}">
        <p14:creationId xmlns:p14="http://schemas.microsoft.com/office/powerpoint/2010/main" val="91787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8893-F9DD-469B-8181-706B2DC607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1B2B45-044A-4D15-8E93-7CB050270319}"/>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CD3B112D-599D-4DB0-8FBD-211256B4E575}"/>
              </a:ext>
            </a:extLst>
          </p:cNvPr>
          <p:cNvPicPr>
            <a:picLocks noChangeAspect="1"/>
          </p:cNvPicPr>
          <p:nvPr/>
        </p:nvPicPr>
        <p:blipFill>
          <a:blip r:embed="rId3"/>
          <a:stretch>
            <a:fillRect/>
          </a:stretch>
        </p:blipFill>
        <p:spPr>
          <a:xfrm>
            <a:off x="0" y="152400"/>
            <a:ext cx="9144000" cy="6705600"/>
          </a:xfrm>
          <a:prstGeom prst="rect">
            <a:avLst/>
          </a:prstGeom>
        </p:spPr>
      </p:pic>
    </p:spTree>
    <p:extLst>
      <p:ext uri="{BB962C8B-B14F-4D97-AF65-F5344CB8AC3E}">
        <p14:creationId xmlns:p14="http://schemas.microsoft.com/office/powerpoint/2010/main" val="316849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2CFE-ACFC-49F8-9378-160E4B3404DC}"/>
              </a:ext>
            </a:extLst>
          </p:cNvPr>
          <p:cNvSpPr>
            <a:spLocks noGrp="1"/>
          </p:cNvSpPr>
          <p:nvPr>
            <p:ph type="title"/>
          </p:nvPr>
        </p:nvSpPr>
        <p:spPr/>
        <p:txBody>
          <a:bodyPr>
            <a:normAutofit/>
          </a:bodyPr>
          <a:lstStyle/>
          <a:p>
            <a:pPr algn="ctr"/>
            <a:r>
              <a:rPr lang="en-US" sz="4000" dirty="0"/>
              <a:t>NOT YET!!</a:t>
            </a:r>
          </a:p>
        </p:txBody>
      </p:sp>
      <p:sp>
        <p:nvSpPr>
          <p:cNvPr id="3" name="Content Placeholder 2">
            <a:extLst>
              <a:ext uri="{FF2B5EF4-FFF2-40B4-BE49-F238E27FC236}">
                <a16:creationId xmlns:a16="http://schemas.microsoft.com/office/drawing/2014/main" id="{411F73A2-4B35-45DD-A0BA-8B8EE38B620C}"/>
              </a:ext>
            </a:extLst>
          </p:cNvPr>
          <p:cNvSpPr>
            <a:spLocks noGrp="1"/>
          </p:cNvSpPr>
          <p:nvPr>
            <p:ph sz="quarter" idx="1"/>
          </p:nvPr>
        </p:nvSpPr>
        <p:spPr/>
        <p:txBody>
          <a:bodyPr/>
          <a:lstStyle/>
          <a:p>
            <a:r>
              <a:rPr lang="en-US" sz="3000" dirty="0"/>
              <a:t>Don’t click the Submit Button yet</a:t>
            </a:r>
          </a:p>
          <a:p>
            <a:r>
              <a:rPr lang="en-US" sz="3000" dirty="0"/>
              <a:t>Sign SOP/ESA forms</a:t>
            </a:r>
            <a:r>
              <a:rPr lang="en-US" dirty="0"/>
              <a:t>  </a:t>
            </a:r>
          </a:p>
        </p:txBody>
      </p:sp>
      <p:pic>
        <p:nvPicPr>
          <p:cNvPr id="5" name="Picture 4">
            <a:extLst>
              <a:ext uri="{FF2B5EF4-FFF2-40B4-BE49-F238E27FC236}">
                <a16:creationId xmlns:a16="http://schemas.microsoft.com/office/drawing/2014/main" id="{9C414ECF-D711-4E24-A6C8-E8968B085A7A}"/>
              </a:ext>
            </a:extLst>
          </p:cNvPr>
          <p:cNvPicPr>
            <a:picLocks noChangeAspect="1"/>
          </p:cNvPicPr>
          <p:nvPr/>
        </p:nvPicPr>
        <p:blipFill>
          <a:blip r:embed="rId2"/>
          <a:stretch>
            <a:fillRect/>
          </a:stretch>
        </p:blipFill>
        <p:spPr>
          <a:xfrm>
            <a:off x="1043156" y="3657600"/>
            <a:ext cx="6899787" cy="2608456"/>
          </a:xfrm>
          <a:prstGeom prst="rect">
            <a:avLst/>
          </a:prstGeom>
        </p:spPr>
      </p:pic>
    </p:spTree>
    <p:extLst>
      <p:ext uri="{BB962C8B-B14F-4D97-AF65-F5344CB8AC3E}">
        <p14:creationId xmlns:p14="http://schemas.microsoft.com/office/powerpoint/2010/main" val="3008670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1F7-DA94-46E1-BB5E-219988BE778F}"/>
              </a:ext>
            </a:extLst>
          </p:cNvPr>
          <p:cNvSpPr>
            <a:spLocks noGrp="1"/>
          </p:cNvSpPr>
          <p:nvPr>
            <p:ph type="title"/>
          </p:nvPr>
        </p:nvSpPr>
        <p:spPr>
          <a:xfrm rot="20475764">
            <a:off x="571192" y="71632"/>
            <a:ext cx="3947665" cy="1095138"/>
          </a:xfrm>
        </p:spPr>
        <p:txBody>
          <a:bodyPr>
            <a:normAutofit/>
          </a:bodyPr>
          <a:lstStyle/>
          <a:p>
            <a:r>
              <a:rPr lang="en-US" sz="4000" dirty="0"/>
              <a:t>LOOK!</a:t>
            </a:r>
          </a:p>
        </p:txBody>
      </p:sp>
      <p:sp>
        <p:nvSpPr>
          <p:cNvPr id="3" name="Content Placeholder 2">
            <a:extLst>
              <a:ext uri="{FF2B5EF4-FFF2-40B4-BE49-F238E27FC236}">
                <a16:creationId xmlns:a16="http://schemas.microsoft.com/office/drawing/2014/main" id="{BBEE14BB-40B5-4231-BD47-ECACEAEEB158}"/>
              </a:ext>
            </a:extLst>
          </p:cNvPr>
          <p:cNvSpPr>
            <a:spLocks noGrp="1"/>
          </p:cNvSpPr>
          <p:nvPr>
            <p:ph sz="quarter" idx="1"/>
          </p:nvPr>
        </p:nvSpPr>
        <p:spPr/>
        <p:txBody>
          <a:bodyPr>
            <a:normAutofit/>
          </a:bodyPr>
          <a:lstStyle/>
          <a:p>
            <a:endParaRPr lang="en-US" sz="3000" dirty="0"/>
          </a:p>
          <a:p>
            <a:r>
              <a:rPr lang="en-US" sz="3000" dirty="0"/>
              <a:t>All ARF                                    paperwork                                               is attached</a:t>
            </a:r>
          </a:p>
        </p:txBody>
      </p:sp>
      <p:pic>
        <p:nvPicPr>
          <p:cNvPr id="4" name="Picture 3">
            <a:extLst>
              <a:ext uri="{FF2B5EF4-FFF2-40B4-BE49-F238E27FC236}">
                <a16:creationId xmlns:a16="http://schemas.microsoft.com/office/drawing/2014/main" id="{BC24D519-6E70-460C-A890-1544CA8CA9D6}"/>
              </a:ext>
            </a:extLst>
          </p:cNvPr>
          <p:cNvPicPr>
            <a:picLocks noChangeAspect="1"/>
          </p:cNvPicPr>
          <p:nvPr/>
        </p:nvPicPr>
        <p:blipFill>
          <a:blip r:embed="rId2"/>
          <a:stretch>
            <a:fillRect/>
          </a:stretch>
        </p:blipFill>
        <p:spPr>
          <a:xfrm>
            <a:off x="3969611" y="1301259"/>
            <a:ext cx="4717189" cy="5471634"/>
          </a:xfrm>
          <a:prstGeom prst="rect">
            <a:avLst/>
          </a:prstGeom>
        </p:spPr>
      </p:pic>
    </p:spTree>
    <p:extLst>
      <p:ext uri="{BB962C8B-B14F-4D97-AF65-F5344CB8AC3E}">
        <p14:creationId xmlns:p14="http://schemas.microsoft.com/office/powerpoint/2010/main" val="3703646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667000"/>
            <a:ext cx="4864235" cy="224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7467600" cy="1143000"/>
          </a:xfrm>
        </p:spPr>
        <p:txBody>
          <a:bodyPr/>
          <a:lstStyle/>
          <a:p>
            <a:r>
              <a:rPr lang="en-US" dirty="0"/>
              <a:t> </a:t>
            </a:r>
            <a:r>
              <a:rPr lang="en-US" sz="3600" dirty="0"/>
              <a:t>Summary of Policies (SOP)</a:t>
            </a:r>
          </a:p>
        </p:txBody>
      </p:sp>
      <p:sp>
        <p:nvSpPr>
          <p:cNvPr id="3" name="Content Placeholder 2"/>
          <p:cNvSpPr>
            <a:spLocks noGrp="1"/>
          </p:cNvSpPr>
          <p:nvPr>
            <p:ph sz="quarter" idx="1"/>
          </p:nvPr>
        </p:nvSpPr>
        <p:spPr>
          <a:xfrm>
            <a:off x="457200" y="1260590"/>
            <a:ext cx="8229600" cy="5410199"/>
          </a:xfrm>
        </p:spPr>
        <p:style>
          <a:lnRef idx="1">
            <a:schemeClr val="accent2"/>
          </a:lnRef>
          <a:fillRef idx="2">
            <a:schemeClr val="accent2"/>
          </a:fillRef>
          <a:effectRef idx="1">
            <a:schemeClr val="accent2"/>
          </a:effectRef>
          <a:fontRef idx="minor">
            <a:schemeClr val="dk1"/>
          </a:fontRef>
        </p:style>
        <p:txBody>
          <a:bodyPr>
            <a:normAutofit/>
          </a:bodyPr>
          <a:lstStyle/>
          <a:p>
            <a:endParaRPr lang="en-US" dirty="0"/>
          </a:p>
          <a:p>
            <a:r>
              <a:rPr lang="en-US" dirty="0">
                <a:latin typeface="Calibri" panose="020F0502020204030204" pitchFamily="34" charset="0"/>
              </a:rPr>
              <a:t>Summary of Policies (SOP)</a:t>
            </a:r>
          </a:p>
          <a:p>
            <a:pPr lvl="1"/>
            <a:r>
              <a:rPr lang="en-US" sz="2400" dirty="0">
                <a:latin typeface="Calibri" panose="020F0502020204030204" pitchFamily="34" charset="0"/>
              </a:rPr>
              <a:t>Policies regarding use of the EHR</a:t>
            </a:r>
          </a:p>
          <a:p>
            <a:pPr lvl="1"/>
            <a:r>
              <a:rPr lang="en-US" sz="2400" dirty="0">
                <a:latin typeface="Calibri" panose="020F0502020204030204" pitchFamily="34" charset="0"/>
              </a:rPr>
              <a:t>Signed by all Non-County Staff</a:t>
            </a:r>
          </a:p>
          <a:p>
            <a:pPr lvl="1"/>
            <a:endParaRPr lang="en-US" sz="2400" dirty="0"/>
          </a:p>
          <a:p>
            <a:pPr lvl="1"/>
            <a:endParaRPr lang="en-US" sz="2400" dirty="0"/>
          </a:p>
          <a:p>
            <a:pPr lvl="1"/>
            <a:endParaRPr lang="en-US" sz="2400" dirty="0"/>
          </a:p>
          <a:p>
            <a:pPr marL="57150" indent="0">
              <a:buNone/>
            </a:pPr>
            <a:endParaRPr lang="en-US" dirty="0"/>
          </a:p>
          <a:p>
            <a:pPr lvl="1"/>
            <a:endParaRPr lang="en-US" dirty="0"/>
          </a:p>
          <a:p>
            <a:pPr marL="0" indent="0">
              <a:buNone/>
            </a:pPr>
            <a:endParaRPr lang="en-US" sz="2800" dirty="0"/>
          </a:p>
          <a:p>
            <a:pPr marL="0" indent="0">
              <a:buNone/>
            </a:pPr>
            <a:r>
              <a:rPr lang="en-US" sz="2800" dirty="0">
                <a:latin typeface="Calibri" panose="020F0502020204030204" pitchFamily="34" charset="0"/>
              </a:rPr>
              <a:t>Latest Version</a:t>
            </a:r>
          </a:p>
        </p:txBody>
      </p:sp>
      <p:cxnSp>
        <p:nvCxnSpPr>
          <p:cNvPr id="5" name="Straight Arrow Connector 4"/>
          <p:cNvCxnSpPr/>
          <p:nvPr/>
        </p:nvCxnSpPr>
        <p:spPr>
          <a:xfrm>
            <a:off x="2590800" y="6172200"/>
            <a:ext cx="685800" cy="21571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81" y="3154657"/>
            <a:ext cx="738663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6169842"/>
            <a:ext cx="1676400" cy="49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866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1143000"/>
          </a:xfrm>
        </p:spPr>
        <p:txBody>
          <a:bodyPr>
            <a:normAutofit/>
          </a:bodyPr>
          <a:lstStyle/>
          <a:p>
            <a:r>
              <a:rPr lang="en-US" sz="3600" dirty="0"/>
              <a:t>Summary of Policies (SOP)</a:t>
            </a:r>
          </a:p>
        </p:txBody>
      </p:sp>
      <p:sp>
        <p:nvSpPr>
          <p:cNvPr id="3" name="Content Placeholder 2"/>
          <p:cNvSpPr>
            <a:spLocks noGrp="1"/>
          </p:cNvSpPr>
          <p:nvPr>
            <p:ph sz="quarter" idx="1"/>
          </p:nvPr>
        </p:nvSpPr>
        <p:spPr>
          <a:xfrm>
            <a:off x="533400" y="1371600"/>
            <a:ext cx="8229600" cy="4525963"/>
          </a:xfrm>
        </p:spPr>
        <p:style>
          <a:lnRef idx="1">
            <a:schemeClr val="accent2"/>
          </a:lnRef>
          <a:fillRef idx="2">
            <a:schemeClr val="accent2"/>
          </a:fillRef>
          <a:effectRef idx="1">
            <a:schemeClr val="accent2"/>
          </a:effectRef>
          <a:fontRef idx="minor">
            <a:schemeClr val="dk1"/>
          </a:fontRef>
        </p:style>
        <p:txBody>
          <a:bodyPr>
            <a:normAutofit/>
          </a:bodyPr>
          <a:lstStyle/>
          <a:p>
            <a:r>
              <a:rPr lang="en-US" sz="3000" dirty="0">
                <a:latin typeface="+mj-lt"/>
              </a:rPr>
              <a:t>User’s Name must be printed clearly</a:t>
            </a:r>
          </a:p>
          <a:p>
            <a:r>
              <a:rPr lang="en-US" sz="3000" dirty="0">
                <a:latin typeface="+mj-lt"/>
              </a:rPr>
              <a:t>User sign’s legal name </a:t>
            </a:r>
          </a:p>
          <a:p>
            <a:r>
              <a:rPr lang="en-US" sz="3000" dirty="0">
                <a:latin typeface="+mj-lt"/>
              </a:rPr>
              <a:t>Date of Signature</a:t>
            </a:r>
          </a:p>
        </p:txBody>
      </p:sp>
      <p:pic>
        <p:nvPicPr>
          <p:cNvPr id="5" name="Picture 5" descr="http://www.slatervecchio.com/wp-content/uploads/2011/05/istock_cartoon-signing-doc_Dark-300x3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828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14750"/>
            <a:ext cx="779700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68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a:bodyPr>
          <a:lstStyle/>
          <a:p>
            <a:r>
              <a:rPr lang="en-US" sz="3600" dirty="0"/>
              <a:t>Summary of Policies (SOP)</a:t>
            </a:r>
          </a:p>
        </p:txBody>
      </p:sp>
      <p:sp>
        <p:nvSpPr>
          <p:cNvPr id="3" name="Content Placeholder 2"/>
          <p:cNvSpPr>
            <a:spLocks noGrp="1"/>
          </p:cNvSpPr>
          <p:nvPr>
            <p:ph sz="quarter" idx="1"/>
          </p:nvPr>
        </p:nvSpPr>
        <p:spPr/>
        <p:style>
          <a:lnRef idx="1">
            <a:schemeClr val="accent2"/>
          </a:lnRef>
          <a:fillRef idx="2">
            <a:schemeClr val="accent2"/>
          </a:fillRef>
          <a:effectRef idx="1">
            <a:schemeClr val="accent2"/>
          </a:effectRef>
          <a:fontRef idx="minor">
            <a:schemeClr val="dk1"/>
          </a:fontRef>
        </p:style>
        <p:txBody>
          <a:bodyPr/>
          <a:lstStyle/>
          <a:p>
            <a:r>
              <a:rPr lang="en-US" sz="2800" dirty="0">
                <a:latin typeface="Calibri" panose="020F0502020204030204" pitchFamily="34" charset="0"/>
              </a:rPr>
              <a:t>Program Manager Sign and Date</a:t>
            </a:r>
          </a:p>
          <a:p>
            <a:pPr lvl="1"/>
            <a:r>
              <a:rPr lang="en-US" sz="2400" dirty="0">
                <a:latin typeface="Calibri" panose="020F0502020204030204" pitchFamily="34" charset="0"/>
              </a:rPr>
              <a:t>Date must be same or after User’s signature date</a:t>
            </a:r>
          </a:p>
        </p:txBody>
      </p:sp>
      <p:pic>
        <p:nvPicPr>
          <p:cNvPr id="5" name="Picture 4" descr="http://photos.gograph.com/thumbs/CSP/CSP024/k024594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257800"/>
            <a:ext cx="13716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667000"/>
            <a:ext cx="65659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698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1143000"/>
          </a:xfrm>
        </p:spPr>
        <p:txBody>
          <a:bodyPr>
            <a:normAutofit/>
          </a:bodyPr>
          <a:lstStyle/>
          <a:p>
            <a:r>
              <a:rPr lang="en-US" dirty="0"/>
              <a:t>Electronic Signature Authorization (ESA)</a:t>
            </a:r>
          </a:p>
        </p:txBody>
      </p:sp>
      <p:sp>
        <p:nvSpPr>
          <p:cNvPr id="3" name="Content Placeholder 2"/>
          <p:cNvSpPr>
            <a:spLocks noGrp="1"/>
          </p:cNvSpPr>
          <p:nvPr>
            <p:ph sz="quarter" idx="1"/>
          </p:nvPr>
        </p:nvSpPr>
        <p:spPr>
          <a:xfrm>
            <a:off x="457200" y="1371600"/>
            <a:ext cx="8229600" cy="4754563"/>
          </a:xfrm>
        </p:spPr>
        <p:style>
          <a:lnRef idx="1">
            <a:schemeClr val="accent2"/>
          </a:lnRef>
          <a:fillRef idx="2">
            <a:schemeClr val="accent2"/>
          </a:fillRef>
          <a:effectRef idx="1">
            <a:schemeClr val="accent2"/>
          </a:effectRef>
          <a:fontRef idx="minor">
            <a:schemeClr val="dk1"/>
          </a:fontRef>
        </p:style>
        <p:txBody>
          <a:bodyPr/>
          <a:lstStyle/>
          <a:p>
            <a:r>
              <a:rPr lang="en-US" sz="3000" dirty="0">
                <a:latin typeface="+mj-lt"/>
              </a:rPr>
              <a:t>Must be signed by all Users</a:t>
            </a:r>
          </a:p>
          <a:p>
            <a:pPr lvl="1"/>
            <a:r>
              <a:rPr lang="en-US" sz="2400" dirty="0">
                <a:latin typeface="+mj-lt"/>
              </a:rPr>
              <a:t>Print all names clearly</a:t>
            </a:r>
          </a:p>
          <a:p>
            <a:pPr lvl="1"/>
            <a:r>
              <a:rPr lang="en-US" sz="2400" dirty="0">
                <a:latin typeface="+mj-lt"/>
              </a:rPr>
              <a:t>Date of Supervisor must be on or after User signature date</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352800"/>
            <a:ext cx="5257800" cy="206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114800"/>
            <a:ext cx="6629400" cy="2189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861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3042-65AF-4FA5-9343-2FB10647C9C9}"/>
              </a:ext>
            </a:extLst>
          </p:cNvPr>
          <p:cNvSpPr>
            <a:spLocks noGrp="1"/>
          </p:cNvSpPr>
          <p:nvPr>
            <p:ph type="title"/>
          </p:nvPr>
        </p:nvSpPr>
        <p:spPr/>
        <p:txBody>
          <a:bodyPr>
            <a:normAutofit/>
          </a:bodyPr>
          <a:lstStyle/>
          <a:p>
            <a:pPr algn="ctr"/>
            <a:r>
              <a:rPr lang="en-US" sz="4000" dirty="0"/>
              <a:t>NOW!</a:t>
            </a:r>
          </a:p>
        </p:txBody>
      </p:sp>
      <p:sp>
        <p:nvSpPr>
          <p:cNvPr id="3" name="Content Placeholder 2">
            <a:extLst>
              <a:ext uri="{FF2B5EF4-FFF2-40B4-BE49-F238E27FC236}">
                <a16:creationId xmlns:a16="http://schemas.microsoft.com/office/drawing/2014/main" id="{16B9E829-F59F-46B0-A20C-AE075FE22D31}"/>
              </a:ext>
            </a:extLst>
          </p:cNvPr>
          <p:cNvSpPr>
            <a:spLocks noGrp="1"/>
          </p:cNvSpPr>
          <p:nvPr>
            <p:ph sz="quarter" idx="1"/>
          </p:nvPr>
        </p:nvSpPr>
        <p:spPr/>
        <p:txBody>
          <a:bodyPr>
            <a:normAutofit/>
          </a:bodyPr>
          <a:lstStyle/>
          <a:p>
            <a:r>
              <a:rPr lang="en-US" sz="3000" dirty="0"/>
              <a:t>When all paperwork is signed </a:t>
            </a:r>
          </a:p>
          <a:p>
            <a:pPr lvl="1"/>
            <a:r>
              <a:rPr lang="en-US" sz="2700" dirty="0"/>
              <a:t>Both User</a:t>
            </a:r>
            <a:endParaRPr lang="en-US" sz="2400" dirty="0"/>
          </a:p>
          <a:p>
            <a:pPr lvl="1"/>
            <a:r>
              <a:rPr lang="en-US" sz="2400" dirty="0"/>
              <a:t>And Program Manager</a:t>
            </a:r>
          </a:p>
          <a:p>
            <a:r>
              <a:rPr lang="en-US" sz="3000" dirty="0"/>
              <a:t>Click the Send Button</a:t>
            </a:r>
          </a:p>
        </p:txBody>
      </p:sp>
      <p:pic>
        <p:nvPicPr>
          <p:cNvPr id="4" name="Picture 3">
            <a:extLst>
              <a:ext uri="{FF2B5EF4-FFF2-40B4-BE49-F238E27FC236}">
                <a16:creationId xmlns:a16="http://schemas.microsoft.com/office/drawing/2014/main" id="{A966704C-3A57-43B6-B375-74A236A67ED1}"/>
              </a:ext>
            </a:extLst>
          </p:cNvPr>
          <p:cNvPicPr>
            <a:picLocks noChangeAspect="1"/>
          </p:cNvPicPr>
          <p:nvPr/>
        </p:nvPicPr>
        <p:blipFill>
          <a:blip r:embed="rId2"/>
          <a:stretch>
            <a:fillRect/>
          </a:stretch>
        </p:blipFill>
        <p:spPr>
          <a:xfrm>
            <a:off x="1943100" y="4037076"/>
            <a:ext cx="4495800" cy="1699632"/>
          </a:xfrm>
          <a:prstGeom prst="rect">
            <a:avLst/>
          </a:prstGeom>
        </p:spPr>
      </p:pic>
    </p:spTree>
    <p:extLst>
      <p:ext uri="{BB962C8B-B14F-4D97-AF65-F5344CB8AC3E}">
        <p14:creationId xmlns:p14="http://schemas.microsoft.com/office/powerpoint/2010/main" val="3340232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658E-800A-4668-8E49-8E4106EC251B}"/>
              </a:ext>
            </a:extLst>
          </p:cNvPr>
          <p:cNvSpPr>
            <a:spLocks noGrp="1"/>
          </p:cNvSpPr>
          <p:nvPr>
            <p:ph type="title"/>
          </p:nvPr>
        </p:nvSpPr>
        <p:spPr/>
        <p:txBody>
          <a:bodyPr>
            <a:normAutofit/>
          </a:bodyPr>
          <a:lstStyle/>
          <a:p>
            <a:pPr algn="ctr"/>
            <a:r>
              <a:rPr lang="en-US" sz="4000" dirty="0"/>
              <a:t>Done!</a:t>
            </a:r>
          </a:p>
        </p:txBody>
      </p:sp>
      <p:sp>
        <p:nvSpPr>
          <p:cNvPr id="3" name="Content Placeholder 2">
            <a:extLst>
              <a:ext uri="{FF2B5EF4-FFF2-40B4-BE49-F238E27FC236}">
                <a16:creationId xmlns:a16="http://schemas.microsoft.com/office/drawing/2014/main" id="{17CB380F-6CBA-47A9-8AD2-E435C741AF1E}"/>
              </a:ext>
            </a:extLst>
          </p:cNvPr>
          <p:cNvSpPr>
            <a:spLocks noGrp="1"/>
          </p:cNvSpPr>
          <p:nvPr>
            <p:ph sz="quarter" idx="1"/>
          </p:nvPr>
        </p:nvSpPr>
        <p:spPr/>
        <p:txBody>
          <a:bodyPr>
            <a:normAutofit/>
          </a:bodyPr>
          <a:lstStyle/>
          <a:p>
            <a:r>
              <a:rPr lang="en-US" sz="3000" dirty="0"/>
              <a:t>Automatically sends to</a:t>
            </a:r>
          </a:p>
          <a:p>
            <a:pPr lvl="1"/>
            <a:r>
              <a:rPr lang="en-US" sz="3000" dirty="0"/>
              <a:t>MIS</a:t>
            </a:r>
          </a:p>
          <a:p>
            <a:pPr lvl="1"/>
            <a:r>
              <a:rPr lang="en-US" sz="3000" dirty="0"/>
              <a:t>Optum’s Credentialing</a:t>
            </a:r>
          </a:p>
        </p:txBody>
      </p:sp>
      <p:pic>
        <p:nvPicPr>
          <p:cNvPr id="4" name="Picture 3">
            <a:extLst>
              <a:ext uri="{FF2B5EF4-FFF2-40B4-BE49-F238E27FC236}">
                <a16:creationId xmlns:a16="http://schemas.microsoft.com/office/drawing/2014/main" id="{F43AF9CB-1ACF-4829-AAD3-D101921A9B80}"/>
              </a:ext>
            </a:extLst>
          </p:cNvPr>
          <p:cNvPicPr>
            <a:picLocks noChangeAspect="1"/>
          </p:cNvPicPr>
          <p:nvPr/>
        </p:nvPicPr>
        <p:blipFill>
          <a:blip r:embed="rId2"/>
          <a:stretch>
            <a:fillRect/>
          </a:stretch>
        </p:blipFill>
        <p:spPr>
          <a:xfrm>
            <a:off x="762000" y="3657600"/>
            <a:ext cx="2648937" cy="2644330"/>
          </a:xfrm>
          <a:prstGeom prst="rect">
            <a:avLst/>
          </a:prstGeom>
        </p:spPr>
      </p:pic>
      <p:pic>
        <p:nvPicPr>
          <p:cNvPr id="5" name="Picture 4">
            <a:extLst>
              <a:ext uri="{FF2B5EF4-FFF2-40B4-BE49-F238E27FC236}">
                <a16:creationId xmlns:a16="http://schemas.microsoft.com/office/drawing/2014/main" id="{71FAD97F-A5D1-4A01-84CF-EEB6B1EE72BA}"/>
              </a:ext>
            </a:extLst>
          </p:cNvPr>
          <p:cNvPicPr>
            <a:picLocks noChangeAspect="1"/>
          </p:cNvPicPr>
          <p:nvPr/>
        </p:nvPicPr>
        <p:blipFill>
          <a:blip r:embed="rId3"/>
          <a:stretch>
            <a:fillRect/>
          </a:stretch>
        </p:blipFill>
        <p:spPr>
          <a:xfrm>
            <a:off x="4572000" y="3657600"/>
            <a:ext cx="2648937" cy="2644330"/>
          </a:xfrm>
          <a:prstGeom prst="rect">
            <a:avLst/>
          </a:prstGeom>
        </p:spPr>
      </p:pic>
    </p:spTree>
    <p:extLst>
      <p:ext uri="{BB962C8B-B14F-4D97-AF65-F5344CB8AC3E}">
        <p14:creationId xmlns:p14="http://schemas.microsoft.com/office/powerpoint/2010/main" val="2117307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4CED-F060-4D98-B6F0-9512345C2872}"/>
              </a:ext>
            </a:extLst>
          </p:cNvPr>
          <p:cNvSpPr>
            <a:spLocks noGrp="1"/>
          </p:cNvSpPr>
          <p:nvPr>
            <p:ph type="title"/>
          </p:nvPr>
        </p:nvSpPr>
        <p:spPr/>
        <p:txBody>
          <a:bodyPr>
            <a:normAutofit/>
          </a:bodyPr>
          <a:lstStyle/>
          <a:p>
            <a:r>
              <a:rPr lang="en-US" sz="3600" dirty="0"/>
              <a:t>Modify User ARF</a:t>
            </a:r>
          </a:p>
        </p:txBody>
      </p:sp>
      <p:pic>
        <p:nvPicPr>
          <p:cNvPr id="5" name="Content Placeholder 4">
            <a:extLst>
              <a:ext uri="{FF2B5EF4-FFF2-40B4-BE49-F238E27FC236}">
                <a16:creationId xmlns:a16="http://schemas.microsoft.com/office/drawing/2014/main" id="{F499458B-84EB-47D5-BD76-516C707C8A12}"/>
              </a:ext>
            </a:extLst>
          </p:cNvPr>
          <p:cNvPicPr>
            <a:picLocks noGrp="1" noChangeAspect="1"/>
          </p:cNvPicPr>
          <p:nvPr>
            <p:ph sz="quarter" idx="1"/>
          </p:nvPr>
        </p:nvPicPr>
        <p:blipFill>
          <a:blip r:embed="rId2"/>
          <a:stretch>
            <a:fillRect/>
          </a:stretch>
        </p:blipFill>
        <p:spPr>
          <a:xfrm>
            <a:off x="2359842" y="1600200"/>
            <a:ext cx="3888558" cy="5174696"/>
          </a:xfrm>
          <a:prstGeom prst="rect">
            <a:avLst/>
          </a:prstGeom>
        </p:spPr>
      </p:pic>
    </p:spTree>
    <p:extLst>
      <p:ext uri="{BB962C8B-B14F-4D97-AF65-F5344CB8AC3E}">
        <p14:creationId xmlns:p14="http://schemas.microsoft.com/office/powerpoint/2010/main" val="3765312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7467600" cy="868362"/>
          </a:xfrm>
        </p:spPr>
        <p:txBody>
          <a:bodyPr anchor="ctr">
            <a:normAutofit/>
          </a:bodyPr>
          <a:lstStyle/>
          <a:p>
            <a:r>
              <a:rPr lang="en-US" sz="3600" dirty="0"/>
              <a:t>Modify User ARF</a:t>
            </a:r>
            <a:endParaRPr lang="en-US" sz="3600" b="1" dirty="0"/>
          </a:p>
        </p:txBody>
      </p:sp>
      <p:sp>
        <p:nvSpPr>
          <p:cNvPr id="3" name="Content Placeholder 2">
            <a:extLst>
              <a:ext uri="{FF2B5EF4-FFF2-40B4-BE49-F238E27FC236}">
                <a16:creationId xmlns:a16="http://schemas.microsoft.com/office/drawing/2014/main" id="{DA365979-6AA5-4BC9-AD12-94E9B918BD9C}"/>
              </a:ext>
            </a:extLst>
          </p:cNvPr>
          <p:cNvSpPr>
            <a:spLocks noGrp="1"/>
          </p:cNvSpPr>
          <p:nvPr>
            <p:ph sz="quarter" idx="1"/>
          </p:nvPr>
        </p:nvSpPr>
        <p:spPr>
          <a:xfrm>
            <a:off x="457200" y="1600200"/>
            <a:ext cx="8229600" cy="4873752"/>
          </a:xfrm>
        </p:spPr>
        <p:txBody>
          <a:bodyPr/>
          <a:lstStyle/>
          <a:p>
            <a:endParaRPr lang="en-US" dirty="0"/>
          </a:p>
          <a:p>
            <a:endParaRPr lang="en-US" dirty="0"/>
          </a:p>
          <a:p>
            <a:endParaRPr lang="en-US" dirty="0"/>
          </a:p>
          <a:p>
            <a:endParaRPr lang="en-US" dirty="0"/>
          </a:p>
          <a:p>
            <a:r>
              <a:rPr lang="en-US" sz="3000" dirty="0"/>
              <a:t>  Use for any changes in a current account</a:t>
            </a:r>
          </a:p>
          <a:p>
            <a:pPr lvl="1"/>
            <a:r>
              <a:rPr lang="en-US" sz="2700" dirty="0"/>
              <a:t>Change to Unit/</a:t>
            </a:r>
            <a:r>
              <a:rPr lang="en-US" sz="2700" dirty="0" err="1"/>
              <a:t>SubUnits</a:t>
            </a:r>
            <a:endParaRPr lang="en-US" sz="2700" dirty="0"/>
          </a:p>
          <a:p>
            <a:pPr lvl="1"/>
            <a:r>
              <a:rPr lang="en-US" sz="2700" dirty="0"/>
              <a:t>Change to Credentials</a:t>
            </a:r>
          </a:p>
          <a:p>
            <a:pPr lvl="1"/>
            <a:r>
              <a:rPr lang="en-US" sz="2700" dirty="0"/>
              <a:t>Placing staff on Leave of Absence </a:t>
            </a:r>
          </a:p>
          <a:p>
            <a:r>
              <a:rPr lang="en-US" sz="3000" dirty="0"/>
              <a:t>  Use for Terminating an account  </a:t>
            </a:r>
          </a:p>
          <a:p>
            <a:pPr marL="0" indent="0">
              <a:buNone/>
            </a:pPr>
            <a:r>
              <a:rPr lang="en-US" sz="3000" dirty="0"/>
              <a:t>      </a:t>
            </a:r>
          </a:p>
        </p:txBody>
      </p:sp>
      <p:pic>
        <p:nvPicPr>
          <p:cNvPr id="5" name="Picture 4">
            <a:extLst>
              <a:ext uri="{FF2B5EF4-FFF2-40B4-BE49-F238E27FC236}">
                <a16:creationId xmlns:a16="http://schemas.microsoft.com/office/drawing/2014/main" id="{20DF36DE-1912-4385-BECE-0A282A54B72E}"/>
              </a:ext>
            </a:extLst>
          </p:cNvPr>
          <p:cNvPicPr>
            <a:picLocks noChangeAspect="1"/>
          </p:cNvPicPr>
          <p:nvPr/>
        </p:nvPicPr>
        <p:blipFill>
          <a:blip r:embed="rId3"/>
          <a:stretch>
            <a:fillRect/>
          </a:stretch>
        </p:blipFill>
        <p:spPr>
          <a:xfrm>
            <a:off x="190500" y="1301958"/>
            <a:ext cx="8496300" cy="1578464"/>
          </a:xfrm>
          <a:prstGeom prst="rect">
            <a:avLst/>
          </a:prstGeom>
        </p:spPr>
      </p:pic>
    </p:spTree>
    <p:extLst>
      <p:ext uri="{BB962C8B-B14F-4D97-AF65-F5344CB8AC3E}">
        <p14:creationId xmlns:p14="http://schemas.microsoft.com/office/powerpoint/2010/main" val="1817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4F04-3867-4C1F-98B9-B7DBDDBFE030}"/>
              </a:ext>
            </a:extLst>
          </p:cNvPr>
          <p:cNvSpPr>
            <a:spLocks noGrp="1"/>
          </p:cNvSpPr>
          <p:nvPr>
            <p:ph type="title"/>
          </p:nvPr>
        </p:nvSpPr>
        <p:spPr/>
        <p:txBody>
          <a:bodyPr>
            <a:normAutofit/>
          </a:bodyPr>
          <a:lstStyle/>
          <a:p>
            <a:r>
              <a:rPr lang="en-US" sz="3600" dirty="0"/>
              <a:t>New User/Reactivate ARF</a:t>
            </a:r>
          </a:p>
        </p:txBody>
      </p:sp>
      <p:sp>
        <p:nvSpPr>
          <p:cNvPr id="5" name="Content Placeholder 4">
            <a:extLst>
              <a:ext uri="{FF2B5EF4-FFF2-40B4-BE49-F238E27FC236}">
                <a16:creationId xmlns:a16="http://schemas.microsoft.com/office/drawing/2014/main" id="{88815F2D-6F57-4F5B-A309-681AF4397E6E}"/>
              </a:ext>
            </a:extLst>
          </p:cNvPr>
          <p:cNvSpPr>
            <a:spLocks noGrp="1"/>
          </p:cNvSpPr>
          <p:nvPr>
            <p:ph sz="quarter" idx="1"/>
          </p:nvPr>
        </p:nvSpPr>
        <p:spPr/>
        <p:txBody>
          <a:bodyPr/>
          <a:lstStyle/>
          <a:p>
            <a:endParaRPr lang="en-US" dirty="0"/>
          </a:p>
          <a:p>
            <a:endParaRPr lang="en-US" dirty="0"/>
          </a:p>
          <a:p>
            <a:endParaRPr lang="en-US" dirty="0"/>
          </a:p>
          <a:p>
            <a:endParaRPr lang="en-US" dirty="0"/>
          </a:p>
          <a:p>
            <a:pPr marL="0" indent="0">
              <a:buNone/>
            </a:pPr>
            <a:endParaRPr lang="en-US" dirty="0"/>
          </a:p>
          <a:p>
            <a:r>
              <a:rPr lang="en-US" sz="3000" dirty="0"/>
              <a:t>  New to your legal entity</a:t>
            </a:r>
          </a:p>
          <a:p>
            <a:r>
              <a:rPr lang="en-US" sz="3000" dirty="0"/>
              <a:t>  Name change</a:t>
            </a:r>
          </a:p>
          <a:p>
            <a:r>
              <a:rPr lang="en-US" sz="3000" dirty="0"/>
              <a:t>  Reactivating a dormant account for  </a:t>
            </a:r>
          </a:p>
          <a:p>
            <a:pPr marL="0" indent="0">
              <a:buNone/>
            </a:pPr>
            <a:r>
              <a:rPr lang="en-US" sz="3000" dirty="0"/>
              <a:t>     your legal entity</a:t>
            </a:r>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CD57FB33-0D1A-4574-9EC3-8A08DBC4F7EA}"/>
              </a:ext>
            </a:extLst>
          </p:cNvPr>
          <p:cNvPicPr>
            <a:picLocks noChangeAspect="1"/>
          </p:cNvPicPr>
          <p:nvPr/>
        </p:nvPicPr>
        <p:blipFill>
          <a:blip r:embed="rId3"/>
          <a:stretch>
            <a:fillRect/>
          </a:stretch>
        </p:blipFill>
        <p:spPr>
          <a:xfrm>
            <a:off x="228600" y="1752600"/>
            <a:ext cx="8458200" cy="1331000"/>
          </a:xfrm>
          <a:prstGeom prst="rect">
            <a:avLst/>
          </a:prstGeom>
        </p:spPr>
      </p:pic>
    </p:spTree>
    <p:extLst>
      <p:ext uri="{BB962C8B-B14F-4D97-AF65-F5344CB8AC3E}">
        <p14:creationId xmlns:p14="http://schemas.microsoft.com/office/powerpoint/2010/main" val="153608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3B425C-EBD9-4CF0-A307-23763DD5FB33}"/>
              </a:ext>
            </a:extLst>
          </p:cNvPr>
          <p:cNvPicPr>
            <a:picLocks noChangeAspect="1"/>
          </p:cNvPicPr>
          <p:nvPr/>
        </p:nvPicPr>
        <p:blipFill>
          <a:blip r:embed="rId3"/>
          <a:stretch>
            <a:fillRect/>
          </a:stretch>
        </p:blipFill>
        <p:spPr>
          <a:xfrm>
            <a:off x="304800" y="1820018"/>
            <a:ext cx="8259289" cy="2162629"/>
          </a:xfrm>
          <a:prstGeom prst="rect">
            <a:avLst/>
          </a:prstGeom>
        </p:spPr>
      </p:pic>
      <p:sp>
        <p:nvSpPr>
          <p:cNvPr id="2" name="Title 1">
            <a:extLst>
              <a:ext uri="{FF2B5EF4-FFF2-40B4-BE49-F238E27FC236}">
                <a16:creationId xmlns:a16="http://schemas.microsoft.com/office/drawing/2014/main" id="{8C0D5C8F-C889-4063-B86C-467F4FE57E96}"/>
              </a:ext>
            </a:extLst>
          </p:cNvPr>
          <p:cNvSpPr>
            <a:spLocks noGrp="1"/>
          </p:cNvSpPr>
          <p:nvPr>
            <p:ph type="title"/>
          </p:nvPr>
        </p:nvSpPr>
        <p:spPr/>
        <p:txBody>
          <a:bodyPr>
            <a:normAutofit/>
          </a:bodyPr>
          <a:lstStyle/>
          <a:p>
            <a:r>
              <a:rPr lang="en-US" sz="3600" dirty="0"/>
              <a:t>Modify User ARF</a:t>
            </a:r>
          </a:p>
        </p:txBody>
      </p:sp>
      <p:sp>
        <p:nvSpPr>
          <p:cNvPr id="3" name="Content Placeholder 2">
            <a:extLst>
              <a:ext uri="{FF2B5EF4-FFF2-40B4-BE49-F238E27FC236}">
                <a16:creationId xmlns:a16="http://schemas.microsoft.com/office/drawing/2014/main" id="{786B57DA-B756-42FE-864E-2D99BEC92FDF}"/>
              </a:ext>
            </a:extLst>
          </p:cNvPr>
          <p:cNvSpPr>
            <a:spLocks noGrp="1"/>
          </p:cNvSpPr>
          <p:nvPr>
            <p:ph sz="quarter" idx="1"/>
          </p:nvPr>
        </p:nvSpPr>
        <p:spPr>
          <a:xfrm>
            <a:off x="457200" y="1600200"/>
            <a:ext cx="8229600" cy="4873752"/>
          </a:xfrm>
        </p:spPr>
        <p:txBody>
          <a:bodyPr>
            <a:normAutofit/>
          </a:bodyPr>
          <a:lstStyle/>
          <a:p>
            <a:endParaRPr lang="en-US" dirty="0"/>
          </a:p>
          <a:p>
            <a:endParaRPr lang="en-US" dirty="0"/>
          </a:p>
          <a:p>
            <a:endParaRPr lang="en-US" dirty="0"/>
          </a:p>
          <a:p>
            <a:endParaRPr lang="en-US" dirty="0"/>
          </a:p>
          <a:p>
            <a:endParaRPr lang="en-US" dirty="0"/>
          </a:p>
          <a:p>
            <a:pPr marL="0" indent="0">
              <a:buNone/>
            </a:pPr>
            <a:endParaRPr lang="en-US" sz="3000" dirty="0"/>
          </a:p>
          <a:p>
            <a:r>
              <a:rPr lang="en-US" sz="3000" dirty="0"/>
              <a:t>Select what is changing </a:t>
            </a:r>
          </a:p>
          <a:p>
            <a:r>
              <a:rPr lang="en-US" sz="3000" dirty="0"/>
              <a:t> Enter </a:t>
            </a:r>
            <a:r>
              <a:rPr lang="en-US" sz="3000" u="sng" dirty="0"/>
              <a:t>either</a:t>
            </a:r>
            <a:r>
              <a:rPr lang="en-US" sz="3000" dirty="0"/>
              <a:t> the Staff ID or the SSN</a:t>
            </a:r>
          </a:p>
          <a:p>
            <a:r>
              <a:rPr lang="en-US" sz="3000" dirty="0"/>
              <a:t> If changing Job Title, enter the new one</a:t>
            </a:r>
          </a:p>
        </p:txBody>
      </p:sp>
      <p:pic>
        <p:nvPicPr>
          <p:cNvPr id="6" name="Picture 5">
            <a:extLst>
              <a:ext uri="{FF2B5EF4-FFF2-40B4-BE49-F238E27FC236}">
                <a16:creationId xmlns:a16="http://schemas.microsoft.com/office/drawing/2014/main" id="{6D95D491-054B-45F6-88D0-BD047C080269}"/>
              </a:ext>
            </a:extLst>
          </p:cNvPr>
          <p:cNvPicPr>
            <a:picLocks noChangeAspect="1"/>
          </p:cNvPicPr>
          <p:nvPr/>
        </p:nvPicPr>
        <p:blipFill>
          <a:blip r:embed="rId4"/>
          <a:stretch>
            <a:fillRect/>
          </a:stretch>
        </p:blipFill>
        <p:spPr>
          <a:xfrm>
            <a:off x="3505200" y="1686731"/>
            <a:ext cx="2515019" cy="898904"/>
          </a:xfrm>
          <a:prstGeom prst="rect">
            <a:avLst/>
          </a:prstGeom>
        </p:spPr>
      </p:pic>
    </p:spTree>
    <p:extLst>
      <p:ext uri="{BB962C8B-B14F-4D97-AF65-F5344CB8AC3E}">
        <p14:creationId xmlns:p14="http://schemas.microsoft.com/office/powerpoint/2010/main" val="107140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2F27-7980-4354-96EA-56D81890E983}"/>
              </a:ext>
            </a:extLst>
          </p:cNvPr>
          <p:cNvSpPr>
            <a:spLocks noGrp="1"/>
          </p:cNvSpPr>
          <p:nvPr>
            <p:ph type="title"/>
          </p:nvPr>
        </p:nvSpPr>
        <p:spPr/>
        <p:txBody>
          <a:bodyPr>
            <a:normAutofit/>
          </a:bodyPr>
          <a:lstStyle/>
          <a:p>
            <a:r>
              <a:rPr lang="en-US" sz="3600" dirty="0"/>
              <a:t>Modify User ARF</a:t>
            </a:r>
          </a:p>
        </p:txBody>
      </p:sp>
      <p:sp>
        <p:nvSpPr>
          <p:cNvPr id="3" name="Content Placeholder 2">
            <a:extLst>
              <a:ext uri="{FF2B5EF4-FFF2-40B4-BE49-F238E27FC236}">
                <a16:creationId xmlns:a16="http://schemas.microsoft.com/office/drawing/2014/main" id="{D6BFE1AD-6248-4AFA-B79C-111E66351B6C}"/>
              </a:ext>
            </a:extLst>
          </p:cNvPr>
          <p:cNvSpPr>
            <a:spLocks noGrp="1"/>
          </p:cNvSpPr>
          <p:nvPr>
            <p:ph sz="quarter" idx="1"/>
          </p:nvPr>
        </p:nvSpPr>
        <p:spPr>
          <a:xfrm>
            <a:off x="457199" y="1600200"/>
            <a:ext cx="8196943" cy="4983162"/>
          </a:xfrm>
        </p:spPr>
        <p:txBody>
          <a:bodyPr/>
          <a:lstStyle/>
          <a:p>
            <a:endParaRPr lang="en-US" dirty="0"/>
          </a:p>
          <a:p>
            <a:endParaRPr lang="en-US" dirty="0"/>
          </a:p>
          <a:p>
            <a:endParaRPr lang="en-US" dirty="0"/>
          </a:p>
          <a:p>
            <a:endParaRPr lang="en-US" dirty="0"/>
          </a:p>
          <a:p>
            <a:endParaRPr lang="en-US" dirty="0"/>
          </a:p>
          <a:p>
            <a:r>
              <a:rPr lang="en-US" sz="3000" dirty="0"/>
              <a:t> Enter all Units/</a:t>
            </a:r>
            <a:r>
              <a:rPr lang="en-US" sz="3000" dirty="0" err="1"/>
              <a:t>SubUnits</a:t>
            </a:r>
            <a:r>
              <a:rPr lang="en-US" sz="3000" dirty="0"/>
              <a:t> to be changed</a:t>
            </a:r>
          </a:p>
          <a:p>
            <a:r>
              <a:rPr lang="en-US" sz="3000" dirty="0"/>
              <a:t> Select Add or Delete</a:t>
            </a:r>
          </a:p>
          <a:p>
            <a:r>
              <a:rPr lang="en-US" sz="3000" dirty="0"/>
              <a:t> Reminder – If terminating, make sure you</a:t>
            </a:r>
          </a:p>
          <a:p>
            <a:pPr marL="0" indent="0">
              <a:buNone/>
            </a:pPr>
            <a:r>
              <a:rPr lang="en-US" sz="3000" dirty="0"/>
              <a:t>    have checked the user’s current U/SU</a:t>
            </a:r>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0BB46542-3D13-4C65-9F14-88DF70565A35}"/>
              </a:ext>
            </a:extLst>
          </p:cNvPr>
          <p:cNvPicPr>
            <a:picLocks noChangeAspect="1"/>
          </p:cNvPicPr>
          <p:nvPr/>
        </p:nvPicPr>
        <p:blipFill>
          <a:blip r:embed="rId3"/>
          <a:stretch>
            <a:fillRect/>
          </a:stretch>
        </p:blipFill>
        <p:spPr>
          <a:xfrm>
            <a:off x="350156" y="1600200"/>
            <a:ext cx="8289472" cy="1966737"/>
          </a:xfrm>
          <a:prstGeom prst="rect">
            <a:avLst/>
          </a:prstGeom>
        </p:spPr>
      </p:pic>
    </p:spTree>
    <p:extLst>
      <p:ext uri="{BB962C8B-B14F-4D97-AF65-F5344CB8AC3E}">
        <p14:creationId xmlns:p14="http://schemas.microsoft.com/office/powerpoint/2010/main" val="588737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BB8B-B569-4F7F-B345-3FC78FA0E2F8}"/>
              </a:ext>
            </a:extLst>
          </p:cNvPr>
          <p:cNvSpPr>
            <a:spLocks noGrp="1"/>
          </p:cNvSpPr>
          <p:nvPr>
            <p:ph type="title"/>
          </p:nvPr>
        </p:nvSpPr>
        <p:spPr/>
        <p:txBody>
          <a:bodyPr>
            <a:normAutofit/>
          </a:bodyPr>
          <a:lstStyle/>
          <a:p>
            <a:r>
              <a:rPr lang="en-US" sz="3600" dirty="0"/>
              <a:t>Modify User ARF</a:t>
            </a:r>
          </a:p>
        </p:txBody>
      </p:sp>
      <p:sp>
        <p:nvSpPr>
          <p:cNvPr id="3" name="Content Placeholder 2">
            <a:extLst>
              <a:ext uri="{FF2B5EF4-FFF2-40B4-BE49-F238E27FC236}">
                <a16:creationId xmlns:a16="http://schemas.microsoft.com/office/drawing/2014/main" id="{022A0235-8F0C-40EB-875E-7BD45E20120B}"/>
              </a:ext>
            </a:extLst>
          </p:cNvPr>
          <p:cNvSpPr>
            <a:spLocks noGrp="1"/>
          </p:cNvSpPr>
          <p:nvPr>
            <p:ph sz="quarter" idx="1"/>
          </p:nvPr>
        </p:nvSpPr>
        <p:spPr>
          <a:xfrm>
            <a:off x="457200" y="1600200"/>
            <a:ext cx="8153400" cy="4873752"/>
          </a:xfrm>
        </p:spPr>
        <p:txBody>
          <a:bodyPr/>
          <a:lstStyle/>
          <a:p>
            <a:endParaRPr lang="en-US" dirty="0"/>
          </a:p>
          <a:p>
            <a:pPr marL="0" indent="0">
              <a:buNone/>
            </a:pPr>
            <a:endParaRPr lang="en-US" dirty="0"/>
          </a:p>
          <a:p>
            <a:endParaRPr lang="en-US" dirty="0"/>
          </a:p>
          <a:p>
            <a:endParaRPr lang="en-US" dirty="0"/>
          </a:p>
          <a:p>
            <a:endParaRPr lang="en-US" dirty="0"/>
          </a:p>
          <a:p>
            <a:endParaRPr lang="en-US" dirty="0"/>
          </a:p>
          <a:p>
            <a:r>
              <a:rPr lang="en-US" sz="3000" dirty="0"/>
              <a:t>  Only when changing a credential or a</a:t>
            </a:r>
          </a:p>
          <a:p>
            <a:pPr marL="0" indent="0">
              <a:buNone/>
            </a:pPr>
            <a:r>
              <a:rPr lang="en-US" sz="3000" dirty="0"/>
              <a:t>     Taxonomy</a:t>
            </a:r>
          </a:p>
          <a:p>
            <a:r>
              <a:rPr lang="en-US" sz="3000" dirty="0"/>
              <a:t>  Or, adding PTAN to an account</a:t>
            </a:r>
          </a:p>
        </p:txBody>
      </p:sp>
      <p:pic>
        <p:nvPicPr>
          <p:cNvPr id="6" name="Picture 5">
            <a:extLst>
              <a:ext uri="{FF2B5EF4-FFF2-40B4-BE49-F238E27FC236}">
                <a16:creationId xmlns:a16="http://schemas.microsoft.com/office/drawing/2014/main" id="{A1737E4D-5448-4D99-AC8A-5DA3C52EEBB8}"/>
              </a:ext>
            </a:extLst>
          </p:cNvPr>
          <p:cNvPicPr>
            <a:picLocks noChangeAspect="1"/>
          </p:cNvPicPr>
          <p:nvPr/>
        </p:nvPicPr>
        <p:blipFill>
          <a:blip r:embed="rId3"/>
          <a:stretch>
            <a:fillRect/>
          </a:stretch>
        </p:blipFill>
        <p:spPr>
          <a:xfrm>
            <a:off x="152400" y="1600145"/>
            <a:ext cx="8534400" cy="2436931"/>
          </a:xfrm>
          <a:prstGeom prst="rect">
            <a:avLst/>
          </a:prstGeom>
        </p:spPr>
      </p:pic>
    </p:spTree>
    <p:extLst>
      <p:ext uri="{BB962C8B-B14F-4D97-AF65-F5344CB8AC3E}">
        <p14:creationId xmlns:p14="http://schemas.microsoft.com/office/powerpoint/2010/main" val="875600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1269-8F8E-4659-9F1D-2DFA7DC0DF97}"/>
              </a:ext>
            </a:extLst>
          </p:cNvPr>
          <p:cNvSpPr>
            <a:spLocks noGrp="1"/>
          </p:cNvSpPr>
          <p:nvPr>
            <p:ph type="title"/>
          </p:nvPr>
        </p:nvSpPr>
        <p:spPr/>
        <p:txBody>
          <a:bodyPr>
            <a:normAutofit/>
          </a:bodyPr>
          <a:lstStyle/>
          <a:p>
            <a:r>
              <a:rPr lang="en-US" sz="3600" dirty="0"/>
              <a:t>Modify User ARF</a:t>
            </a:r>
          </a:p>
        </p:txBody>
      </p:sp>
      <p:sp>
        <p:nvSpPr>
          <p:cNvPr id="3" name="Content Placeholder 2">
            <a:extLst>
              <a:ext uri="{FF2B5EF4-FFF2-40B4-BE49-F238E27FC236}">
                <a16:creationId xmlns:a16="http://schemas.microsoft.com/office/drawing/2014/main" id="{3A20F28E-B4FA-42A9-9858-64F0FE98B6E4}"/>
              </a:ext>
            </a:extLst>
          </p:cNvPr>
          <p:cNvSpPr>
            <a:spLocks noGrp="1"/>
          </p:cNvSpPr>
          <p:nvPr>
            <p:ph sz="quarter" idx="1"/>
          </p:nvPr>
        </p:nvSpPr>
        <p:spPr/>
        <p:txBody>
          <a:bodyPr/>
          <a:lstStyle/>
          <a:p>
            <a:endParaRPr lang="en-US" dirty="0"/>
          </a:p>
          <a:p>
            <a:endParaRPr lang="en-US" dirty="0"/>
          </a:p>
          <a:p>
            <a:r>
              <a:rPr lang="en-US" dirty="0"/>
              <a:t> </a:t>
            </a:r>
            <a:r>
              <a:rPr lang="en-US" sz="3000" dirty="0"/>
              <a:t>Make any comments, special requests in this section</a:t>
            </a:r>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39300004-536E-45F2-A637-92078FDA4F79}"/>
              </a:ext>
            </a:extLst>
          </p:cNvPr>
          <p:cNvPicPr>
            <a:picLocks noChangeAspect="1"/>
          </p:cNvPicPr>
          <p:nvPr/>
        </p:nvPicPr>
        <p:blipFill>
          <a:blip r:embed="rId2"/>
          <a:stretch>
            <a:fillRect/>
          </a:stretch>
        </p:blipFill>
        <p:spPr>
          <a:xfrm>
            <a:off x="228600" y="4114800"/>
            <a:ext cx="8458200" cy="943198"/>
          </a:xfrm>
          <a:prstGeom prst="rect">
            <a:avLst/>
          </a:prstGeom>
        </p:spPr>
      </p:pic>
      <p:pic>
        <p:nvPicPr>
          <p:cNvPr id="5" name="Picture 3">
            <a:extLst>
              <a:ext uri="{FF2B5EF4-FFF2-40B4-BE49-F238E27FC236}">
                <a16:creationId xmlns:a16="http://schemas.microsoft.com/office/drawing/2014/main" id="{F33B526D-D24C-48D7-942A-697BA06D4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4908">
            <a:off x="7213076" y="5244614"/>
            <a:ext cx="1495231" cy="142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247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6410-0E28-4565-BD8D-411F595E243C}"/>
              </a:ext>
            </a:extLst>
          </p:cNvPr>
          <p:cNvSpPr>
            <a:spLocks noGrp="1"/>
          </p:cNvSpPr>
          <p:nvPr>
            <p:ph type="title"/>
          </p:nvPr>
        </p:nvSpPr>
        <p:spPr/>
        <p:txBody>
          <a:bodyPr>
            <a:normAutofit/>
          </a:bodyPr>
          <a:lstStyle/>
          <a:p>
            <a:r>
              <a:rPr lang="en-US" sz="3600" dirty="0"/>
              <a:t>Modify User ARF</a:t>
            </a:r>
          </a:p>
        </p:txBody>
      </p:sp>
      <p:sp>
        <p:nvSpPr>
          <p:cNvPr id="4" name="Content Placeholder 2">
            <a:extLst>
              <a:ext uri="{FF2B5EF4-FFF2-40B4-BE49-F238E27FC236}">
                <a16:creationId xmlns:a16="http://schemas.microsoft.com/office/drawing/2014/main" id="{5A2872C6-E873-467E-8A95-632F38BB8267}"/>
              </a:ext>
            </a:extLst>
          </p:cNvPr>
          <p:cNvSpPr>
            <a:spLocks noGrp="1"/>
          </p:cNvSpPr>
          <p:nvPr>
            <p:ph sz="quarter" idx="1"/>
          </p:nvPr>
        </p:nvSpPr>
        <p:spPr>
          <a:xfrm>
            <a:off x="457200" y="1600200"/>
            <a:ext cx="7467600" cy="4873625"/>
          </a:xfrm>
        </p:spPr>
        <p:txBody>
          <a:bodyPr>
            <a:normAutofit fontScale="92500" lnSpcReduction="10000"/>
          </a:bodyPr>
          <a:lstStyle/>
          <a:p>
            <a:r>
              <a:rPr lang="en-US" sz="3000" dirty="0">
                <a:latin typeface="+mj-lt"/>
              </a:rPr>
              <a:t> Staff we can contact for information or to </a:t>
            </a:r>
          </a:p>
          <a:p>
            <a:pPr marL="0" indent="0">
              <a:buNone/>
            </a:pPr>
            <a:r>
              <a:rPr lang="en-US" sz="3000" dirty="0">
                <a:latin typeface="+mj-lt"/>
              </a:rPr>
              <a:t>    report on processing the ARF</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r>
              <a:rPr lang="en-US" sz="3000" dirty="0">
                <a:latin typeface="+mj-lt"/>
              </a:rPr>
              <a:t> Make sure to enter correct email and phone </a:t>
            </a:r>
          </a:p>
          <a:p>
            <a:pPr marL="0" indent="0">
              <a:buNone/>
            </a:pPr>
            <a:r>
              <a:rPr lang="en-US" sz="3000" dirty="0">
                <a:latin typeface="+mj-lt"/>
              </a:rPr>
              <a:t>    number</a:t>
            </a:r>
          </a:p>
          <a:p>
            <a:r>
              <a:rPr lang="en-US" sz="3000" dirty="0">
                <a:latin typeface="+mj-lt"/>
              </a:rPr>
              <a:t> Not the clinician requesting access</a:t>
            </a:r>
          </a:p>
          <a:p>
            <a:pPr lvl="1"/>
            <a:r>
              <a:rPr lang="en-US" sz="2400" dirty="0">
                <a:latin typeface="+mj-lt"/>
              </a:rPr>
              <a:t>Should be Admin or Program Manager</a:t>
            </a:r>
          </a:p>
        </p:txBody>
      </p:sp>
      <p:pic>
        <p:nvPicPr>
          <p:cNvPr id="6" name="Picture 4" descr="http://isupportu.biz/wp-content/uploads/2012/12/catalog-d70-digium-phone.png">
            <a:hlinkClick r:id="rId3"/>
            <a:extLst>
              <a:ext uri="{FF2B5EF4-FFF2-40B4-BE49-F238E27FC236}">
                <a16:creationId xmlns:a16="http://schemas.microsoft.com/office/drawing/2014/main" id="{8095AC83-8B7A-41E0-84A3-852B43C3FA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5628">
            <a:off x="7450529" y="5502595"/>
            <a:ext cx="1410740" cy="964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203FC95-48FF-4AFE-AC19-89467CA94A97}"/>
              </a:ext>
            </a:extLst>
          </p:cNvPr>
          <p:cNvPicPr>
            <a:picLocks noChangeAspect="1"/>
          </p:cNvPicPr>
          <p:nvPr/>
        </p:nvPicPr>
        <p:blipFill>
          <a:blip r:embed="rId5"/>
          <a:stretch>
            <a:fillRect/>
          </a:stretch>
        </p:blipFill>
        <p:spPr>
          <a:xfrm>
            <a:off x="293803" y="2514600"/>
            <a:ext cx="8322738" cy="1394501"/>
          </a:xfrm>
          <a:prstGeom prst="rect">
            <a:avLst/>
          </a:prstGeom>
        </p:spPr>
      </p:pic>
    </p:spTree>
    <p:extLst>
      <p:ext uri="{BB962C8B-B14F-4D97-AF65-F5344CB8AC3E}">
        <p14:creationId xmlns:p14="http://schemas.microsoft.com/office/powerpoint/2010/main" val="2150353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B831-479E-44E5-80E4-E8B18304D413}"/>
              </a:ext>
            </a:extLst>
          </p:cNvPr>
          <p:cNvSpPr>
            <a:spLocks noGrp="1"/>
          </p:cNvSpPr>
          <p:nvPr>
            <p:ph type="title"/>
          </p:nvPr>
        </p:nvSpPr>
        <p:spPr/>
        <p:txBody>
          <a:bodyPr>
            <a:normAutofit/>
          </a:bodyPr>
          <a:lstStyle/>
          <a:p>
            <a:r>
              <a:rPr lang="en-US" sz="3600" dirty="0"/>
              <a:t>Modify User ARF</a:t>
            </a:r>
          </a:p>
        </p:txBody>
      </p:sp>
      <p:sp>
        <p:nvSpPr>
          <p:cNvPr id="3" name="Content Placeholder 2">
            <a:extLst>
              <a:ext uri="{FF2B5EF4-FFF2-40B4-BE49-F238E27FC236}">
                <a16:creationId xmlns:a16="http://schemas.microsoft.com/office/drawing/2014/main" id="{EFA41B52-33EF-40B6-B073-53D49A8C0DC4}"/>
              </a:ext>
            </a:extLst>
          </p:cNvPr>
          <p:cNvSpPr>
            <a:spLocks noGrp="1"/>
          </p:cNvSpPr>
          <p:nvPr>
            <p:ph sz="quarter" idx="1"/>
          </p:nvPr>
        </p:nvSpPr>
        <p:spPr>
          <a:xfrm>
            <a:off x="457200" y="1600200"/>
            <a:ext cx="8001000" cy="4873752"/>
          </a:xfrm>
        </p:spPr>
        <p:txBody>
          <a:bodyPr/>
          <a:lstStyle/>
          <a:p>
            <a:r>
              <a:rPr lang="en-US" dirty="0"/>
              <a:t>  </a:t>
            </a:r>
            <a:r>
              <a:rPr lang="en-US" sz="3000" dirty="0"/>
              <a:t>Program Manager signature is all that is </a:t>
            </a:r>
          </a:p>
          <a:p>
            <a:pPr marL="0" indent="0">
              <a:buNone/>
            </a:pPr>
            <a:r>
              <a:rPr lang="en-US" sz="3000" dirty="0"/>
              <a:t>    needed</a:t>
            </a:r>
          </a:p>
          <a:p>
            <a:pPr marL="0" indent="0">
              <a:buNone/>
            </a:pPr>
            <a:endParaRPr lang="en-US" sz="3000" dirty="0"/>
          </a:p>
          <a:p>
            <a:pPr marL="0" indent="0">
              <a:buNone/>
            </a:pPr>
            <a:endParaRPr lang="en-US" sz="3000" dirty="0"/>
          </a:p>
        </p:txBody>
      </p:sp>
      <p:pic>
        <p:nvPicPr>
          <p:cNvPr id="5" name="Picture 4">
            <a:extLst>
              <a:ext uri="{FF2B5EF4-FFF2-40B4-BE49-F238E27FC236}">
                <a16:creationId xmlns:a16="http://schemas.microsoft.com/office/drawing/2014/main" id="{6D5116AB-F4A0-4D95-A099-74DB31B50AE7}"/>
              </a:ext>
            </a:extLst>
          </p:cNvPr>
          <p:cNvPicPr>
            <a:picLocks noChangeAspect="1"/>
          </p:cNvPicPr>
          <p:nvPr/>
        </p:nvPicPr>
        <p:blipFill>
          <a:blip r:embed="rId3"/>
          <a:stretch>
            <a:fillRect/>
          </a:stretch>
        </p:blipFill>
        <p:spPr>
          <a:xfrm>
            <a:off x="134671" y="3124200"/>
            <a:ext cx="8646057" cy="1447800"/>
          </a:xfrm>
          <a:prstGeom prst="rect">
            <a:avLst/>
          </a:prstGeom>
        </p:spPr>
      </p:pic>
    </p:spTree>
    <p:extLst>
      <p:ext uri="{BB962C8B-B14F-4D97-AF65-F5344CB8AC3E}">
        <p14:creationId xmlns:p14="http://schemas.microsoft.com/office/powerpoint/2010/main" val="4081867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0FEA-69E0-4C3A-9DE6-AA2DF83BAFC6}"/>
              </a:ext>
            </a:extLst>
          </p:cNvPr>
          <p:cNvSpPr>
            <a:spLocks noGrp="1"/>
          </p:cNvSpPr>
          <p:nvPr>
            <p:ph type="title"/>
          </p:nvPr>
        </p:nvSpPr>
        <p:spPr>
          <a:xfrm>
            <a:off x="457200" y="-76200"/>
            <a:ext cx="7467600" cy="838200"/>
          </a:xfrm>
        </p:spPr>
        <p:txBody>
          <a:bodyPr/>
          <a:lstStyle/>
          <a:p>
            <a:r>
              <a:rPr lang="en-US" dirty="0"/>
              <a:t>Group ARF</a:t>
            </a:r>
          </a:p>
        </p:txBody>
      </p:sp>
      <p:pic>
        <p:nvPicPr>
          <p:cNvPr id="4" name="Content Placeholder 3">
            <a:extLst>
              <a:ext uri="{FF2B5EF4-FFF2-40B4-BE49-F238E27FC236}">
                <a16:creationId xmlns:a16="http://schemas.microsoft.com/office/drawing/2014/main" id="{91116E1E-7391-45DF-A319-1FCD21E4C8B2}"/>
              </a:ext>
            </a:extLst>
          </p:cNvPr>
          <p:cNvPicPr>
            <a:picLocks noGrp="1" noChangeAspect="1"/>
          </p:cNvPicPr>
          <p:nvPr>
            <p:ph sz="quarter" idx="1"/>
          </p:nvPr>
        </p:nvPicPr>
        <p:blipFill>
          <a:blip r:embed="rId2"/>
          <a:stretch>
            <a:fillRect/>
          </a:stretch>
        </p:blipFill>
        <p:spPr>
          <a:xfrm>
            <a:off x="152400" y="762000"/>
            <a:ext cx="4419600" cy="6096000"/>
          </a:xfrm>
          <a:prstGeom prst="rect">
            <a:avLst/>
          </a:prstGeom>
        </p:spPr>
      </p:pic>
      <p:pic>
        <p:nvPicPr>
          <p:cNvPr id="5" name="Picture 4">
            <a:extLst>
              <a:ext uri="{FF2B5EF4-FFF2-40B4-BE49-F238E27FC236}">
                <a16:creationId xmlns:a16="http://schemas.microsoft.com/office/drawing/2014/main" id="{B5EB0E6B-28D4-49BC-8CFC-35416E47B113}"/>
              </a:ext>
            </a:extLst>
          </p:cNvPr>
          <p:cNvPicPr>
            <a:picLocks noChangeAspect="1"/>
          </p:cNvPicPr>
          <p:nvPr/>
        </p:nvPicPr>
        <p:blipFill>
          <a:blip r:embed="rId3"/>
          <a:stretch>
            <a:fillRect/>
          </a:stretch>
        </p:blipFill>
        <p:spPr>
          <a:xfrm>
            <a:off x="4572000" y="1143000"/>
            <a:ext cx="4252342" cy="4648200"/>
          </a:xfrm>
          <a:prstGeom prst="rect">
            <a:avLst/>
          </a:prstGeom>
        </p:spPr>
      </p:pic>
    </p:spTree>
    <p:extLst>
      <p:ext uri="{BB962C8B-B14F-4D97-AF65-F5344CB8AC3E}">
        <p14:creationId xmlns:p14="http://schemas.microsoft.com/office/powerpoint/2010/main" val="313375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3042-65AF-4FA5-9343-2FB10647C9C9}"/>
              </a:ext>
            </a:extLst>
          </p:cNvPr>
          <p:cNvSpPr>
            <a:spLocks noGrp="1"/>
          </p:cNvSpPr>
          <p:nvPr>
            <p:ph type="title"/>
          </p:nvPr>
        </p:nvSpPr>
        <p:spPr/>
        <p:txBody>
          <a:bodyPr>
            <a:normAutofit/>
          </a:bodyPr>
          <a:lstStyle/>
          <a:p>
            <a:pPr algn="ctr"/>
            <a:r>
              <a:rPr lang="en-US" sz="4000" dirty="0"/>
              <a:t>Submit</a:t>
            </a:r>
          </a:p>
        </p:txBody>
      </p:sp>
      <p:sp>
        <p:nvSpPr>
          <p:cNvPr id="3" name="Content Placeholder 2">
            <a:extLst>
              <a:ext uri="{FF2B5EF4-FFF2-40B4-BE49-F238E27FC236}">
                <a16:creationId xmlns:a16="http://schemas.microsoft.com/office/drawing/2014/main" id="{16B9E829-F59F-46B0-A20C-AE075FE22D31}"/>
              </a:ext>
            </a:extLst>
          </p:cNvPr>
          <p:cNvSpPr>
            <a:spLocks noGrp="1"/>
          </p:cNvSpPr>
          <p:nvPr>
            <p:ph sz="quarter" idx="1"/>
          </p:nvPr>
        </p:nvSpPr>
        <p:spPr/>
        <p:txBody>
          <a:bodyPr>
            <a:normAutofit/>
          </a:bodyPr>
          <a:lstStyle/>
          <a:p>
            <a:r>
              <a:rPr lang="en-US" sz="3000" dirty="0"/>
              <a:t>When the Modify User ARF is signed </a:t>
            </a:r>
          </a:p>
          <a:p>
            <a:r>
              <a:rPr lang="en-US" sz="3000" dirty="0"/>
              <a:t>Click the Send Button</a:t>
            </a:r>
          </a:p>
        </p:txBody>
      </p:sp>
      <p:pic>
        <p:nvPicPr>
          <p:cNvPr id="4" name="Picture 3">
            <a:extLst>
              <a:ext uri="{FF2B5EF4-FFF2-40B4-BE49-F238E27FC236}">
                <a16:creationId xmlns:a16="http://schemas.microsoft.com/office/drawing/2014/main" id="{A966704C-3A57-43B6-B375-74A236A67ED1}"/>
              </a:ext>
            </a:extLst>
          </p:cNvPr>
          <p:cNvPicPr>
            <a:picLocks noChangeAspect="1"/>
          </p:cNvPicPr>
          <p:nvPr/>
        </p:nvPicPr>
        <p:blipFill>
          <a:blip r:embed="rId2"/>
          <a:stretch>
            <a:fillRect/>
          </a:stretch>
        </p:blipFill>
        <p:spPr>
          <a:xfrm>
            <a:off x="1943100" y="3532768"/>
            <a:ext cx="4495800" cy="1699632"/>
          </a:xfrm>
          <a:prstGeom prst="rect">
            <a:avLst/>
          </a:prstGeom>
        </p:spPr>
      </p:pic>
    </p:spTree>
    <p:extLst>
      <p:ext uri="{BB962C8B-B14F-4D97-AF65-F5344CB8AC3E}">
        <p14:creationId xmlns:p14="http://schemas.microsoft.com/office/powerpoint/2010/main" val="726218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7467600" cy="1143000"/>
          </a:xfrm>
        </p:spPr>
        <p:txBody>
          <a:bodyPr anchor="ctr">
            <a:normAutofit/>
          </a:bodyPr>
          <a:lstStyle/>
          <a:p>
            <a:r>
              <a:rPr lang="en-US" sz="3600" dirty="0"/>
              <a:t>GROUP ARF</a:t>
            </a:r>
          </a:p>
        </p:txBody>
      </p:sp>
      <p:sp>
        <p:nvSpPr>
          <p:cNvPr id="6" name="Content Placeholder 5"/>
          <p:cNvSpPr>
            <a:spLocks noGrp="1"/>
          </p:cNvSpPr>
          <p:nvPr>
            <p:ph sz="quarter" idx="1"/>
          </p:nvPr>
        </p:nvSpPr>
        <p:spPr>
          <a:xfrm>
            <a:off x="457200" y="1600200"/>
            <a:ext cx="7848600" cy="4873752"/>
          </a:xfrm>
        </p:spPr>
        <p:txBody>
          <a:bodyPr/>
          <a:lstStyle/>
          <a:p>
            <a:endParaRPr lang="en-US" dirty="0"/>
          </a:p>
          <a:p>
            <a:endParaRPr lang="en-US" dirty="0"/>
          </a:p>
          <a:p>
            <a:endParaRPr lang="en-US" dirty="0"/>
          </a:p>
          <a:p>
            <a:endParaRPr lang="en-US" dirty="0"/>
          </a:p>
          <a:p>
            <a:pPr marL="0" indent="0">
              <a:buNone/>
            </a:pPr>
            <a:r>
              <a:rPr lang="en-US" sz="3000" dirty="0">
                <a:latin typeface="+mj-lt"/>
              </a:rPr>
              <a:t> </a:t>
            </a:r>
          </a:p>
          <a:p>
            <a:r>
              <a:rPr lang="en-US" sz="3000" dirty="0">
                <a:latin typeface="+mj-lt"/>
              </a:rPr>
              <a:t> Common changes to more than one</a:t>
            </a:r>
          </a:p>
          <a:p>
            <a:pPr marL="0" indent="0">
              <a:buNone/>
            </a:pPr>
            <a:r>
              <a:rPr lang="en-US" sz="3000" dirty="0">
                <a:latin typeface="+mj-lt"/>
              </a:rPr>
              <a:t>    account</a:t>
            </a:r>
          </a:p>
          <a:p>
            <a:pPr marL="0" indent="0">
              <a:buNone/>
            </a:pPr>
            <a:endParaRPr lang="en-US" sz="3000" dirty="0">
              <a:latin typeface="+mj-lt"/>
            </a:endParaRPr>
          </a:p>
          <a:p>
            <a:r>
              <a:rPr lang="en-US" sz="3000" dirty="0">
                <a:latin typeface="+mj-lt"/>
              </a:rPr>
              <a:t> For Modifications and Terminations</a:t>
            </a:r>
          </a:p>
          <a:p>
            <a:pPr marL="0" indent="0">
              <a:buNone/>
            </a:pPr>
            <a:endParaRPr lang="en-US" sz="3000" dirty="0">
              <a:latin typeface="+mj-lt"/>
            </a:endParaRPr>
          </a:p>
        </p:txBody>
      </p:sp>
      <p:pic>
        <p:nvPicPr>
          <p:cNvPr id="3" name="Picture 2">
            <a:extLst>
              <a:ext uri="{FF2B5EF4-FFF2-40B4-BE49-F238E27FC236}">
                <a16:creationId xmlns:a16="http://schemas.microsoft.com/office/drawing/2014/main" id="{2ADB643D-844C-497D-A19A-F8D61C2AD643}"/>
              </a:ext>
            </a:extLst>
          </p:cNvPr>
          <p:cNvPicPr>
            <a:picLocks noChangeAspect="1"/>
          </p:cNvPicPr>
          <p:nvPr/>
        </p:nvPicPr>
        <p:blipFill>
          <a:blip r:embed="rId3"/>
          <a:stretch>
            <a:fillRect/>
          </a:stretch>
        </p:blipFill>
        <p:spPr>
          <a:xfrm>
            <a:off x="228600" y="1259114"/>
            <a:ext cx="8458200" cy="2327761"/>
          </a:xfrm>
          <a:prstGeom prst="rect">
            <a:avLst/>
          </a:prstGeom>
        </p:spPr>
      </p:pic>
    </p:spTree>
    <p:extLst>
      <p:ext uri="{BB962C8B-B14F-4D97-AF65-F5344CB8AC3E}">
        <p14:creationId xmlns:p14="http://schemas.microsoft.com/office/powerpoint/2010/main" val="1944423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29600" cy="4873752"/>
          </a:xfrm>
        </p:spPr>
        <p:txBody>
          <a:bodyPr/>
          <a:lstStyle/>
          <a:p>
            <a:endParaRPr lang="en-US" dirty="0"/>
          </a:p>
          <a:p>
            <a:endParaRPr lang="en-US" dirty="0"/>
          </a:p>
          <a:p>
            <a:endParaRPr lang="en-US" dirty="0"/>
          </a:p>
          <a:p>
            <a:endParaRPr lang="en-US" dirty="0"/>
          </a:p>
          <a:p>
            <a:pPr marL="0" indent="0">
              <a:buNone/>
            </a:pPr>
            <a:r>
              <a:rPr lang="en-US" sz="3000" dirty="0"/>
              <a:t> </a:t>
            </a:r>
          </a:p>
          <a:p>
            <a:r>
              <a:rPr lang="en-US" sz="3000" dirty="0"/>
              <a:t> Select Modify Accounts or Terminations</a:t>
            </a:r>
          </a:p>
          <a:p>
            <a:r>
              <a:rPr lang="en-US" sz="3000" dirty="0"/>
              <a:t> Enter the date the changes will be effective</a:t>
            </a:r>
          </a:p>
          <a:p>
            <a:r>
              <a:rPr lang="en-US" sz="3000" dirty="0"/>
              <a:t> Enter the Program Name and LE number</a:t>
            </a:r>
          </a:p>
        </p:txBody>
      </p:sp>
      <p:sp>
        <p:nvSpPr>
          <p:cNvPr id="4" name="Title 1"/>
          <p:cNvSpPr>
            <a:spLocks noGrp="1"/>
          </p:cNvSpPr>
          <p:nvPr>
            <p:ph type="title"/>
          </p:nvPr>
        </p:nvSpPr>
        <p:spPr>
          <a:xfrm>
            <a:off x="457200" y="228600"/>
            <a:ext cx="7467600" cy="1020762"/>
          </a:xfrm>
        </p:spPr>
        <p:txBody>
          <a:bodyPr anchor="ctr"/>
          <a:lstStyle/>
          <a:p>
            <a:r>
              <a:rPr lang="en-US" sz="3200" dirty="0"/>
              <a:t>GROUP ARF</a:t>
            </a:r>
            <a:endParaRPr lang="en-US" b="1" dirty="0"/>
          </a:p>
        </p:txBody>
      </p:sp>
      <p:pic>
        <p:nvPicPr>
          <p:cNvPr id="5" name="Picture 4">
            <a:extLst>
              <a:ext uri="{FF2B5EF4-FFF2-40B4-BE49-F238E27FC236}">
                <a16:creationId xmlns:a16="http://schemas.microsoft.com/office/drawing/2014/main" id="{15CC0D9E-2957-4F63-BE93-F93B4D4AC1BF}"/>
              </a:ext>
            </a:extLst>
          </p:cNvPr>
          <p:cNvPicPr>
            <a:picLocks noChangeAspect="1"/>
          </p:cNvPicPr>
          <p:nvPr/>
        </p:nvPicPr>
        <p:blipFill>
          <a:blip r:embed="rId3"/>
          <a:stretch>
            <a:fillRect/>
          </a:stretch>
        </p:blipFill>
        <p:spPr>
          <a:xfrm>
            <a:off x="304800" y="1600200"/>
            <a:ext cx="8534400" cy="1550256"/>
          </a:xfrm>
          <a:prstGeom prst="rect">
            <a:avLst/>
          </a:prstGeom>
        </p:spPr>
      </p:pic>
      <p:pic>
        <p:nvPicPr>
          <p:cNvPr id="6" name="Picture 5">
            <a:extLst>
              <a:ext uri="{FF2B5EF4-FFF2-40B4-BE49-F238E27FC236}">
                <a16:creationId xmlns:a16="http://schemas.microsoft.com/office/drawing/2014/main" id="{057E40A2-4F2A-474F-8EFE-FB0D8750DCFE}"/>
              </a:ext>
            </a:extLst>
          </p:cNvPr>
          <p:cNvPicPr>
            <a:picLocks noChangeAspect="1"/>
          </p:cNvPicPr>
          <p:nvPr/>
        </p:nvPicPr>
        <p:blipFill>
          <a:blip r:embed="rId4"/>
          <a:stretch>
            <a:fillRect/>
          </a:stretch>
        </p:blipFill>
        <p:spPr>
          <a:xfrm>
            <a:off x="2667000" y="1046096"/>
            <a:ext cx="5829634" cy="1108208"/>
          </a:xfrm>
          <a:prstGeom prst="rect">
            <a:avLst/>
          </a:prstGeom>
        </p:spPr>
      </p:pic>
    </p:spTree>
    <p:extLst>
      <p:ext uri="{BB962C8B-B14F-4D97-AF65-F5344CB8AC3E}">
        <p14:creationId xmlns:p14="http://schemas.microsoft.com/office/powerpoint/2010/main" val="149197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0248" y="-109728"/>
            <a:ext cx="7467600" cy="1143000"/>
          </a:xfrm>
        </p:spPr>
        <p:txBody>
          <a:bodyPr>
            <a:normAutofit/>
          </a:bodyPr>
          <a:lstStyle/>
          <a:p>
            <a:r>
              <a:rPr lang="en-US" sz="3600" dirty="0"/>
              <a:t>New User/</a:t>
            </a:r>
            <a:r>
              <a:rPr lang="en-US" sz="3600" dirty="0" err="1"/>
              <a:t>Reacativate</a:t>
            </a:r>
            <a:r>
              <a:rPr lang="en-US" sz="3600" dirty="0"/>
              <a:t> ARF</a:t>
            </a:r>
          </a:p>
        </p:txBody>
      </p:sp>
      <p:sp>
        <p:nvSpPr>
          <p:cNvPr id="3" name="Content Placeholder 2"/>
          <p:cNvSpPr>
            <a:spLocks noGrp="1"/>
          </p:cNvSpPr>
          <p:nvPr>
            <p:ph sz="quarter" idx="1"/>
          </p:nvPr>
        </p:nvSpPr>
        <p:spPr>
          <a:xfrm>
            <a:off x="457200" y="1371600"/>
            <a:ext cx="8229600" cy="5105400"/>
          </a:xfrm>
        </p:spPr>
        <p:txBody>
          <a:bodyPr>
            <a:normAutofit/>
          </a:bodyPr>
          <a:lstStyle/>
          <a:p>
            <a:pPr marL="0" indent="0">
              <a:buNone/>
            </a:pPr>
            <a:endParaRPr lang="en-US" sz="2400" dirty="0"/>
          </a:p>
          <a:p>
            <a:pPr marL="0" indent="0">
              <a:buNone/>
            </a:pPr>
            <a:endParaRPr lang="en-US" sz="2400" dirty="0"/>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 </a:t>
            </a:r>
          </a:p>
          <a:p>
            <a:endParaRPr lang="en-US" sz="3000" dirty="0">
              <a:latin typeface="Calibri" panose="020F0502020204030204" pitchFamily="34" charset="0"/>
            </a:endParaRPr>
          </a:p>
          <a:p>
            <a:r>
              <a:rPr lang="en-US" sz="3000" dirty="0">
                <a:latin typeface="Calibri" panose="020F0502020204030204" pitchFamily="34" charset="0"/>
              </a:rPr>
              <a:t>Select from the drop down menu</a:t>
            </a:r>
          </a:p>
          <a:p>
            <a:r>
              <a:rPr lang="en-US" sz="3000" dirty="0">
                <a:latin typeface="Calibri" panose="020F0502020204030204" pitchFamily="34" charset="0"/>
              </a:rPr>
              <a:t>Enter the Effective date:  Date user will begin providing claimable services</a:t>
            </a:r>
          </a:p>
          <a:p>
            <a:r>
              <a:rPr lang="en-US" sz="3000" dirty="0">
                <a:latin typeface="Calibri" panose="020F0502020204030204" pitchFamily="34" charset="0"/>
              </a:rPr>
              <a:t>Program Name</a:t>
            </a:r>
          </a:p>
          <a:p>
            <a:r>
              <a:rPr lang="en-US" sz="3000" dirty="0">
                <a:latin typeface="Calibri" panose="020F0502020204030204" pitchFamily="34" charset="0"/>
              </a:rPr>
              <a:t>Know your Legal Entity Number</a:t>
            </a:r>
          </a:p>
          <a:p>
            <a:pPr marL="0" indent="0">
              <a:buNone/>
            </a:pPr>
            <a:endParaRPr lang="en-US" sz="3000" dirty="0">
              <a:latin typeface="Calibri" panose="020F0502020204030204" pitchFamily="34" charset="0"/>
            </a:endParaRPr>
          </a:p>
        </p:txBody>
      </p:sp>
      <p:pic>
        <p:nvPicPr>
          <p:cNvPr id="24" name="Picture 5" descr="https://encrypted-tbn3.gstatic.com/images?q=tbn:ANd9GcShqHgFHJ4DeqtJZ8PSuv0Jka3m2SBrYpT-gSdFWmMqo9kz_k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27304"/>
            <a:ext cx="1072896" cy="10728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8170934-559E-4784-8D2C-335A748BA804}"/>
              </a:ext>
            </a:extLst>
          </p:cNvPr>
          <p:cNvPicPr>
            <a:picLocks noChangeAspect="1"/>
          </p:cNvPicPr>
          <p:nvPr/>
        </p:nvPicPr>
        <p:blipFill>
          <a:blip r:embed="rId5"/>
          <a:stretch>
            <a:fillRect/>
          </a:stretch>
        </p:blipFill>
        <p:spPr>
          <a:xfrm>
            <a:off x="228600" y="1600200"/>
            <a:ext cx="8686800" cy="1600483"/>
          </a:xfrm>
          <a:prstGeom prst="rect">
            <a:avLst/>
          </a:prstGeom>
        </p:spPr>
      </p:pic>
    </p:spTree>
    <p:extLst>
      <p:ext uri="{BB962C8B-B14F-4D97-AF65-F5344CB8AC3E}">
        <p14:creationId xmlns:p14="http://schemas.microsoft.com/office/powerpoint/2010/main" val="2680513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29600" cy="4873752"/>
          </a:xfrm>
        </p:spPr>
        <p:txBody>
          <a:bodyPr>
            <a:normAutofit/>
          </a:bodyPr>
          <a:lstStyle/>
          <a:p>
            <a:endParaRPr lang="en-US" dirty="0"/>
          </a:p>
          <a:p>
            <a:endParaRPr lang="en-US" dirty="0"/>
          </a:p>
          <a:p>
            <a:endParaRPr lang="en-US" dirty="0"/>
          </a:p>
          <a:p>
            <a:endParaRPr lang="en-US" dirty="0"/>
          </a:p>
          <a:p>
            <a:endParaRPr lang="en-US" dirty="0"/>
          </a:p>
          <a:p>
            <a:endParaRPr lang="en-US" sz="3000" dirty="0">
              <a:latin typeface="Calibri" panose="020F0502020204030204" pitchFamily="34" charset="0"/>
            </a:endParaRPr>
          </a:p>
          <a:p>
            <a:endParaRPr lang="en-US" sz="3000" dirty="0">
              <a:latin typeface="Calibri" panose="020F0502020204030204" pitchFamily="34" charset="0"/>
            </a:endParaRPr>
          </a:p>
          <a:p>
            <a:r>
              <a:rPr lang="en-US" sz="3000" dirty="0">
                <a:latin typeface="Calibri" panose="020F0502020204030204" pitchFamily="34" charset="0"/>
              </a:rPr>
              <a:t> </a:t>
            </a:r>
            <a:r>
              <a:rPr lang="en-US" sz="3000" dirty="0">
                <a:latin typeface="+mj-lt"/>
              </a:rPr>
              <a:t>Staff ID and Names required</a:t>
            </a:r>
          </a:p>
          <a:p>
            <a:r>
              <a:rPr lang="en-US" sz="3000" dirty="0">
                <a:latin typeface="+mj-lt"/>
              </a:rPr>
              <a:t> Add second page for more names</a:t>
            </a:r>
          </a:p>
        </p:txBody>
      </p:sp>
      <p:sp>
        <p:nvSpPr>
          <p:cNvPr id="5" name="Title 1"/>
          <p:cNvSpPr>
            <a:spLocks noGrp="1"/>
          </p:cNvSpPr>
          <p:nvPr>
            <p:ph type="title"/>
          </p:nvPr>
        </p:nvSpPr>
        <p:spPr>
          <a:xfrm>
            <a:off x="457200" y="274638"/>
            <a:ext cx="7467600" cy="944562"/>
          </a:xfrm>
        </p:spPr>
        <p:txBody>
          <a:bodyPr anchor="ctr">
            <a:normAutofit/>
          </a:bodyPr>
          <a:lstStyle/>
          <a:p>
            <a:r>
              <a:rPr lang="en-US" sz="3600" dirty="0"/>
              <a:t>GROUP ARF</a:t>
            </a:r>
            <a:endParaRPr lang="en-US" sz="3600" b="1" dirty="0"/>
          </a:p>
        </p:txBody>
      </p:sp>
      <p:pic>
        <p:nvPicPr>
          <p:cNvPr id="2" name="Picture 1">
            <a:extLst>
              <a:ext uri="{FF2B5EF4-FFF2-40B4-BE49-F238E27FC236}">
                <a16:creationId xmlns:a16="http://schemas.microsoft.com/office/drawing/2014/main" id="{C889CA84-82BE-426E-BD48-EED7EE4EEDA3}"/>
              </a:ext>
            </a:extLst>
          </p:cNvPr>
          <p:cNvPicPr>
            <a:picLocks noChangeAspect="1"/>
          </p:cNvPicPr>
          <p:nvPr/>
        </p:nvPicPr>
        <p:blipFill>
          <a:blip r:embed="rId3"/>
          <a:stretch>
            <a:fillRect/>
          </a:stretch>
        </p:blipFill>
        <p:spPr>
          <a:xfrm>
            <a:off x="201885" y="1066800"/>
            <a:ext cx="8484915" cy="3469935"/>
          </a:xfrm>
          <a:prstGeom prst="rect">
            <a:avLst/>
          </a:prstGeom>
        </p:spPr>
      </p:pic>
    </p:spTree>
    <p:extLst>
      <p:ext uri="{BB962C8B-B14F-4D97-AF65-F5344CB8AC3E}">
        <p14:creationId xmlns:p14="http://schemas.microsoft.com/office/powerpoint/2010/main" val="3843635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89472" cy="4983162"/>
          </a:xfrm>
        </p:spPr>
        <p:txBody>
          <a:bodyPr>
            <a:normAutofit/>
          </a:bodyPr>
          <a:lstStyle/>
          <a:p>
            <a:endParaRPr lang="en-US" dirty="0"/>
          </a:p>
          <a:p>
            <a:endParaRPr lang="en-US" dirty="0"/>
          </a:p>
          <a:p>
            <a:endParaRPr lang="en-US" dirty="0"/>
          </a:p>
          <a:p>
            <a:endParaRPr lang="en-US" dirty="0"/>
          </a:p>
          <a:p>
            <a:endParaRPr lang="en-US" dirty="0"/>
          </a:p>
          <a:p>
            <a:r>
              <a:rPr lang="en-US" sz="3000" dirty="0"/>
              <a:t>Enter all Units/</a:t>
            </a:r>
            <a:r>
              <a:rPr lang="en-US" sz="3000" dirty="0" err="1"/>
              <a:t>SubUnits</a:t>
            </a:r>
            <a:r>
              <a:rPr lang="en-US" sz="3000" dirty="0"/>
              <a:t> to be changed</a:t>
            </a:r>
          </a:p>
          <a:p>
            <a:r>
              <a:rPr lang="en-US" sz="3000" dirty="0"/>
              <a:t> Select Add or Delete</a:t>
            </a:r>
          </a:p>
          <a:p>
            <a:r>
              <a:rPr lang="en-US" sz="3000" dirty="0"/>
              <a:t> Reminder – If terminating, make sure you</a:t>
            </a:r>
          </a:p>
          <a:p>
            <a:pPr marL="0" indent="0">
              <a:buNone/>
            </a:pPr>
            <a:r>
              <a:rPr lang="en-US" sz="3000" dirty="0"/>
              <a:t>    have checked the user’s current U/SU</a:t>
            </a:r>
          </a:p>
          <a:p>
            <a:pPr marL="0" indent="0">
              <a:buNone/>
            </a:pPr>
            <a:r>
              <a:rPr lang="en-US" sz="3000" dirty="0"/>
              <a:t>    assignments</a:t>
            </a:r>
            <a:endParaRPr lang="en-US" sz="3200" dirty="0"/>
          </a:p>
        </p:txBody>
      </p:sp>
      <p:sp>
        <p:nvSpPr>
          <p:cNvPr id="4" name="Title 1"/>
          <p:cNvSpPr>
            <a:spLocks noGrp="1"/>
          </p:cNvSpPr>
          <p:nvPr>
            <p:ph type="title"/>
          </p:nvPr>
        </p:nvSpPr>
        <p:spPr>
          <a:xfrm>
            <a:off x="457200" y="274638"/>
            <a:ext cx="7467600" cy="868362"/>
          </a:xfrm>
        </p:spPr>
        <p:txBody>
          <a:bodyPr anchor="ctr">
            <a:normAutofit/>
          </a:bodyPr>
          <a:lstStyle/>
          <a:p>
            <a:r>
              <a:rPr lang="en-US" sz="3600" dirty="0"/>
              <a:t>GROUP ARF</a:t>
            </a:r>
            <a:endParaRPr lang="en-US" sz="3600" b="1" dirty="0"/>
          </a:p>
        </p:txBody>
      </p:sp>
      <p:pic>
        <p:nvPicPr>
          <p:cNvPr id="6" name="Picture 5">
            <a:extLst>
              <a:ext uri="{FF2B5EF4-FFF2-40B4-BE49-F238E27FC236}">
                <a16:creationId xmlns:a16="http://schemas.microsoft.com/office/drawing/2014/main" id="{A2C0D31F-CF6C-4AF0-BD1E-C7C33A70B65B}"/>
              </a:ext>
            </a:extLst>
          </p:cNvPr>
          <p:cNvPicPr>
            <a:picLocks noChangeAspect="1"/>
          </p:cNvPicPr>
          <p:nvPr/>
        </p:nvPicPr>
        <p:blipFill>
          <a:blip r:embed="rId3"/>
          <a:stretch>
            <a:fillRect/>
          </a:stretch>
        </p:blipFill>
        <p:spPr>
          <a:xfrm>
            <a:off x="228600" y="1462263"/>
            <a:ext cx="8289472" cy="1966737"/>
          </a:xfrm>
          <a:prstGeom prst="rect">
            <a:avLst/>
          </a:prstGeom>
        </p:spPr>
      </p:pic>
    </p:spTree>
    <p:extLst>
      <p:ext uri="{BB962C8B-B14F-4D97-AF65-F5344CB8AC3E}">
        <p14:creationId xmlns:p14="http://schemas.microsoft.com/office/powerpoint/2010/main" val="4067433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077200" cy="4873752"/>
          </a:xfrm>
        </p:spPr>
        <p:txBody>
          <a:bodyPr/>
          <a:lstStyle/>
          <a:p>
            <a:endParaRPr lang="en-US" dirty="0"/>
          </a:p>
          <a:p>
            <a:endParaRPr lang="en-US" dirty="0"/>
          </a:p>
          <a:p>
            <a:endParaRPr lang="en-US" dirty="0"/>
          </a:p>
          <a:p>
            <a:endParaRPr lang="en-US" dirty="0"/>
          </a:p>
          <a:p>
            <a:endParaRPr lang="en-US" sz="3000" dirty="0">
              <a:latin typeface="Calibri" panose="020F0502020204030204" pitchFamily="34" charset="0"/>
            </a:endParaRPr>
          </a:p>
          <a:p>
            <a:r>
              <a:rPr lang="en-US" sz="3000" dirty="0">
                <a:latin typeface="+mj-lt"/>
              </a:rPr>
              <a:t>Use the Comments section to give use any</a:t>
            </a:r>
          </a:p>
          <a:p>
            <a:pPr marL="0" indent="0">
              <a:buNone/>
            </a:pPr>
            <a:r>
              <a:rPr lang="en-US" sz="3000" dirty="0">
                <a:latin typeface="+mj-lt"/>
              </a:rPr>
              <a:t>    information to clarify your request</a:t>
            </a:r>
            <a:r>
              <a:rPr lang="en-US" sz="3000" dirty="0">
                <a:latin typeface="Calibri" panose="020F0502020204030204" pitchFamily="34" charset="0"/>
              </a:rPr>
              <a:t> </a:t>
            </a:r>
          </a:p>
        </p:txBody>
      </p:sp>
      <p:sp>
        <p:nvSpPr>
          <p:cNvPr id="4" name="Title 1"/>
          <p:cNvSpPr>
            <a:spLocks noGrp="1"/>
          </p:cNvSpPr>
          <p:nvPr>
            <p:ph type="title"/>
          </p:nvPr>
        </p:nvSpPr>
        <p:spPr>
          <a:xfrm>
            <a:off x="457200" y="274638"/>
            <a:ext cx="7467600" cy="868362"/>
          </a:xfrm>
        </p:spPr>
        <p:txBody>
          <a:bodyPr anchor="ctr">
            <a:normAutofit/>
          </a:bodyPr>
          <a:lstStyle/>
          <a:p>
            <a:r>
              <a:rPr lang="en-US" sz="3600" dirty="0"/>
              <a:t>GROUP ARF</a:t>
            </a:r>
            <a:endParaRPr lang="en-US" sz="3600" b="1" dirty="0"/>
          </a:p>
        </p:txBody>
      </p:sp>
      <p:pic>
        <p:nvPicPr>
          <p:cNvPr id="5" name="Picture 4">
            <a:extLst>
              <a:ext uri="{FF2B5EF4-FFF2-40B4-BE49-F238E27FC236}">
                <a16:creationId xmlns:a16="http://schemas.microsoft.com/office/drawing/2014/main" id="{2B6A33D1-3365-4B0E-B177-9099F0D24734}"/>
              </a:ext>
            </a:extLst>
          </p:cNvPr>
          <p:cNvPicPr>
            <a:picLocks noChangeAspect="1"/>
          </p:cNvPicPr>
          <p:nvPr/>
        </p:nvPicPr>
        <p:blipFill>
          <a:blip r:embed="rId3"/>
          <a:stretch>
            <a:fillRect/>
          </a:stretch>
        </p:blipFill>
        <p:spPr>
          <a:xfrm>
            <a:off x="203200" y="1924861"/>
            <a:ext cx="8534400" cy="1504139"/>
          </a:xfrm>
          <a:prstGeom prst="rect">
            <a:avLst/>
          </a:prstGeom>
        </p:spPr>
      </p:pic>
    </p:spTree>
    <p:extLst>
      <p:ext uri="{BB962C8B-B14F-4D97-AF65-F5344CB8AC3E}">
        <p14:creationId xmlns:p14="http://schemas.microsoft.com/office/powerpoint/2010/main" val="262120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6410-0E28-4565-BD8D-411F595E243C}"/>
              </a:ext>
            </a:extLst>
          </p:cNvPr>
          <p:cNvSpPr>
            <a:spLocks noGrp="1"/>
          </p:cNvSpPr>
          <p:nvPr>
            <p:ph type="title"/>
          </p:nvPr>
        </p:nvSpPr>
        <p:spPr/>
        <p:txBody>
          <a:bodyPr>
            <a:normAutofit/>
          </a:bodyPr>
          <a:lstStyle/>
          <a:p>
            <a:r>
              <a:rPr lang="en-US" sz="3600" dirty="0" err="1"/>
              <a:t>GroupARF</a:t>
            </a:r>
            <a:endParaRPr lang="en-US" sz="3600" dirty="0"/>
          </a:p>
        </p:txBody>
      </p:sp>
      <p:sp>
        <p:nvSpPr>
          <p:cNvPr id="4" name="Content Placeholder 2">
            <a:extLst>
              <a:ext uri="{FF2B5EF4-FFF2-40B4-BE49-F238E27FC236}">
                <a16:creationId xmlns:a16="http://schemas.microsoft.com/office/drawing/2014/main" id="{5A2872C6-E873-467E-8A95-632F38BB8267}"/>
              </a:ext>
            </a:extLst>
          </p:cNvPr>
          <p:cNvSpPr>
            <a:spLocks noGrp="1"/>
          </p:cNvSpPr>
          <p:nvPr>
            <p:ph sz="quarter" idx="1"/>
          </p:nvPr>
        </p:nvSpPr>
        <p:spPr>
          <a:xfrm>
            <a:off x="457200" y="1600200"/>
            <a:ext cx="7467600" cy="4873625"/>
          </a:xfrm>
        </p:spPr>
        <p:txBody>
          <a:bodyPr>
            <a:normAutofit/>
          </a:bodyPr>
          <a:lstStyle/>
          <a:p>
            <a:r>
              <a:rPr lang="en-US" sz="3000" dirty="0">
                <a:latin typeface="+mj-lt"/>
              </a:rPr>
              <a:t> Staff we can contact for information or to </a:t>
            </a:r>
          </a:p>
          <a:p>
            <a:pPr marL="0" indent="0">
              <a:buNone/>
            </a:pPr>
            <a:r>
              <a:rPr lang="en-US" sz="3000" dirty="0">
                <a:latin typeface="+mj-lt"/>
              </a:rPr>
              <a:t>    report on processing the ARF</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r>
              <a:rPr lang="en-US" sz="3000" dirty="0">
                <a:latin typeface="+mj-lt"/>
              </a:rPr>
              <a:t> Make sure to enter correct email and </a:t>
            </a:r>
          </a:p>
          <a:p>
            <a:pPr marL="365760" lvl="1" indent="0">
              <a:buNone/>
            </a:pPr>
            <a:r>
              <a:rPr lang="en-US" sz="3000" dirty="0">
                <a:latin typeface="+mj-lt"/>
              </a:rPr>
              <a:t>phone number</a:t>
            </a:r>
          </a:p>
          <a:p>
            <a:endParaRPr lang="en-US" sz="2400" dirty="0">
              <a:latin typeface="+mj-lt"/>
            </a:endParaRPr>
          </a:p>
        </p:txBody>
      </p:sp>
      <p:pic>
        <p:nvPicPr>
          <p:cNvPr id="6" name="Picture 4" descr="http://isupportu.biz/wp-content/uploads/2012/12/catalog-d70-digium-phone.png">
            <a:hlinkClick r:id="rId3"/>
            <a:extLst>
              <a:ext uri="{FF2B5EF4-FFF2-40B4-BE49-F238E27FC236}">
                <a16:creationId xmlns:a16="http://schemas.microsoft.com/office/drawing/2014/main" id="{8095AC83-8B7A-41E0-84A3-852B43C3FA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5628">
            <a:off x="7450529" y="5502595"/>
            <a:ext cx="1410740" cy="9646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8434785-3AD4-446B-B2D2-2A64EDE29565}"/>
              </a:ext>
            </a:extLst>
          </p:cNvPr>
          <p:cNvPicPr>
            <a:picLocks noChangeAspect="1"/>
          </p:cNvPicPr>
          <p:nvPr/>
        </p:nvPicPr>
        <p:blipFill>
          <a:blip r:embed="rId5"/>
          <a:stretch>
            <a:fillRect/>
          </a:stretch>
        </p:blipFill>
        <p:spPr>
          <a:xfrm>
            <a:off x="345919" y="3339761"/>
            <a:ext cx="8322738" cy="1394501"/>
          </a:xfrm>
          <a:prstGeom prst="rect">
            <a:avLst/>
          </a:prstGeom>
        </p:spPr>
      </p:pic>
    </p:spTree>
    <p:extLst>
      <p:ext uri="{BB962C8B-B14F-4D97-AF65-F5344CB8AC3E}">
        <p14:creationId xmlns:p14="http://schemas.microsoft.com/office/powerpoint/2010/main" val="2751893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B831-479E-44E5-80E4-E8B18304D413}"/>
              </a:ext>
            </a:extLst>
          </p:cNvPr>
          <p:cNvSpPr>
            <a:spLocks noGrp="1"/>
          </p:cNvSpPr>
          <p:nvPr>
            <p:ph type="title"/>
          </p:nvPr>
        </p:nvSpPr>
        <p:spPr/>
        <p:txBody>
          <a:bodyPr>
            <a:normAutofit/>
          </a:bodyPr>
          <a:lstStyle/>
          <a:p>
            <a:r>
              <a:rPr lang="en-US" sz="3600" dirty="0"/>
              <a:t>Group ARF</a:t>
            </a:r>
          </a:p>
        </p:txBody>
      </p:sp>
      <p:sp>
        <p:nvSpPr>
          <p:cNvPr id="3" name="Content Placeholder 2">
            <a:extLst>
              <a:ext uri="{FF2B5EF4-FFF2-40B4-BE49-F238E27FC236}">
                <a16:creationId xmlns:a16="http://schemas.microsoft.com/office/drawing/2014/main" id="{EFA41B52-33EF-40B6-B073-53D49A8C0DC4}"/>
              </a:ext>
            </a:extLst>
          </p:cNvPr>
          <p:cNvSpPr>
            <a:spLocks noGrp="1"/>
          </p:cNvSpPr>
          <p:nvPr>
            <p:ph sz="quarter" idx="1"/>
          </p:nvPr>
        </p:nvSpPr>
        <p:spPr>
          <a:xfrm>
            <a:off x="457200" y="1600200"/>
            <a:ext cx="8001000" cy="4873752"/>
          </a:xfrm>
        </p:spPr>
        <p:txBody>
          <a:bodyPr/>
          <a:lstStyle/>
          <a:p>
            <a:r>
              <a:rPr lang="en-US" dirty="0"/>
              <a:t>  </a:t>
            </a:r>
            <a:r>
              <a:rPr lang="en-US" sz="3000" dirty="0"/>
              <a:t>Program Manager signature is all that is </a:t>
            </a:r>
          </a:p>
          <a:p>
            <a:pPr marL="0" indent="0">
              <a:buNone/>
            </a:pPr>
            <a:r>
              <a:rPr lang="en-US" sz="3000" dirty="0"/>
              <a:t>    needed</a:t>
            </a:r>
          </a:p>
          <a:p>
            <a:pPr marL="0" indent="0">
              <a:buNone/>
            </a:pPr>
            <a:endParaRPr lang="en-US" sz="3000" dirty="0"/>
          </a:p>
          <a:p>
            <a:pPr marL="0" indent="0">
              <a:buNone/>
            </a:pPr>
            <a:endParaRPr lang="en-US" sz="3000" dirty="0"/>
          </a:p>
        </p:txBody>
      </p:sp>
      <p:pic>
        <p:nvPicPr>
          <p:cNvPr id="5" name="Picture 4">
            <a:extLst>
              <a:ext uri="{FF2B5EF4-FFF2-40B4-BE49-F238E27FC236}">
                <a16:creationId xmlns:a16="http://schemas.microsoft.com/office/drawing/2014/main" id="{780FF0FC-5900-4DA3-BA6F-830E84B85E65}"/>
              </a:ext>
            </a:extLst>
          </p:cNvPr>
          <p:cNvPicPr>
            <a:picLocks noChangeAspect="1"/>
          </p:cNvPicPr>
          <p:nvPr/>
        </p:nvPicPr>
        <p:blipFill>
          <a:blip r:embed="rId2"/>
          <a:stretch>
            <a:fillRect/>
          </a:stretch>
        </p:blipFill>
        <p:spPr>
          <a:xfrm>
            <a:off x="152400" y="3048000"/>
            <a:ext cx="8686800" cy="2008823"/>
          </a:xfrm>
          <a:prstGeom prst="rect">
            <a:avLst/>
          </a:prstGeom>
        </p:spPr>
      </p:pic>
    </p:spTree>
    <p:extLst>
      <p:ext uri="{BB962C8B-B14F-4D97-AF65-F5344CB8AC3E}">
        <p14:creationId xmlns:p14="http://schemas.microsoft.com/office/powerpoint/2010/main" val="3489078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3042-65AF-4FA5-9343-2FB10647C9C9}"/>
              </a:ext>
            </a:extLst>
          </p:cNvPr>
          <p:cNvSpPr>
            <a:spLocks noGrp="1"/>
          </p:cNvSpPr>
          <p:nvPr>
            <p:ph type="title"/>
          </p:nvPr>
        </p:nvSpPr>
        <p:spPr/>
        <p:txBody>
          <a:bodyPr>
            <a:normAutofit/>
          </a:bodyPr>
          <a:lstStyle/>
          <a:p>
            <a:pPr algn="ctr"/>
            <a:r>
              <a:rPr lang="en-US" sz="4000" dirty="0"/>
              <a:t>Submit</a:t>
            </a:r>
          </a:p>
        </p:txBody>
      </p:sp>
      <p:sp>
        <p:nvSpPr>
          <p:cNvPr id="3" name="Content Placeholder 2">
            <a:extLst>
              <a:ext uri="{FF2B5EF4-FFF2-40B4-BE49-F238E27FC236}">
                <a16:creationId xmlns:a16="http://schemas.microsoft.com/office/drawing/2014/main" id="{16B9E829-F59F-46B0-A20C-AE075FE22D31}"/>
              </a:ext>
            </a:extLst>
          </p:cNvPr>
          <p:cNvSpPr>
            <a:spLocks noGrp="1"/>
          </p:cNvSpPr>
          <p:nvPr>
            <p:ph sz="quarter" idx="1"/>
          </p:nvPr>
        </p:nvSpPr>
        <p:spPr/>
        <p:txBody>
          <a:bodyPr>
            <a:normAutofit/>
          </a:bodyPr>
          <a:lstStyle/>
          <a:p>
            <a:r>
              <a:rPr lang="en-US" sz="3000" dirty="0"/>
              <a:t>When the Modify User ARF is signed </a:t>
            </a:r>
          </a:p>
          <a:p>
            <a:r>
              <a:rPr lang="en-US" sz="3000" dirty="0"/>
              <a:t>Click the Send Button</a:t>
            </a:r>
          </a:p>
        </p:txBody>
      </p:sp>
      <p:pic>
        <p:nvPicPr>
          <p:cNvPr id="4" name="Picture 3">
            <a:extLst>
              <a:ext uri="{FF2B5EF4-FFF2-40B4-BE49-F238E27FC236}">
                <a16:creationId xmlns:a16="http://schemas.microsoft.com/office/drawing/2014/main" id="{A966704C-3A57-43B6-B375-74A236A67ED1}"/>
              </a:ext>
            </a:extLst>
          </p:cNvPr>
          <p:cNvPicPr>
            <a:picLocks noChangeAspect="1"/>
          </p:cNvPicPr>
          <p:nvPr/>
        </p:nvPicPr>
        <p:blipFill>
          <a:blip r:embed="rId2"/>
          <a:stretch>
            <a:fillRect/>
          </a:stretch>
        </p:blipFill>
        <p:spPr>
          <a:xfrm>
            <a:off x="1943100" y="3532768"/>
            <a:ext cx="4495800" cy="1699632"/>
          </a:xfrm>
          <a:prstGeom prst="rect">
            <a:avLst/>
          </a:prstGeom>
        </p:spPr>
      </p:pic>
    </p:spTree>
    <p:extLst>
      <p:ext uri="{BB962C8B-B14F-4D97-AF65-F5344CB8AC3E}">
        <p14:creationId xmlns:p14="http://schemas.microsoft.com/office/powerpoint/2010/main" val="41233454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21EB08-660D-44A6-B907-C7C97B9CAED2}"/>
              </a:ext>
            </a:extLst>
          </p:cNvPr>
          <p:cNvPicPr>
            <a:picLocks noChangeAspect="1"/>
          </p:cNvPicPr>
          <p:nvPr/>
        </p:nvPicPr>
        <p:blipFill>
          <a:blip r:embed="rId3"/>
          <a:stretch>
            <a:fillRect/>
          </a:stretch>
        </p:blipFill>
        <p:spPr>
          <a:xfrm>
            <a:off x="152400" y="1401036"/>
            <a:ext cx="8534400" cy="5456964"/>
          </a:xfrm>
          <a:prstGeom prst="rect">
            <a:avLst/>
          </a:prstGeom>
        </p:spPr>
      </p:pic>
      <p:sp>
        <p:nvSpPr>
          <p:cNvPr id="5" name="Title 1">
            <a:extLst>
              <a:ext uri="{FF2B5EF4-FFF2-40B4-BE49-F238E27FC236}">
                <a16:creationId xmlns:a16="http://schemas.microsoft.com/office/drawing/2014/main" id="{1BEC219E-0452-4951-817F-356FDDA8F88F}"/>
              </a:ext>
            </a:extLst>
          </p:cNvPr>
          <p:cNvSpPr txBox="1">
            <a:spLocks/>
          </p:cNvSpPr>
          <p:nvPr/>
        </p:nvSpPr>
        <p:spPr>
          <a:xfrm>
            <a:off x="685800" y="258036"/>
            <a:ext cx="7467600" cy="11430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600" dirty="0"/>
              <a:t>DHP ARF</a:t>
            </a:r>
          </a:p>
        </p:txBody>
      </p:sp>
    </p:spTree>
    <p:extLst>
      <p:ext uri="{BB962C8B-B14F-4D97-AF65-F5344CB8AC3E}">
        <p14:creationId xmlns:p14="http://schemas.microsoft.com/office/powerpoint/2010/main" val="12072482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72D6-5464-4352-A8A4-C4E2CA080091}"/>
              </a:ext>
            </a:extLst>
          </p:cNvPr>
          <p:cNvSpPr>
            <a:spLocks noGrp="1"/>
          </p:cNvSpPr>
          <p:nvPr>
            <p:ph type="title"/>
          </p:nvPr>
        </p:nvSpPr>
        <p:spPr/>
        <p:txBody>
          <a:bodyPr>
            <a:normAutofit/>
          </a:bodyPr>
          <a:lstStyle/>
          <a:p>
            <a:r>
              <a:rPr lang="en-US" sz="3600" dirty="0"/>
              <a:t>DHP ARF</a:t>
            </a:r>
          </a:p>
        </p:txBody>
      </p:sp>
      <p:sp>
        <p:nvSpPr>
          <p:cNvPr id="3" name="Content Placeholder 2">
            <a:extLst>
              <a:ext uri="{FF2B5EF4-FFF2-40B4-BE49-F238E27FC236}">
                <a16:creationId xmlns:a16="http://schemas.microsoft.com/office/drawing/2014/main" id="{E9C8D5C8-8E79-4884-A793-19FE5337F488}"/>
              </a:ext>
            </a:extLst>
          </p:cNvPr>
          <p:cNvSpPr>
            <a:spLocks noGrp="1"/>
          </p:cNvSpPr>
          <p:nvPr>
            <p:ph sz="quarter" idx="1"/>
          </p:nvPr>
        </p:nvSpPr>
        <p:spPr>
          <a:xfrm>
            <a:off x="457200" y="1600200"/>
            <a:ext cx="7467600" cy="5257800"/>
          </a:xfrm>
        </p:spPr>
        <p:txBody>
          <a:bodyPr>
            <a:normAutofit/>
          </a:bodyPr>
          <a:lstStyle/>
          <a:p>
            <a:endParaRPr lang="en-US" sz="3000" dirty="0"/>
          </a:p>
          <a:p>
            <a:endParaRPr lang="en-US" sz="3000" dirty="0"/>
          </a:p>
          <a:p>
            <a:endParaRPr lang="en-US" sz="3000" dirty="0"/>
          </a:p>
          <a:p>
            <a:r>
              <a:rPr lang="en-US" sz="3000" dirty="0"/>
              <a:t> For medical staff who need access to</a:t>
            </a:r>
          </a:p>
          <a:p>
            <a:pPr marL="0" indent="0">
              <a:buNone/>
            </a:pPr>
            <a:r>
              <a:rPr lang="en-US" sz="3000" dirty="0"/>
              <a:t>   DHP product</a:t>
            </a:r>
          </a:p>
          <a:p>
            <a:pPr marL="0" indent="0">
              <a:buNone/>
            </a:pPr>
            <a:r>
              <a:rPr lang="en-US" sz="3000" dirty="0"/>
              <a:t>	MD/NP/DO – e-prescribing</a:t>
            </a:r>
          </a:p>
          <a:p>
            <a:pPr marL="0" indent="0">
              <a:buNone/>
            </a:pPr>
            <a:r>
              <a:rPr lang="en-US" sz="3000" dirty="0"/>
              <a:t>	RN – Clinical support</a:t>
            </a:r>
          </a:p>
          <a:p>
            <a:pPr marL="0" indent="0">
              <a:buNone/>
            </a:pPr>
            <a:r>
              <a:rPr lang="en-US" sz="3000" dirty="0"/>
              <a:t>	LVN – Clinical support</a:t>
            </a:r>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p:txBody>
      </p:sp>
      <p:pic>
        <p:nvPicPr>
          <p:cNvPr id="4" name="Picture 3">
            <a:extLst>
              <a:ext uri="{FF2B5EF4-FFF2-40B4-BE49-F238E27FC236}">
                <a16:creationId xmlns:a16="http://schemas.microsoft.com/office/drawing/2014/main" id="{F245474B-7233-458C-86DA-7BAC57A7ED7E}"/>
              </a:ext>
            </a:extLst>
          </p:cNvPr>
          <p:cNvPicPr>
            <a:picLocks noChangeAspect="1"/>
          </p:cNvPicPr>
          <p:nvPr/>
        </p:nvPicPr>
        <p:blipFill>
          <a:blip r:embed="rId3"/>
          <a:stretch>
            <a:fillRect/>
          </a:stretch>
        </p:blipFill>
        <p:spPr>
          <a:xfrm>
            <a:off x="460828" y="1629419"/>
            <a:ext cx="8073571" cy="1609197"/>
          </a:xfrm>
          <a:prstGeom prst="rect">
            <a:avLst/>
          </a:prstGeom>
        </p:spPr>
      </p:pic>
    </p:spTree>
    <p:extLst>
      <p:ext uri="{BB962C8B-B14F-4D97-AF65-F5344CB8AC3E}">
        <p14:creationId xmlns:p14="http://schemas.microsoft.com/office/powerpoint/2010/main" val="36575256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DHP ARF</a:t>
            </a:r>
          </a:p>
        </p:txBody>
      </p:sp>
      <p:sp>
        <p:nvSpPr>
          <p:cNvPr id="7" name="Content Placeholder 6"/>
          <p:cNvSpPr>
            <a:spLocks noGrp="1"/>
          </p:cNvSpPr>
          <p:nvPr>
            <p:ph sz="quarter" idx="1"/>
          </p:nvPr>
        </p:nvSpPr>
        <p:spPr/>
        <p:txBody>
          <a:bodyPr>
            <a:normAutofit/>
          </a:bodyPr>
          <a:lstStyle/>
          <a:p>
            <a:endParaRPr lang="en-US" dirty="0"/>
          </a:p>
          <a:p>
            <a:endParaRPr lang="en-US" dirty="0"/>
          </a:p>
          <a:p>
            <a:endParaRPr lang="en-US" dirty="0"/>
          </a:p>
          <a:p>
            <a:endParaRPr lang="en-US" dirty="0"/>
          </a:p>
          <a:p>
            <a:r>
              <a:rPr lang="en-US" sz="3000" dirty="0"/>
              <a:t> </a:t>
            </a:r>
            <a:r>
              <a:rPr lang="en-US" sz="3000" dirty="0" err="1"/>
              <a:t>Select</a:t>
            </a:r>
            <a:r>
              <a:rPr lang="en-US" dirty="0" err="1"/>
              <a:t>Type</a:t>
            </a:r>
            <a:r>
              <a:rPr lang="en-US" dirty="0"/>
              <a:t> </a:t>
            </a:r>
            <a:r>
              <a:rPr lang="en-US" sz="3000" dirty="0"/>
              <a:t>of user</a:t>
            </a:r>
          </a:p>
          <a:p>
            <a:pPr lvl="1"/>
            <a:r>
              <a:rPr lang="en-US" sz="2400" dirty="0"/>
              <a:t>New</a:t>
            </a:r>
          </a:p>
          <a:p>
            <a:pPr lvl="1"/>
            <a:r>
              <a:rPr lang="en-US" sz="2400" dirty="0"/>
              <a:t>Modify</a:t>
            </a:r>
          </a:p>
          <a:p>
            <a:pPr lvl="1"/>
            <a:r>
              <a:rPr lang="en-US" sz="2400" dirty="0"/>
              <a:t>Terminate</a:t>
            </a:r>
          </a:p>
          <a:p>
            <a:pPr marL="0" indent="0">
              <a:buNone/>
            </a:pPr>
            <a:endParaRPr lang="en-US" dirty="0"/>
          </a:p>
        </p:txBody>
      </p:sp>
      <p:pic>
        <p:nvPicPr>
          <p:cNvPr id="9" name="Picture 5" descr="https://encrypted-tbn3.gstatic.com/images?q=tbn:ANd9GcShqHgFHJ4DeqtJZ8PSuv0Jka3m2SBrYpT-gSdFWmMqo9kz_k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27304"/>
            <a:ext cx="1072896" cy="10728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0115356-C2A0-4B26-882D-C3D4A3272A39}"/>
              </a:ext>
            </a:extLst>
          </p:cNvPr>
          <p:cNvPicPr>
            <a:picLocks noChangeAspect="1"/>
          </p:cNvPicPr>
          <p:nvPr/>
        </p:nvPicPr>
        <p:blipFill>
          <a:blip r:embed="rId5"/>
          <a:stretch>
            <a:fillRect/>
          </a:stretch>
        </p:blipFill>
        <p:spPr>
          <a:xfrm>
            <a:off x="431800" y="1634018"/>
            <a:ext cx="8110490" cy="1846943"/>
          </a:xfrm>
          <a:prstGeom prst="rect">
            <a:avLst/>
          </a:prstGeom>
        </p:spPr>
      </p:pic>
      <p:pic>
        <p:nvPicPr>
          <p:cNvPr id="5" name="Picture 4">
            <a:extLst>
              <a:ext uri="{FF2B5EF4-FFF2-40B4-BE49-F238E27FC236}">
                <a16:creationId xmlns:a16="http://schemas.microsoft.com/office/drawing/2014/main" id="{C8C10705-06F8-4935-B771-DB96F94FB761}"/>
              </a:ext>
            </a:extLst>
          </p:cNvPr>
          <p:cNvPicPr>
            <a:picLocks noChangeAspect="1"/>
          </p:cNvPicPr>
          <p:nvPr/>
        </p:nvPicPr>
        <p:blipFill>
          <a:blip r:embed="rId6"/>
          <a:stretch>
            <a:fillRect/>
          </a:stretch>
        </p:blipFill>
        <p:spPr>
          <a:xfrm>
            <a:off x="3733800" y="4308274"/>
            <a:ext cx="3753985" cy="1330525"/>
          </a:xfrm>
          <a:prstGeom prst="rect">
            <a:avLst/>
          </a:prstGeom>
        </p:spPr>
      </p:pic>
    </p:spTree>
    <p:extLst>
      <p:ext uri="{BB962C8B-B14F-4D97-AF65-F5344CB8AC3E}">
        <p14:creationId xmlns:p14="http://schemas.microsoft.com/office/powerpoint/2010/main" val="1766060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DHP ARF</a:t>
            </a:r>
          </a:p>
        </p:txBody>
      </p:sp>
      <p:sp>
        <p:nvSpPr>
          <p:cNvPr id="3" name="Content Placeholder 2"/>
          <p:cNvSpPr>
            <a:spLocks noGrp="1"/>
          </p:cNvSpPr>
          <p:nvPr>
            <p:ph sz="quarter" idx="1"/>
          </p:nvPr>
        </p:nvSpPr>
        <p:spPr/>
        <p:txBody>
          <a:bodyPr>
            <a:normAutofit/>
          </a:bodyPr>
          <a:lstStyle/>
          <a:p>
            <a:r>
              <a:rPr lang="en-US" sz="3000" dirty="0"/>
              <a:t> Select the type of Access</a:t>
            </a:r>
          </a:p>
          <a:p>
            <a:r>
              <a:rPr lang="en-US" sz="3000" dirty="0"/>
              <a:t> Enter the Program Name and LE</a:t>
            </a:r>
          </a:p>
        </p:txBody>
      </p:sp>
      <p:pic>
        <p:nvPicPr>
          <p:cNvPr id="4" name="Picture 3">
            <a:extLst>
              <a:ext uri="{FF2B5EF4-FFF2-40B4-BE49-F238E27FC236}">
                <a16:creationId xmlns:a16="http://schemas.microsoft.com/office/drawing/2014/main" id="{5C05D494-81C5-4FE9-94C6-45CFC2AF5490}"/>
              </a:ext>
            </a:extLst>
          </p:cNvPr>
          <p:cNvPicPr>
            <a:picLocks noChangeAspect="1"/>
          </p:cNvPicPr>
          <p:nvPr/>
        </p:nvPicPr>
        <p:blipFill>
          <a:blip r:embed="rId3"/>
          <a:stretch>
            <a:fillRect/>
          </a:stretch>
        </p:blipFill>
        <p:spPr>
          <a:xfrm>
            <a:off x="228600" y="3200400"/>
            <a:ext cx="8382000" cy="2269320"/>
          </a:xfrm>
          <a:prstGeom prst="rect">
            <a:avLst/>
          </a:prstGeom>
        </p:spPr>
      </p:pic>
    </p:spTree>
    <p:extLst>
      <p:ext uri="{BB962C8B-B14F-4D97-AF65-F5344CB8AC3E}">
        <p14:creationId xmlns:p14="http://schemas.microsoft.com/office/powerpoint/2010/main" val="46184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4AA7-6610-41F2-87C8-1DC08C68FAA1}"/>
              </a:ext>
            </a:extLst>
          </p:cNvPr>
          <p:cNvSpPr>
            <a:spLocks noGrp="1"/>
          </p:cNvSpPr>
          <p:nvPr>
            <p:ph type="title"/>
          </p:nvPr>
        </p:nvSpPr>
        <p:spPr/>
        <p:txBody>
          <a:bodyPr/>
          <a:lstStyle/>
          <a:p>
            <a:r>
              <a:rPr lang="en-US" sz="3200" dirty="0"/>
              <a:t>New User/</a:t>
            </a:r>
            <a:r>
              <a:rPr lang="en-US" sz="3200" dirty="0" err="1"/>
              <a:t>Reacativate</a:t>
            </a:r>
            <a:r>
              <a:rPr lang="en-US" sz="3200" dirty="0"/>
              <a:t> ARF</a:t>
            </a:r>
            <a:endParaRPr lang="en-US" dirty="0"/>
          </a:p>
        </p:txBody>
      </p:sp>
      <p:sp>
        <p:nvSpPr>
          <p:cNvPr id="3" name="Content Placeholder 2">
            <a:extLst>
              <a:ext uri="{FF2B5EF4-FFF2-40B4-BE49-F238E27FC236}">
                <a16:creationId xmlns:a16="http://schemas.microsoft.com/office/drawing/2014/main" id="{E01F6383-9CD2-4175-B92C-37D6F3A1632A}"/>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endParaRPr lang="en-US" sz="3000" dirty="0"/>
          </a:p>
          <a:p>
            <a:r>
              <a:rPr lang="en-US" sz="3000" dirty="0"/>
              <a:t>  Legal Name</a:t>
            </a:r>
          </a:p>
          <a:p>
            <a:r>
              <a:rPr lang="en-US" sz="3000" dirty="0"/>
              <a:t>  Name change (active staff)</a:t>
            </a:r>
          </a:p>
          <a:p>
            <a:endParaRPr lang="en-US" dirty="0"/>
          </a:p>
          <a:p>
            <a:endParaRPr lang="en-US" dirty="0"/>
          </a:p>
          <a:p>
            <a:endParaRPr lang="en-US" dirty="0"/>
          </a:p>
          <a:p>
            <a:endParaRPr lang="en-US" dirty="0"/>
          </a:p>
          <a:p>
            <a:endParaRPr lang="en-US" dirty="0"/>
          </a:p>
          <a:p>
            <a:endParaRPr lang="en-US" dirty="0"/>
          </a:p>
        </p:txBody>
      </p:sp>
      <p:pic>
        <p:nvPicPr>
          <p:cNvPr id="4" name="Picture 5" descr="https://encrypted-tbn3.gstatic.com/images?q=tbn:ANd9GcShqHgFHJ4DeqtJZ8PSuv0Jka3m2SBrYpT-gSdFWmMqo9kz_kQ-">
            <a:hlinkClick r:id="rId3"/>
            <a:extLst>
              <a:ext uri="{FF2B5EF4-FFF2-40B4-BE49-F238E27FC236}">
                <a16:creationId xmlns:a16="http://schemas.microsoft.com/office/drawing/2014/main" id="{D8A1EEC5-1D97-4AD8-A724-8DEA0070C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334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9645044-C0E2-456E-849A-FB4626394DAA}"/>
              </a:ext>
            </a:extLst>
          </p:cNvPr>
          <p:cNvPicPr>
            <a:picLocks noChangeAspect="1"/>
          </p:cNvPicPr>
          <p:nvPr/>
        </p:nvPicPr>
        <p:blipFill>
          <a:blip r:embed="rId5"/>
          <a:stretch>
            <a:fillRect/>
          </a:stretch>
        </p:blipFill>
        <p:spPr>
          <a:xfrm>
            <a:off x="304800" y="1698171"/>
            <a:ext cx="8382000" cy="2627587"/>
          </a:xfrm>
          <a:prstGeom prst="rect">
            <a:avLst/>
          </a:prstGeom>
        </p:spPr>
      </p:pic>
    </p:spTree>
    <p:extLst>
      <p:ext uri="{BB962C8B-B14F-4D97-AF65-F5344CB8AC3E}">
        <p14:creationId xmlns:p14="http://schemas.microsoft.com/office/powerpoint/2010/main" val="40296392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DHP ARF</a:t>
            </a:r>
          </a:p>
        </p:txBody>
      </p:sp>
      <p:sp>
        <p:nvSpPr>
          <p:cNvPr id="3" name="Content Placeholder 2"/>
          <p:cNvSpPr>
            <a:spLocks noGrp="1"/>
          </p:cNvSpPr>
          <p:nvPr>
            <p:ph sz="quarter" idx="1"/>
          </p:nvPr>
        </p:nvSpPr>
        <p:spPr>
          <a:xfrm>
            <a:off x="457200" y="1600200"/>
            <a:ext cx="7696200" cy="4873752"/>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sz="3000" dirty="0"/>
          </a:p>
          <a:p>
            <a:r>
              <a:rPr lang="en-US" sz="3000" dirty="0"/>
              <a:t> Most info as on the ARF form</a:t>
            </a:r>
          </a:p>
          <a:p>
            <a:pPr lvl="1"/>
            <a:r>
              <a:rPr lang="en-US" dirty="0"/>
              <a:t> </a:t>
            </a:r>
            <a:r>
              <a:rPr lang="en-US" sz="2400" dirty="0"/>
              <a:t>FAX number for MD’s is required</a:t>
            </a:r>
          </a:p>
        </p:txBody>
      </p:sp>
      <p:pic>
        <p:nvPicPr>
          <p:cNvPr id="5" name="Picture 4">
            <a:extLst>
              <a:ext uri="{FF2B5EF4-FFF2-40B4-BE49-F238E27FC236}">
                <a16:creationId xmlns:a16="http://schemas.microsoft.com/office/drawing/2014/main" id="{E7B3008B-C7C6-4168-A7F5-22F3DA942864}"/>
              </a:ext>
            </a:extLst>
          </p:cNvPr>
          <p:cNvPicPr>
            <a:picLocks noChangeAspect="1"/>
          </p:cNvPicPr>
          <p:nvPr/>
        </p:nvPicPr>
        <p:blipFill>
          <a:blip r:embed="rId3"/>
          <a:stretch>
            <a:fillRect/>
          </a:stretch>
        </p:blipFill>
        <p:spPr>
          <a:xfrm>
            <a:off x="228599" y="1552142"/>
            <a:ext cx="8255375" cy="3248457"/>
          </a:xfrm>
          <a:prstGeom prst="rect">
            <a:avLst/>
          </a:prstGeom>
        </p:spPr>
      </p:pic>
    </p:spTree>
    <p:extLst>
      <p:ext uri="{BB962C8B-B14F-4D97-AF65-F5344CB8AC3E}">
        <p14:creationId xmlns:p14="http://schemas.microsoft.com/office/powerpoint/2010/main" val="2140654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DHP ARF</a:t>
            </a:r>
          </a:p>
        </p:txBody>
      </p:sp>
      <p:sp>
        <p:nvSpPr>
          <p:cNvPr id="5" name="Content Placeholder 4"/>
          <p:cNvSpPr>
            <a:spLocks noGrp="1"/>
          </p:cNvSpPr>
          <p:nvPr>
            <p:ph sz="quarter" idx="1"/>
          </p:nvPr>
        </p:nvSpPr>
        <p:spPr>
          <a:xfrm>
            <a:off x="457200" y="1600200"/>
            <a:ext cx="8390916" cy="5257800"/>
          </a:xfrm>
        </p:spPr>
        <p:txBody>
          <a:bodyPr>
            <a:normAutofit/>
          </a:bodyPr>
          <a:lstStyle/>
          <a:p>
            <a:endParaRPr lang="en-US" dirty="0"/>
          </a:p>
          <a:p>
            <a:endParaRPr lang="en-US" dirty="0"/>
          </a:p>
          <a:p>
            <a:endParaRPr lang="en-US" dirty="0"/>
          </a:p>
          <a:p>
            <a:endParaRPr lang="en-US" dirty="0"/>
          </a:p>
          <a:p>
            <a:endParaRPr lang="en-US" dirty="0"/>
          </a:p>
          <a:p>
            <a:r>
              <a:rPr lang="en-US" sz="3000" dirty="0"/>
              <a:t>Check appropriate boxes if staff will complete Assessments/Client Plans/Progress Notes</a:t>
            </a:r>
          </a:p>
          <a:p>
            <a:r>
              <a:rPr lang="en-US" sz="3000" dirty="0"/>
              <a:t>If staff requires a Supervising Physician, complete with that user’s ID</a:t>
            </a:r>
          </a:p>
        </p:txBody>
      </p:sp>
      <p:pic>
        <p:nvPicPr>
          <p:cNvPr id="3" name="Picture 2">
            <a:extLst>
              <a:ext uri="{FF2B5EF4-FFF2-40B4-BE49-F238E27FC236}">
                <a16:creationId xmlns:a16="http://schemas.microsoft.com/office/drawing/2014/main" id="{A443E599-B763-479F-A52B-2597E800D0B5}"/>
              </a:ext>
            </a:extLst>
          </p:cNvPr>
          <p:cNvPicPr>
            <a:picLocks noChangeAspect="1"/>
          </p:cNvPicPr>
          <p:nvPr/>
        </p:nvPicPr>
        <p:blipFill>
          <a:blip r:embed="rId3"/>
          <a:stretch>
            <a:fillRect/>
          </a:stretch>
        </p:blipFill>
        <p:spPr>
          <a:xfrm>
            <a:off x="259598" y="1417638"/>
            <a:ext cx="8552233" cy="2281242"/>
          </a:xfrm>
          <a:prstGeom prst="rect">
            <a:avLst/>
          </a:prstGeom>
        </p:spPr>
      </p:pic>
    </p:spTree>
    <p:extLst>
      <p:ext uri="{BB962C8B-B14F-4D97-AF65-F5344CB8AC3E}">
        <p14:creationId xmlns:p14="http://schemas.microsoft.com/office/powerpoint/2010/main" val="976250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89472" cy="4983162"/>
          </a:xfrm>
        </p:spPr>
        <p:txBody>
          <a:bodyPr>
            <a:normAutofit/>
          </a:bodyPr>
          <a:lstStyle/>
          <a:p>
            <a:endParaRPr lang="en-US" dirty="0"/>
          </a:p>
          <a:p>
            <a:endParaRPr lang="en-US" dirty="0"/>
          </a:p>
          <a:p>
            <a:endParaRPr lang="en-US" dirty="0"/>
          </a:p>
          <a:p>
            <a:endParaRPr lang="en-US" dirty="0"/>
          </a:p>
          <a:p>
            <a:endParaRPr lang="en-US" dirty="0"/>
          </a:p>
          <a:p>
            <a:r>
              <a:rPr lang="en-US" sz="3000" dirty="0"/>
              <a:t> Enter all Units/</a:t>
            </a:r>
            <a:r>
              <a:rPr lang="en-US" sz="3000" dirty="0" err="1"/>
              <a:t>SubUnits</a:t>
            </a:r>
            <a:r>
              <a:rPr lang="en-US" sz="3000" dirty="0"/>
              <a:t> </a:t>
            </a:r>
          </a:p>
          <a:p>
            <a:r>
              <a:rPr lang="en-US" sz="3000" dirty="0"/>
              <a:t> Select Add or Delete</a:t>
            </a:r>
          </a:p>
          <a:p>
            <a:r>
              <a:rPr lang="en-US" sz="3000" dirty="0"/>
              <a:t> Reminder – If terminating, make sure you</a:t>
            </a:r>
          </a:p>
          <a:p>
            <a:pPr marL="0" indent="0">
              <a:buNone/>
            </a:pPr>
            <a:r>
              <a:rPr lang="en-US" sz="3000" dirty="0"/>
              <a:t>    have checked the user’s current U/SU</a:t>
            </a:r>
          </a:p>
          <a:p>
            <a:pPr marL="0" indent="0">
              <a:buNone/>
            </a:pPr>
            <a:r>
              <a:rPr lang="en-US" sz="3000" dirty="0"/>
              <a:t>    assignments</a:t>
            </a:r>
            <a:endParaRPr lang="en-US" sz="3200" dirty="0"/>
          </a:p>
        </p:txBody>
      </p:sp>
      <p:sp>
        <p:nvSpPr>
          <p:cNvPr id="4" name="Title 1"/>
          <p:cNvSpPr>
            <a:spLocks noGrp="1"/>
          </p:cNvSpPr>
          <p:nvPr>
            <p:ph type="title"/>
          </p:nvPr>
        </p:nvSpPr>
        <p:spPr>
          <a:xfrm>
            <a:off x="457200" y="274638"/>
            <a:ext cx="7467600" cy="868362"/>
          </a:xfrm>
        </p:spPr>
        <p:txBody>
          <a:bodyPr anchor="ctr">
            <a:normAutofit/>
          </a:bodyPr>
          <a:lstStyle/>
          <a:p>
            <a:r>
              <a:rPr lang="en-US" sz="3600" dirty="0"/>
              <a:t>DHP ARF</a:t>
            </a:r>
            <a:endParaRPr lang="en-US" sz="3600" b="1" dirty="0"/>
          </a:p>
        </p:txBody>
      </p:sp>
      <p:pic>
        <p:nvPicPr>
          <p:cNvPr id="6" name="Picture 5">
            <a:extLst>
              <a:ext uri="{FF2B5EF4-FFF2-40B4-BE49-F238E27FC236}">
                <a16:creationId xmlns:a16="http://schemas.microsoft.com/office/drawing/2014/main" id="{A2C0D31F-CF6C-4AF0-BD1E-C7C33A70B65B}"/>
              </a:ext>
            </a:extLst>
          </p:cNvPr>
          <p:cNvPicPr>
            <a:picLocks noChangeAspect="1"/>
          </p:cNvPicPr>
          <p:nvPr/>
        </p:nvPicPr>
        <p:blipFill>
          <a:blip r:embed="rId3"/>
          <a:stretch>
            <a:fillRect/>
          </a:stretch>
        </p:blipFill>
        <p:spPr>
          <a:xfrm>
            <a:off x="228600" y="1462263"/>
            <a:ext cx="8289472" cy="1966737"/>
          </a:xfrm>
          <a:prstGeom prst="rect">
            <a:avLst/>
          </a:prstGeom>
        </p:spPr>
      </p:pic>
    </p:spTree>
    <p:extLst>
      <p:ext uri="{BB962C8B-B14F-4D97-AF65-F5344CB8AC3E}">
        <p14:creationId xmlns:p14="http://schemas.microsoft.com/office/powerpoint/2010/main" val="5546049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84048"/>
            <a:ext cx="1557338" cy="1557338"/>
          </a:xfrm>
          <a:prstGeom prst="rect">
            <a:avLst/>
          </a:prstGeom>
        </p:spPr>
      </p:pic>
      <p:sp>
        <p:nvSpPr>
          <p:cNvPr id="2" name="Title 1"/>
          <p:cNvSpPr>
            <a:spLocks noGrp="1"/>
          </p:cNvSpPr>
          <p:nvPr>
            <p:ph type="title"/>
          </p:nvPr>
        </p:nvSpPr>
        <p:spPr/>
        <p:txBody>
          <a:bodyPr/>
          <a:lstStyle/>
          <a:p>
            <a:r>
              <a:rPr lang="en-US" sz="3600" dirty="0"/>
              <a:t>DHP ARF</a:t>
            </a:r>
            <a:r>
              <a:rPr lang="en-US" dirty="0"/>
              <a:t>	</a:t>
            </a:r>
          </a:p>
        </p:txBody>
      </p:sp>
      <p:sp>
        <p:nvSpPr>
          <p:cNvPr id="7" name="Content Placeholder 6"/>
          <p:cNvSpPr>
            <a:spLocks noGrp="1"/>
          </p:cNvSpPr>
          <p:nvPr>
            <p:ph sz="quarter" idx="1"/>
          </p:nvPr>
        </p:nvSpPr>
        <p:spPr/>
        <p:txBody>
          <a:bodyPr/>
          <a:lstStyle/>
          <a:p>
            <a:r>
              <a:rPr lang="en-US" sz="3000" dirty="0"/>
              <a:t> For linking MDs/NPs to the support staff (nurses)</a:t>
            </a:r>
          </a:p>
          <a:p>
            <a:pPr lvl="1"/>
            <a:r>
              <a:rPr lang="en-US" sz="2400" dirty="0"/>
              <a:t>You cannot link doctors to doctors</a:t>
            </a:r>
          </a:p>
          <a:p>
            <a:r>
              <a:rPr lang="en-US" sz="3000" dirty="0"/>
              <a:t> Enter the CCBH ID, name of the MD or NP that needs to be linked to the staff</a:t>
            </a:r>
          </a:p>
          <a:p>
            <a:pPr marL="0" indent="0">
              <a:buNone/>
            </a:pPr>
            <a:endParaRPr lang="en-US" dirty="0"/>
          </a:p>
        </p:txBody>
      </p:sp>
      <p:pic>
        <p:nvPicPr>
          <p:cNvPr id="3" name="Picture 2">
            <a:extLst>
              <a:ext uri="{FF2B5EF4-FFF2-40B4-BE49-F238E27FC236}">
                <a16:creationId xmlns:a16="http://schemas.microsoft.com/office/drawing/2014/main" id="{C82635F4-4B60-4CF4-9B01-BD115DB58871}"/>
              </a:ext>
            </a:extLst>
          </p:cNvPr>
          <p:cNvPicPr>
            <a:picLocks noChangeAspect="1"/>
          </p:cNvPicPr>
          <p:nvPr/>
        </p:nvPicPr>
        <p:blipFill>
          <a:blip r:embed="rId4"/>
          <a:stretch>
            <a:fillRect/>
          </a:stretch>
        </p:blipFill>
        <p:spPr>
          <a:xfrm>
            <a:off x="381000" y="4672561"/>
            <a:ext cx="8305800" cy="2016610"/>
          </a:xfrm>
          <a:prstGeom prst="rect">
            <a:avLst/>
          </a:prstGeom>
        </p:spPr>
      </p:pic>
    </p:spTree>
    <p:extLst>
      <p:ext uri="{BB962C8B-B14F-4D97-AF65-F5344CB8AC3E}">
        <p14:creationId xmlns:p14="http://schemas.microsoft.com/office/powerpoint/2010/main" val="2178094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3370B1-9BF3-41CC-8A09-310F41747D03}"/>
              </a:ext>
            </a:extLst>
          </p:cNvPr>
          <p:cNvPicPr>
            <a:picLocks noChangeAspect="1"/>
          </p:cNvPicPr>
          <p:nvPr/>
        </p:nvPicPr>
        <p:blipFill>
          <a:blip r:embed="rId3"/>
          <a:stretch>
            <a:fillRect/>
          </a:stretch>
        </p:blipFill>
        <p:spPr>
          <a:xfrm>
            <a:off x="5029200" y="1952368"/>
            <a:ext cx="3398815" cy="1546994"/>
          </a:xfrm>
          <a:prstGeom prst="rect">
            <a:avLst/>
          </a:prstGeom>
        </p:spPr>
      </p:pic>
      <p:sp>
        <p:nvSpPr>
          <p:cNvPr id="2" name="Title 1"/>
          <p:cNvSpPr>
            <a:spLocks noGrp="1"/>
          </p:cNvSpPr>
          <p:nvPr>
            <p:ph type="title"/>
          </p:nvPr>
        </p:nvSpPr>
        <p:spPr/>
        <p:txBody>
          <a:bodyPr>
            <a:normAutofit/>
          </a:bodyPr>
          <a:lstStyle/>
          <a:p>
            <a:r>
              <a:rPr lang="en-US" sz="3600" dirty="0"/>
              <a:t>DHP ARF</a:t>
            </a:r>
          </a:p>
        </p:txBody>
      </p:sp>
      <p:sp>
        <p:nvSpPr>
          <p:cNvPr id="3" name="Content Placeholder 2"/>
          <p:cNvSpPr>
            <a:spLocks noGrp="1"/>
          </p:cNvSpPr>
          <p:nvPr>
            <p:ph sz="quarter" idx="1"/>
          </p:nvPr>
        </p:nvSpPr>
        <p:spPr/>
        <p:txBody>
          <a:bodyPr/>
          <a:lstStyle/>
          <a:p>
            <a:r>
              <a:rPr lang="en-US" sz="3000" dirty="0"/>
              <a:t>Select a credential</a:t>
            </a:r>
          </a:p>
          <a:p>
            <a:r>
              <a:rPr lang="en-US" sz="3000" dirty="0"/>
              <a:t>Complete the License Info:</a:t>
            </a:r>
          </a:p>
          <a:p>
            <a:r>
              <a:rPr lang="en-US" sz="3000" dirty="0"/>
              <a:t>Enter NPI and                           Taxonomy numbers</a:t>
            </a:r>
          </a:p>
          <a:p>
            <a:endParaRPr lang="en-US"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2645">
            <a:off x="6318776" y="543837"/>
            <a:ext cx="1694836" cy="116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33CD18B4-9E9D-4228-8E02-72A013A5F8AB}"/>
              </a:ext>
            </a:extLst>
          </p:cNvPr>
          <p:cNvPicPr>
            <a:picLocks noChangeAspect="1"/>
          </p:cNvPicPr>
          <p:nvPr/>
        </p:nvPicPr>
        <p:blipFill>
          <a:blip r:embed="rId5"/>
          <a:stretch>
            <a:fillRect/>
          </a:stretch>
        </p:blipFill>
        <p:spPr>
          <a:xfrm>
            <a:off x="505527" y="3664587"/>
            <a:ext cx="8181273" cy="3161533"/>
          </a:xfrm>
          <a:prstGeom prst="rect">
            <a:avLst/>
          </a:prstGeom>
        </p:spPr>
      </p:pic>
    </p:spTree>
    <p:extLst>
      <p:ext uri="{BB962C8B-B14F-4D97-AF65-F5344CB8AC3E}">
        <p14:creationId xmlns:p14="http://schemas.microsoft.com/office/powerpoint/2010/main" val="35273620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077200" cy="4873752"/>
          </a:xfrm>
        </p:spPr>
        <p:txBody>
          <a:bodyPr/>
          <a:lstStyle/>
          <a:p>
            <a:endParaRPr lang="en-US" dirty="0"/>
          </a:p>
          <a:p>
            <a:endParaRPr lang="en-US" dirty="0"/>
          </a:p>
          <a:p>
            <a:endParaRPr lang="en-US" dirty="0"/>
          </a:p>
          <a:p>
            <a:endParaRPr lang="en-US" dirty="0"/>
          </a:p>
          <a:p>
            <a:endParaRPr lang="en-US" sz="3000" dirty="0">
              <a:latin typeface="Calibri" panose="020F0502020204030204" pitchFamily="34" charset="0"/>
            </a:endParaRPr>
          </a:p>
          <a:p>
            <a:r>
              <a:rPr lang="en-US" sz="3000" dirty="0">
                <a:latin typeface="+mj-lt"/>
              </a:rPr>
              <a:t>Use the Comments section to give use any</a:t>
            </a:r>
          </a:p>
          <a:p>
            <a:pPr marL="0" indent="0">
              <a:buNone/>
            </a:pPr>
            <a:r>
              <a:rPr lang="en-US" sz="3000" dirty="0">
                <a:latin typeface="+mj-lt"/>
              </a:rPr>
              <a:t>    information to clarify your request</a:t>
            </a:r>
            <a:r>
              <a:rPr lang="en-US" sz="3000" dirty="0">
                <a:latin typeface="Calibri" panose="020F0502020204030204" pitchFamily="34" charset="0"/>
              </a:rPr>
              <a:t> </a:t>
            </a:r>
          </a:p>
        </p:txBody>
      </p:sp>
      <p:sp>
        <p:nvSpPr>
          <p:cNvPr id="4" name="Title 1"/>
          <p:cNvSpPr>
            <a:spLocks noGrp="1"/>
          </p:cNvSpPr>
          <p:nvPr>
            <p:ph type="title"/>
          </p:nvPr>
        </p:nvSpPr>
        <p:spPr>
          <a:xfrm>
            <a:off x="457200" y="274638"/>
            <a:ext cx="7467600" cy="868362"/>
          </a:xfrm>
        </p:spPr>
        <p:txBody>
          <a:bodyPr anchor="ctr">
            <a:normAutofit/>
          </a:bodyPr>
          <a:lstStyle/>
          <a:p>
            <a:r>
              <a:rPr lang="en-US" sz="3600" dirty="0"/>
              <a:t>DHP ARF</a:t>
            </a:r>
            <a:endParaRPr lang="en-US" sz="3600" b="1" dirty="0"/>
          </a:p>
        </p:txBody>
      </p:sp>
      <p:pic>
        <p:nvPicPr>
          <p:cNvPr id="2" name="Picture 1">
            <a:extLst>
              <a:ext uri="{FF2B5EF4-FFF2-40B4-BE49-F238E27FC236}">
                <a16:creationId xmlns:a16="http://schemas.microsoft.com/office/drawing/2014/main" id="{EEC6741E-836F-4FEB-88BB-85931FCCACFF}"/>
              </a:ext>
            </a:extLst>
          </p:cNvPr>
          <p:cNvPicPr>
            <a:picLocks noChangeAspect="1"/>
          </p:cNvPicPr>
          <p:nvPr/>
        </p:nvPicPr>
        <p:blipFill>
          <a:blip r:embed="rId3"/>
          <a:stretch>
            <a:fillRect/>
          </a:stretch>
        </p:blipFill>
        <p:spPr>
          <a:xfrm>
            <a:off x="152400" y="2081346"/>
            <a:ext cx="8534400" cy="1376683"/>
          </a:xfrm>
          <a:prstGeom prst="rect">
            <a:avLst/>
          </a:prstGeom>
        </p:spPr>
      </p:pic>
    </p:spTree>
    <p:extLst>
      <p:ext uri="{BB962C8B-B14F-4D97-AF65-F5344CB8AC3E}">
        <p14:creationId xmlns:p14="http://schemas.microsoft.com/office/powerpoint/2010/main" val="16900292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3200" dirty="0"/>
              <a:t>DHP ARF</a:t>
            </a:r>
            <a:br>
              <a:rPr lang="en-US" sz="3200" dirty="0"/>
            </a:br>
            <a:r>
              <a:rPr lang="en-US" sz="3200" dirty="0"/>
              <a:t>Program Contact</a:t>
            </a:r>
            <a:endParaRPr lang="en-US" dirty="0"/>
          </a:p>
        </p:txBody>
      </p:sp>
      <p:sp>
        <p:nvSpPr>
          <p:cNvPr id="3" name="Content Placeholder 2"/>
          <p:cNvSpPr>
            <a:spLocks noGrp="1"/>
          </p:cNvSpPr>
          <p:nvPr>
            <p:ph sz="quarter" idx="1"/>
          </p:nvPr>
        </p:nvSpPr>
        <p:spPr>
          <a:xfrm>
            <a:off x="334682" y="1295400"/>
            <a:ext cx="8474636" cy="5178552"/>
          </a:xfrm>
        </p:spPr>
        <p:txBody>
          <a:bodyPr>
            <a:normAutofit/>
          </a:bodyPr>
          <a:lstStyle/>
          <a:p>
            <a:r>
              <a:rPr lang="en-US" sz="3000" dirty="0">
                <a:latin typeface="+mj-lt"/>
              </a:rPr>
              <a:t> Staff we can contact for information or to </a:t>
            </a:r>
          </a:p>
          <a:p>
            <a:pPr marL="0" indent="0">
              <a:buNone/>
            </a:pPr>
            <a:r>
              <a:rPr lang="en-US" sz="3000" dirty="0">
                <a:latin typeface="+mj-lt"/>
              </a:rPr>
              <a:t>    report on processing the ARF</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r>
              <a:rPr lang="en-US" sz="3000" dirty="0">
                <a:latin typeface="+mj-lt"/>
              </a:rPr>
              <a:t> Make sure to enter correct email and phone </a:t>
            </a:r>
          </a:p>
          <a:p>
            <a:pPr marL="0" indent="0">
              <a:buNone/>
            </a:pPr>
            <a:r>
              <a:rPr lang="en-US" sz="3000" dirty="0">
                <a:latin typeface="+mj-lt"/>
              </a:rPr>
              <a:t>    number</a:t>
            </a:r>
          </a:p>
          <a:p>
            <a:r>
              <a:rPr lang="en-US" sz="3000" dirty="0">
                <a:latin typeface="+mj-lt"/>
              </a:rPr>
              <a:t> Not the clinician requesting access</a:t>
            </a:r>
          </a:p>
          <a:p>
            <a:pPr lvl="1"/>
            <a:r>
              <a:rPr lang="en-US" sz="2400" dirty="0">
                <a:latin typeface="+mj-lt"/>
              </a:rPr>
              <a:t>Should be Admin or Program Manager</a:t>
            </a:r>
          </a:p>
        </p:txBody>
      </p:sp>
      <p:pic>
        <p:nvPicPr>
          <p:cNvPr id="14340" name="Picture 4" descr="http://isupportu.biz/wp-content/uploads/2012/12/catalog-d70-digium-phon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5628">
            <a:off x="7181224" y="5309181"/>
            <a:ext cx="167163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01B5E82-0F40-49DE-BDB6-D98C6EAE7B06}"/>
              </a:ext>
            </a:extLst>
          </p:cNvPr>
          <p:cNvPicPr>
            <a:picLocks noChangeAspect="1"/>
          </p:cNvPicPr>
          <p:nvPr/>
        </p:nvPicPr>
        <p:blipFill>
          <a:blip r:embed="rId5"/>
          <a:stretch>
            <a:fillRect/>
          </a:stretch>
        </p:blipFill>
        <p:spPr>
          <a:xfrm>
            <a:off x="167341" y="2412448"/>
            <a:ext cx="8809318" cy="1607701"/>
          </a:xfrm>
          <a:prstGeom prst="rect">
            <a:avLst/>
          </a:prstGeom>
        </p:spPr>
      </p:pic>
    </p:spTree>
    <p:extLst>
      <p:ext uri="{BB962C8B-B14F-4D97-AF65-F5344CB8AC3E}">
        <p14:creationId xmlns:p14="http://schemas.microsoft.com/office/powerpoint/2010/main" val="3832989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094-224C-4540-B3EA-4F6500E18BCC}"/>
              </a:ext>
            </a:extLst>
          </p:cNvPr>
          <p:cNvSpPr>
            <a:spLocks noGrp="1"/>
          </p:cNvSpPr>
          <p:nvPr>
            <p:ph type="title"/>
          </p:nvPr>
        </p:nvSpPr>
        <p:spPr>
          <a:xfrm>
            <a:off x="486229" y="93762"/>
            <a:ext cx="7467600" cy="1143000"/>
          </a:xfrm>
        </p:spPr>
        <p:txBody>
          <a:bodyPr/>
          <a:lstStyle/>
          <a:p>
            <a:r>
              <a:rPr lang="en-US" sz="2800" dirty="0"/>
              <a:t>DHP ARF</a:t>
            </a:r>
            <a:r>
              <a:rPr lang="en-US" dirty="0"/>
              <a:t> Authorization</a:t>
            </a:r>
          </a:p>
        </p:txBody>
      </p:sp>
      <p:sp>
        <p:nvSpPr>
          <p:cNvPr id="3" name="Content Placeholder 2">
            <a:extLst>
              <a:ext uri="{FF2B5EF4-FFF2-40B4-BE49-F238E27FC236}">
                <a16:creationId xmlns:a16="http://schemas.microsoft.com/office/drawing/2014/main" id="{8264A089-3880-4D44-9B67-F4E18F47B121}"/>
              </a:ext>
            </a:extLst>
          </p:cNvPr>
          <p:cNvSpPr>
            <a:spLocks noGrp="1"/>
          </p:cNvSpPr>
          <p:nvPr>
            <p:ph sz="quarter" idx="1"/>
          </p:nvPr>
        </p:nvSpPr>
        <p:spPr/>
        <p:txBody>
          <a:bodyPr>
            <a:normAutofit/>
          </a:bodyPr>
          <a:lstStyle/>
          <a:p>
            <a:r>
              <a:rPr lang="en-US" sz="3000" dirty="0"/>
              <a:t>Send to the User</a:t>
            </a:r>
          </a:p>
          <a:p>
            <a:r>
              <a:rPr lang="en-US" sz="3000" dirty="0"/>
              <a:t>User adds digital signature</a:t>
            </a:r>
          </a:p>
          <a:p>
            <a:pPr marL="0" indent="0">
              <a:buNone/>
            </a:pPr>
            <a:endParaRPr lang="en-US" sz="3000" dirty="0"/>
          </a:p>
          <a:p>
            <a:pPr marL="0" indent="0">
              <a:buNone/>
            </a:pPr>
            <a:r>
              <a:rPr lang="en-US" sz="3000" dirty="0"/>
              <a:t>HOW TO CREATE</a:t>
            </a:r>
          </a:p>
          <a:p>
            <a:r>
              <a:rPr lang="en-US" sz="3000" dirty="0"/>
              <a:t>Click in the field</a:t>
            </a:r>
          </a:p>
          <a:p>
            <a:pPr marL="0" indent="0">
              <a:buNone/>
            </a:pPr>
            <a:endParaRPr lang="en-US" sz="3000" dirty="0"/>
          </a:p>
        </p:txBody>
      </p:sp>
      <p:pic>
        <p:nvPicPr>
          <p:cNvPr id="4" name="Picture 3">
            <a:extLst>
              <a:ext uri="{FF2B5EF4-FFF2-40B4-BE49-F238E27FC236}">
                <a16:creationId xmlns:a16="http://schemas.microsoft.com/office/drawing/2014/main" id="{F120FC9C-C599-4515-B9DB-0033DA557D10}"/>
              </a:ext>
            </a:extLst>
          </p:cNvPr>
          <p:cNvPicPr>
            <a:picLocks noChangeAspect="1"/>
          </p:cNvPicPr>
          <p:nvPr/>
        </p:nvPicPr>
        <p:blipFill>
          <a:blip r:embed="rId2"/>
          <a:stretch>
            <a:fillRect/>
          </a:stretch>
        </p:blipFill>
        <p:spPr>
          <a:xfrm>
            <a:off x="971271" y="4602423"/>
            <a:ext cx="6439458" cy="1310754"/>
          </a:xfrm>
          <a:prstGeom prst="rect">
            <a:avLst/>
          </a:prstGeom>
        </p:spPr>
      </p:pic>
    </p:spTree>
    <p:extLst>
      <p:ext uri="{BB962C8B-B14F-4D97-AF65-F5344CB8AC3E}">
        <p14:creationId xmlns:p14="http://schemas.microsoft.com/office/powerpoint/2010/main" val="380079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
            <a:ext cx="7467600" cy="1143000"/>
          </a:xfrm>
        </p:spPr>
        <p:txBody>
          <a:bodyPr>
            <a:normAutofit/>
          </a:bodyPr>
          <a:lstStyle/>
          <a:p>
            <a:r>
              <a:rPr lang="en-US" sz="3200" dirty="0"/>
              <a:t>DHP ARF</a:t>
            </a:r>
            <a:r>
              <a:rPr lang="en-US" dirty="0"/>
              <a:t> Authorization</a:t>
            </a:r>
          </a:p>
        </p:txBody>
      </p:sp>
      <p:sp>
        <p:nvSpPr>
          <p:cNvPr id="3" name="Content Placeholder 2"/>
          <p:cNvSpPr>
            <a:spLocks noGrp="1"/>
          </p:cNvSpPr>
          <p:nvPr>
            <p:ph sz="quarter" idx="1"/>
          </p:nvPr>
        </p:nvSpPr>
        <p:spPr>
          <a:xfrm>
            <a:off x="457200" y="1115568"/>
            <a:ext cx="8229600" cy="3837432"/>
          </a:xfrm>
        </p:spPr>
        <p:txBody>
          <a:bodyPr>
            <a:normAutofit/>
          </a:bodyPr>
          <a:lstStyle/>
          <a:p>
            <a:r>
              <a:rPr lang="en-US" sz="3000" dirty="0">
                <a:latin typeface="+mj-lt"/>
              </a:rPr>
              <a:t> Program Managers sign</a:t>
            </a:r>
          </a:p>
          <a:p>
            <a:pPr lvl="1"/>
            <a:r>
              <a:rPr lang="en-US" sz="2400" dirty="0">
                <a:latin typeface="+mj-lt"/>
              </a:rPr>
              <a:t>If ARF is for Manager, someone higher must sign</a:t>
            </a:r>
          </a:p>
          <a:p>
            <a:r>
              <a:rPr lang="en-US" sz="3000" dirty="0">
                <a:latin typeface="+mj-lt"/>
              </a:rPr>
              <a:t> Type PM name</a:t>
            </a:r>
          </a:p>
          <a:p>
            <a:r>
              <a:rPr lang="en-US" sz="3000" dirty="0">
                <a:latin typeface="+mj-lt"/>
              </a:rPr>
              <a:t> Date must be on or after User’s signature date</a:t>
            </a:r>
          </a:p>
          <a:p>
            <a:r>
              <a:rPr lang="en-US" sz="3000" dirty="0">
                <a:latin typeface="+mj-lt"/>
              </a:rPr>
              <a:t> Managers – make sure you know what you are signing!</a:t>
            </a:r>
          </a:p>
          <a:p>
            <a:endParaRPr lang="en-US" dirty="0">
              <a:latin typeface="Calibri" panose="020F0502020204030204" pitchFamily="34" charset="0"/>
            </a:endParaRPr>
          </a:p>
          <a:p>
            <a:endParaRPr lang="en-US" dirty="0">
              <a:latin typeface="Calibri" panose="020F0502020204030204" pitchFamily="34" charset="0"/>
            </a:endParaRPr>
          </a:p>
        </p:txBody>
      </p:sp>
      <p:pic>
        <p:nvPicPr>
          <p:cNvPr id="4" name="Picture 3">
            <a:extLst>
              <a:ext uri="{FF2B5EF4-FFF2-40B4-BE49-F238E27FC236}">
                <a16:creationId xmlns:a16="http://schemas.microsoft.com/office/drawing/2014/main" id="{38FFB097-6C6D-43BD-8970-49228B54EE49}"/>
              </a:ext>
            </a:extLst>
          </p:cNvPr>
          <p:cNvPicPr>
            <a:picLocks noChangeAspect="1"/>
          </p:cNvPicPr>
          <p:nvPr/>
        </p:nvPicPr>
        <p:blipFill>
          <a:blip r:embed="rId3"/>
          <a:stretch>
            <a:fillRect/>
          </a:stretch>
        </p:blipFill>
        <p:spPr>
          <a:xfrm>
            <a:off x="609600" y="4495800"/>
            <a:ext cx="7517321" cy="2362200"/>
          </a:xfrm>
          <a:prstGeom prst="rect">
            <a:avLst/>
          </a:prstGeom>
        </p:spPr>
      </p:pic>
      <p:pic>
        <p:nvPicPr>
          <p:cNvPr id="2052" name="Picture 4" descr="http://photos.gograph.com/thumbs/CSP/CSP024/k024594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1343" y="4191000"/>
            <a:ext cx="990599"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81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License Information	</a:t>
            </a:r>
          </a:p>
        </p:txBody>
      </p:sp>
      <p:sp>
        <p:nvSpPr>
          <p:cNvPr id="3" name="Content Placeholder 2"/>
          <p:cNvSpPr>
            <a:spLocks noGrp="1"/>
          </p:cNvSpPr>
          <p:nvPr>
            <p:ph sz="quarter" idx="1"/>
          </p:nvPr>
        </p:nvSpPr>
        <p:spPr/>
        <p:txBody>
          <a:bodyPr/>
          <a:lstStyle/>
          <a:p>
            <a:pPr marL="365760" lvl="1" indent="0">
              <a:buNone/>
            </a:pPr>
            <a:r>
              <a:rPr lang="en-US" sz="2400" dirty="0">
                <a:hlinkClick r:id="rId3"/>
              </a:rPr>
              <a:t>https://search.dca.ca.gov</a:t>
            </a:r>
            <a:r>
              <a:rPr lang="en-US" sz="2400" dirty="0"/>
              <a:t>  </a:t>
            </a:r>
          </a:p>
          <a:p>
            <a:pPr marL="365760" lvl="1" indent="0">
              <a:buNone/>
            </a:pPr>
            <a:endParaRPr lang="en-US" dirty="0"/>
          </a:p>
        </p:txBody>
      </p:sp>
      <p:pic>
        <p:nvPicPr>
          <p:cNvPr id="5" name="Picture 4"/>
          <p:cNvPicPr>
            <a:picLocks noChangeAspect="1"/>
          </p:cNvPicPr>
          <p:nvPr/>
        </p:nvPicPr>
        <p:blipFill>
          <a:blip r:embed="rId4"/>
          <a:stretch>
            <a:fillRect/>
          </a:stretch>
        </p:blipFill>
        <p:spPr>
          <a:xfrm>
            <a:off x="1219200" y="2362200"/>
            <a:ext cx="6341264" cy="4369766"/>
          </a:xfrm>
          <a:prstGeom prst="rect">
            <a:avLst/>
          </a:prstGeom>
        </p:spPr>
      </p:pic>
    </p:spTree>
    <p:extLst>
      <p:ext uri="{BB962C8B-B14F-4D97-AF65-F5344CB8AC3E}">
        <p14:creationId xmlns:p14="http://schemas.microsoft.com/office/powerpoint/2010/main" val="100690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7" y="0"/>
            <a:ext cx="7467600" cy="1143000"/>
          </a:xfrm>
        </p:spPr>
        <p:txBody>
          <a:bodyPr/>
          <a:lstStyle/>
          <a:p>
            <a:r>
              <a:rPr lang="en-US" sz="3200" dirty="0"/>
              <a:t>New User/Reactivate ARF</a:t>
            </a:r>
            <a:endParaRPr lang="en-US" dirty="0"/>
          </a:p>
        </p:txBody>
      </p:sp>
      <p:sp>
        <p:nvSpPr>
          <p:cNvPr id="3" name="Content Placeholder 2"/>
          <p:cNvSpPr>
            <a:spLocks noGrp="1"/>
          </p:cNvSpPr>
          <p:nvPr>
            <p:ph sz="quarter" idx="1"/>
          </p:nvPr>
        </p:nvSpPr>
        <p:spPr/>
        <p:txBody>
          <a:bodyPr/>
          <a:lstStyle/>
          <a:p>
            <a:r>
              <a:rPr lang="en-US" dirty="0"/>
              <a:t>  </a:t>
            </a:r>
            <a:r>
              <a:rPr lang="en-US" sz="3000" dirty="0"/>
              <a:t>Job Title</a:t>
            </a:r>
          </a:p>
          <a:p>
            <a:r>
              <a:rPr lang="en-US" sz="3000" dirty="0"/>
              <a:t>  Last </a:t>
            </a:r>
            <a:r>
              <a:rPr lang="en-US" sz="3000" u="sng" dirty="0"/>
              <a:t>5</a:t>
            </a:r>
            <a:r>
              <a:rPr lang="en-US" sz="3000" dirty="0"/>
              <a:t> digits of SSN</a:t>
            </a:r>
          </a:p>
          <a:p>
            <a:r>
              <a:rPr lang="en-US" sz="3000" dirty="0"/>
              <a:t>  Work email:  must be an</a:t>
            </a:r>
          </a:p>
          <a:p>
            <a:pPr marL="0" indent="0">
              <a:buNone/>
            </a:pPr>
            <a:r>
              <a:rPr lang="en-US" sz="3000" dirty="0"/>
              <a:t>     organizational email  </a:t>
            </a:r>
          </a:p>
        </p:txBody>
      </p:sp>
      <p:pic>
        <p:nvPicPr>
          <p:cNvPr id="5" name="Picture 5" descr="https://encrypted-tbn3.gstatic.com/images?q=tbn:ANd9GcShqHgFHJ4DeqtJZ8PSuv0Jka3m2SBrYpT-gSdFWmMqo9kz_kQ-">
            <a:hlinkClick r:id="rId3"/>
            <a:extLst>
              <a:ext uri="{FF2B5EF4-FFF2-40B4-BE49-F238E27FC236}">
                <a16:creationId xmlns:a16="http://schemas.microsoft.com/office/drawing/2014/main" id="{9D43698E-B289-4569-B85D-D612DEC0F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334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0A1A82B-2DF3-40CB-9321-DE33F7499629}"/>
              </a:ext>
            </a:extLst>
          </p:cNvPr>
          <p:cNvPicPr>
            <a:picLocks noChangeAspect="1"/>
          </p:cNvPicPr>
          <p:nvPr/>
        </p:nvPicPr>
        <p:blipFill>
          <a:blip r:embed="rId5"/>
          <a:stretch>
            <a:fillRect/>
          </a:stretch>
        </p:blipFill>
        <p:spPr>
          <a:xfrm>
            <a:off x="214831" y="4191000"/>
            <a:ext cx="8500998" cy="2630714"/>
          </a:xfrm>
          <a:prstGeom prst="rect">
            <a:avLst/>
          </a:prstGeom>
        </p:spPr>
      </p:pic>
    </p:spTree>
    <p:extLst>
      <p:ext uri="{BB962C8B-B14F-4D97-AF65-F5344CB8AC3E}">
        <p14:creationId xmlns:p14="http://schemas.microsoft.com/office/powerpoint/2010/main" val="25230444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NPI/Taxonomy	</a:t>
            </a:r>
          </a:p>
        </p:txBody>
      </p:sp>
      <p:sp>
        <p:nvSpPr>
          <p:cNvPr id="3" name="Content Placeholder 2"/>
          <p:cNvSpPr>
            <a:spLocks noGrp="1"/>
          </p:cNvSpPr>
          <p:nvPr>
            <p:ph sz="quarter" idx="1"/>
          </p:nvPr>
        </p:nvSpPr>
        <p:spPr/>
        <p:txBody>
          <a:bodyPr/>
          <a:lstStyle/>
          <a:p>
            <a:pPr marL="0" indent="0">
              <a:buNone/>
            </a:pPr>
            <a:r>
              <a:rPr lang="en-US" dirty="0">
                <a:hlinkClick r:id="rId3"/>
              </a:rPr>
              <a:t>https://npiregistry.cms.hhs.gov</a:t>
            </a: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228600" y="2133600"/>
            <a:ext cx="8479782" cy="4299152"/>
          </a:xfrm>
          <a:prstGeom prst="rect">
            <a:avLst/>
          </a:prstGeom>
        </p:spPr>
      </p:pic>
    </p:spTree>
    <p:extLst>
      <p:ext uri="{BB962C8B-B14F-4D97-AF65-F5344CB8AC3E}">
        <p14:creationId xmlns:p14="http://schemas.microsoft.com/office/powerpoint/2010/main" val="33525100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Choosing a Taxonomy	</a:t>
            </a:r>
          </a:p>
        </p:txBody>
      </p:sp>
      <p:sp>
        <p:nvSpPr>
          <p:cNvPr id="3" name="Content Placeholder 2"/>
          <p:cNvSpPr>
            <a:spLocks noGrp="1"/>
          </p:cNvSpPr>
          <p:nvPr>
            <p:ph sz="quarter" idx="1"/>
          </p:nvPr>
        </p:nvSpPr>
        <p:spPr>
          <a:xfrm>
            <a:off x="228600" y="1524000"/>
            <a:ext cx="8305800" cy="4949952"/>
          </a:xfrm>
        </p:spPr>
        <p:txBody>
          <a:bodyPr/>
          <a:lstStyle/>
          <a:p>
            <a:r>
              <a:rPr lang="en-US" sz="3000" dirty="0"/>
              <a:t>Choose a taxonomy appropriate to credential/Job Title</a:t>
            </a:r>
          </a:p>
          <a:p>
            <a:pPr marL="0" indent="0">
              <a:buNone/>
            </a:pPr>
            <a:endParaRPr lang="en-US" dirty="0"/>
          </a:p>
          <a:p>
            <a:r>
              <a:rPr lang="en-US" sz="3000" dirty="0"/>
              <a:t>Some Rules:</a:t>
            </a:r>
          </a:p>
          <a:p>
            <a:pPr lvl="1"/>
            <a:r>
              <a:rPr lang="en-US" sz="2400" dirty="0"/>
              <a:t>Only LCSW’s may use the 1041C0700X taxonomy</a:t>
            </a:r>
          </a:p>
          <a:p>
            <a:pPr lvl="1"/>
            <a:r>
              <a:rPr lang="en-US" sz="2400" dirty="0"/>
              <a:t>LPCC’s must use 101YM0800X</a:t>
            </a:r>
          </a:p>
          <a:p>
            <a:pPr marL="365760" lvl="1" indent="0">
              <a:buNone/>
            </a:pPr>
            <a:endParaRPr lang="en-US" dirty="0"/>
          </a:p>
          <a:p>
            <a:r>
              <a:rPr lang="en-US" sz="3000" dirty="0"/>
              <a:t>If clinician must change a taxonomy, instructions are on Optum </a:t>
            </a:r>
            <a:r>
              <a:rPr lang="en-US" sz="3000" dirty="0" err="1"/>
              <a:t>RegOnline</a:t>
            </a:r>
            <a:r>
              <a:rPr lang="en-US" sz="3000" dirty="0"/>
              <a:t> </a:t>
            </a:r>
          </a:p>
        </p:txBody>
      </p:sp>
    </p:spTree>
    <p:extLst>
      <p:ext uri="{BB962C8B-B14F-4D97-AF65-F5344CB8AC3E}">
        <p14:creationId xmlns:p14="http://schemas.microsoft.com/office/powerpoint/2010/main" val="17035365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45426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228600"/>
            <a:ext cx="8069882" cy="1143000"/>
          </a:xfrm>
        </p:spPr>
        <p:txBody>
          <a:bodyPr/>
          <a:lstStyle/>
          <a:p>
            <a:r>
              <a:rPr lang="en-US" dirty="0"/>
              <a:t>               </a:t>
            </a:r>
            <a:r>
              <a:rPr lang="en-US" sz="3600" dirty="0"/>
              <a:t>Send all 3 forms together</a:t>
            </a:r>
          </a:p>
        </p:txBody>
      </p:sp>
      <p:sp>
        <p:nvSpPr>
          <p:cNvPr id="3" name="Content Placeholder 2"/>
          <p:cNvSpPr>
            <a:spLocks noGrp="1"/>
          </p:cNvSpPr>
          <p:nvPr>
            <p:ph sz="quarter" idx="1"/>
          </p:nvPr>
        </p:nvSpPr>
        <p:spPr>
          <a:xfrm>
            <a:off x="1295400" y="1219200"/>
            <a:ext cx="8229600" cy="4525963"/>
          </a:xfrm>
        </p:spPr>
        <p:txBody>
          <a:bodyPr>
            <a:normAutofit/>
          </a:bodyPr>
          <a:lstStyle/>
          <a:p>
            <a:r>
              <a:rPr lang="en-US" sz="3000" dirty="0">
                <a:latin typeface="+mj-lt"/>
              </a:rPr>
              <a:t>Send to either:</a:t>
            </a:r>
          </a:p>
          <a:p>
            <a:pPr lvl="1"/>
            <a:r>
              <a:rPr lang="en-US" sz="3000" dirty="0">
                <a:latin typeface="+mj-lt"/>
              </a:rPr>
              <a:t>FAX</a:t>
            </a:r>
          </a:p>
          <a:p>
            <a:pPr lvl="1"/>
            <a:r>
              <a:rPr lang="en-US" sz="3000" dirty="0">
                <a:latin typeface="+mj-lt"/>
              </a:rPr>
              <a:t>Scan and Email to MIS email</a:t>
            </a:r>
          </a:p>
          <a:p>
            <a:r>
              <a:rPr lang="en-US" sz="3000" dirty="0">
                <a:latin typeface="+mj-lt"/>
              </a:rPr>
              <a:t>Find the addresses at the top of the ARF</a:t>
            </a:r>
          </a:p>
          <a:p>
            <a:r>
              <a:rPr lang="en-US" sz="3000" dirty="0">
                <a:latin typeface="+mj-lt"/>
              </a:rPr>
              <a:t>Do not send directly to MIS staff</a:t>
            </a:r>
          </a:p>
        </p:txBody>
      </p:sp>
      <p:sp>
        <p:nvSpPr>
          <p:cNvPr id="4" name="AutoShape 5" descr="data:image/jpeg;base64,/9j/4AAQSkZJRgABAQAAAQABAAD/2wCEAAkGBxASEBUTEBIVFhUXFRUPEBUVDxUQFRcSFRYWFhUVExgYHSggGBolHRUVITEhJSkrLi4uFx8zODMsNygtLisBCgoKDg0OGhAQGy0iICYtLy4tLS4tLS0tLS0tLi8tLy0wMC0tLS0tLS0tLS0tLS0rLS0tLS0tLS0rLS0tLS0tLf/AABEIALMAtAMBEQACEQEDEQH/xAAcAAEAAgMBAQEAAAAAAAAAAAAABAUCAwYHAQj/xAA7EAACAQICBwcCAwYHAQAAAAAAAQIDEQQhBQYSMUFRcRMiMmGBkaGxwQcj0RQzQmJy4RVSc4LC8PFT/8QAGgEBAAIDAQAAAAAAAAAAAAAAAAECAwQFBv/EADERAQACAgECAwYEBgMAAAAAAAABAgMRBCExBRJBEzJRYXHBIiNCkTOBsdHw8RSh4f/aAAwDAQACEQMRAD8A9xAAAAAAAA+SklvYGrt49fQD6qyYGxO4H0AAAAAAAAAAAAAAAAAAAAEfF4lQXNvcvuwKztm3d5sCRSdwJlOAGeyBlGQGQAAAAAAAAAAAAAAAAAA+MDl62M25uXC9o/0rcBnTqAWGFkBZ03kBk2BElUkpWlbnFr5uFtJFGbaTas+IVbAAAAAAAAAAAAAAAAACJpWps0Kj5Ql9LAcXRq5ATaFQCxw9UhbSfTxGQTpm8UExVHq4hSkl6+lmRtbypejql0/J/YmGO0aTCVWqvXjBXnKMVeycpKOfLMJisz2jbaggAAAAAAAAAAAAABC01C+Hqr+Rv2zA8+pVeAE+jVIWhNp4gheIbljLETLJFGFTG5FdssURpaTcV4klubdl6XI2vGLzdo2ywmtNKlCWUpybVku6rJcW/wC5Ht6x26s9fCc+Sev4Y+aux2t2KndR2aa/lW1JdZPf6JGK2eZ7Ojh8GwU97dnLaVxk27uTlPftSk5NW6+ZrXvLrY8VaR5axqJ+D2bRuLVWjTqL+OEZ+6udOs7iJeEy08l5r8JV+mtZsJhXs16qUrbSgs5W52IvlrTvLPxuDn5P8Ou4+PonaK0jSxFKNWjJSjJJprz4NcH5Foncbhr5cdsd5pbvCW2SootKa2YLDzcKlZba8UYpzcf6tlZGK2aleky3uP4byc8ealek+vZcYWvGpCM4O8ZJTi+aaumZImJjcNO9Jpaaz3huJVAAAAAAAYzimrPc8n0A800phZUasovg8unD4A1U6/mQvDe8VZXbsUnp3ZqV3OoR5aTXC76bvcw2yRDqYfD8tu8a+qNVx1R8bdM37sxTlmXTxeH46+91RpO+bzfN5v5KTO27XHWvuxphOoV2yaRquJSKzKVfNtu7Km3a6F11VDB06SpudSN43ctmKV3s+bdnuyOjx7bo8h4ti8nJtMeupcxpvSUKlZYnEqLlJdmpbHd7uajDhlnzZe/l7y1sE57fl4pn6Q638OtOUIUa86laMIdpFRjJ7MtpR7zUeN1s7uTJx5K3jdTlcPLxrRGWNTMbS9N6+d1xwkHd5dpUWyo+cYb5etvUu1XmkMGnWnUqVJ1JTk5zzUU5S33sYLcetp3Lp4vFs+KkUpqNfLq9V/DKEo4WSaaj2j7NNu2zsx8N+F7maIiIiIc695vabWncuxJVAAAAAAAAKDWnRPawU4LvRVmuMo8uqA8/r7ST2d9suvArPZlx2iLR5uylhpT/AOkW3zWfwzme1mfee3x8fFir+XGoSaWkaUt01fk8n7MnbJGvizniVzK+ZbSPUxhHmNIs8S2QbaXPPMlHd8nVXH9BEKzMRG5nS61XxNCk5zxGHdXw9gn3Y3723tbW9eDg+Jvcatoidw8z4vnw5Zp7OdzG9/ZL1k0zLGRhGtCEacJdpCEFZJpNZyebsm9ySM9qxbu5eLNkxTM0nSFoHCLEVlQoOCk4uWbsrK180m2Vrenm8sM+XiciMftslZ1vvP8A71d9o7UKhHOvOVR8l+XD4zfuZGm8t1rp9lpSvSp3jTjOChBPJJwi383OfyMlotMRL1fhPEw2xVvasTPz6+r2bUmNtH4b/Sh9Dcw+5DgeIa/5WTXxleGRpgAAAAAAAADiNcNHU4zUqb70vFBZtfzKxCYedaSwkqdRpxaTe1G6a37/AJOZnrq8vb+GZfa8as+sdJ/kr61CMt6z58TFtt2pEtXY1I+GV1yl9i3SWGYvHbq2UpyteUXvtvQ8sLRa3rGinOc/BFtcbLL3eSMtcVrdoaebn4cXvW/lHf8AZOhg5W70klyitpv1eS9mbFeNH6pcrN45eemKuvr3fXOjS5X5t7UvfgZfy8cObrk8ufW39E3V2rTxGLpUZtxjUbjtJravstpZryKV5EWvERDZy+FWxYZyWt1j0j+71elqzhI0p040ktuDpyk+/O0k14nnxM8xuNOZS80tFo9Hj2rTlg6yqTdp4av2GIjzpS7rkvLe/Q5kROO/m+Evd3mOZx5xV/VXcfWHvEJJq6d080+fI6jwWtPz/r3WX+K4qXBTivanG/yczk+/L2vhEawU/wA9Ze36s0djB4ePKjTv12U2vk6GONVh5Ll282e9vnK0LtcAAAAAABrqVkuvICHXxMnksvt1Aj06Ub7s/QJ234zRlOrBxqRUk+av6+XoVtSto1LLiz3xW81J1LyLW3QksJWUYqUoTu6eV3lvi7cVzNC3HtFunV6nj+KY8mLzZZisx3+amhhqj3tRXn3n7LL5MleNM+81cvjlK/wq7+rf2FOKvJ35ObVvRKyNiuOlHIzc7kcidTM/SOjRidMwWUU5Wy5RRW2esduq+Lw3Lfrbp9VbX0nVnxsuS/UwWzWn5Onh8OxU9Nz8/wCydoPVrGYt3oUnsv8Ajm9in6N+L0uUrjtbsz5eTjwx+KY+kdf9PSNWPwyp0KkK2IrSqVINThGH5cFJbm34pfC8mbNMERO5cjkeJzeJpSNRPx6vQmbDlvKfxZ1bcZ/ttJd2VqeJS4NZQnlw4P0NTk4/1PReC8+aflT9Y+8IurX4kPDYfscRTdXYjahOE4u6W6M7vJbs/grizTWPLMbZOf4ZTNk9rimI33j7w5jV7RFbSWOtPNSn2+Kmk0lBu7S5N5pL9DHFJyWbOXk14mHcfSI+/wB36GjGx0XkGQAAAAAYVKiirvcBBqY9c8vLeBCq43gsvqBhCtcCTRlYCyhWTQHKfiDh1LCTlxh+arb8t/w2VmfLG2THT2lopHq8braTm/Ckl7s1b8n4O1i8JrHW87/6RHCc3ntSfl3n7IwTebeu3Tpx6Yq9NRH7LTC6u1Wk59xe79jLXBae7Ty+IYadK/i/ov8AQ+jKFGV3BTe9Ofe+NxnrhrDm5udlydO0fJ2cNKya+EZWp09WyOla8fDN9HmvkK6hIp6zV4+OlGS8m4v7obR5Ia8drNTrUqlGph52nCUHZxazTXGxFtTGl8cTS8Wie0vJsLqrjpOzoS3b3ZJvrc0ZpaOmnqsfJ49p3Nuj23VDQ9PC4WFOCW1ZSrStnKo13m/sbuKsVrp5fm5r5ss2t29F8ZGqAAAAABz+tOJcHTXB7bfVbNvqBSvG+YGH7SBKw9dATI4lASKWLS/9AqtbMYnhasY5ylFwSvxlkUyRM1mIbHFtWuatrdol5vhdXlvqS9I5L33mrTja952s3i8zv2UfuvcJgYwyhC3mln7mzFYr2cnLmvknd52kVaErbnv5OxfTXmddGlRtvGkeZKo1kgnzLDDVo8wbT4TiwjaLRqxc247lkvuxpO15o5pvMG10pLh0JUmUgIAAAAAAotbcG6lFSjvg28v8r3/RP0A4h1WAVdgbo4qS4AJY6QGv9vnwYTpJoYCtWed+aIXr0XOG1cS3rqQnab/hUVuBtL0LQ2JTjwkk7dLr7omFLJ1fR1Gfipxf+1EqqzEarYWW6Mo/0y+zuBW19TWs6VX0lG3yv0Aq8VoTGUk7Q2lbfB7XxvAgUKuw1GSt8Z8SEuj0ZiCULrD1dqSiur6IC1AAAAAAAAq6+gMNN3dPPjaTj9GBtoaHw8PDSj1fe+oHOa2WVVJKyUFuy5gczUQE7ROF2pZhLtcHBJZKxCdpQTt8aBthRyqL1QRKeSqAAAFRpvQNLEK7vGa3TX/JcQKehqziYOyqQceed/YDotHYBUo79qT3yat6JcEBNAAAAAAB8uB820A2kBxmtUr15dIr4Ao4UrgXmjKNgOgoPICRFkJh9ZKdtV+9HqEbWIQAAAAAAAAAAAAAYEXENgRW2BlCbuBzGnXevL0XwBGo0wLPDgWlCWQEqEgMmwNUn3o9V9UBZgfQAAAAAAAAAAAAMCPWYESQHwDmtJ/vpen0QGumBMosCxovICTFgZuYGpTTlFfzL6oC4A+gAAAAAAAAAAABprVLAQ5TbAxAAc5pH99Lr9gNUQJVACbTlkB8q4iollTb9UBhQjVqeNqK5LN+4E2nBKSS5r6gXUHzAyAAAAAAAAAAAADTVpXAjvDsD46LAwaA5zSH72fUDTFAS6CAnU0BunLIDVQYEin449V9QLhAfQAAAAAAAAAAAAAAPjQEavT4gcvj1+bLqBpigJVBATaYGVZ5AYYYCTS8ceq+oFyAAAAAAAAAAAAAAAAAYzjdAcpj4fmz6gaFECTRQEuAGGLlaPwB9wwEzCxvNW4Zv7AWoH0AAAAAAAAAAAAAAAAAqdK4C724q/8AmX3AqeyA2U0BJi8gM1gHVV72tnF2um+N+a3ASKGimvFP2VgLGlSUVZL/AL5gZgAAAAAAAAAAAAAAAAAD4BqqYaEt6+wEaWiabf8AEuj/ALAbKWj6ceF+rbAlJAfQAAAAAAAAAAAAAAAAAAAAAAAAAAAAAAAAAAAAAAAA/9k=">
            <a:hlinkClick r:id="rId4"/>
          </p:cNvPr>
          <p:cNvSpPr>
            <a:spLocks noChangeAspect="1" noChangeArrowheads="1"/>
          </p:cNvSpPr>
          <p:nvPr/>
        </p:nvSpPr>
        <p:spPr bwMode="auto">
          <a:xfrm>
            <a:off x="38100" y="-1020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87660870-4948-4879-82E2-C50B9D36EFA6}"/>
              </a:ext>
            </a:extLst>
          </p:cNvPr>
          <p:cNvPicPr>
            <a:picLocks noChangeAspect="1"/>
          </p:cNvPicPr>
          <p:nvPr/>
        </p:nvPicPr>
        <p:blipFill>
          <a:blip r:embed="rId5"/>
          <a:stretch>
            <a:fillRect/>
          </a:stretch>
        </p:blipFill>
        <p:spPr>
          <a:xfrm>
            <a:off x="391885" y="4724400"/>
            <a:ext cx="8536931" cy="1127125"/>
          </a:xfrm>
          <a:prstGeom prst="rect">
            <a:avLst/>
          </a:prstGeom>
        </p:spPr>
      </p:pic>
    </p:spTree>
    <p:extLst>
      <p:ext uri="{BB962C8B-B14F-4D97-AF65-F5344CB8AC3E}">
        <p14:creationId xmlns:p14="http://schemas.microsoft.com/office/powerpoint/2010/main" val="3097111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B7313C-91A6-413F-A23A-2608CB3EB8FC}"/>
              </a:ext>
            </a:extLst>
          </p:cNvPr>
          <p:cNvSpPr>
            <a:spLocks noGrp="1"/>
          </p:cNvSpPr>
          <p:nvPr>
            <p:ph sz="quarter" idx="1"/>
          </p:nvPr>
        </p:nvSpPr>
        <p:spPr>
          <a:xfrm>
            <a:off x="228600" y="1219199"/>
            <a:ext cx="8458200" cy="5466899"/>
          </a:xfrm>
        </p:spPr>
        <p:txBody>
          <a:bodyPr>
            <a:normAutofit/>
          </a:bodyPr>
          <a:lstStyle/>
          <a:p>
            <a:pPr marL="0" indent="0">
              <a:buNone/>
            </a:pPr>
            <a:endParaRPr lang="en-US" sz="3000" dirty="0"/>
          </a:p>
          <a:p>
            <a:r>
              <a:rPr lang="en-US" sz="3000" dirty="0"/>
              <a:t>Register for training: </a:t>
            </a:r>
            <a:r>
              <a:rPr lang="en-US" sz="3000" u="sng" dirty="0">
                <a:hlinkClick r:id="rId2"/>
              </a:rPr>
              <a:t>www.regpacks.com/optum</a:t>
            </a:r>
            <a:endParaRPr lang="en-US" sz="3000" u="sng" dirty="0"/>
          </a:p>
          <a:p>
            <a:r>
              <a:rPr lang="en-US" sz="3000" dirty="0"/>
              <a:t> Check status of ARF in 2 days</a:t>
            </a:r>
          </a:p>
          <a:p>
            <a:r>
              <a:rPr lang="en-US" sz="3000" dirty="0"/>
              <a:t> If ARF rejected, make changes and resubmit immediately</a:t>
            </a:r>
          </a:p>
          <a:p>
            <a:r>
              <a:rPr lang="en-US" sz="3000" dirty="0"/>
              <a:t>Account MUST be created 2 weeks prior to a training</a:t>
            </a:r>
          </a:p>
          <a:p>
            <a:endParaRPr lang="en-US" sz="3000" dirty="0"/>
          </a:p>
          <a:p>
            <a:pPr marL="0" indent="0">
              <a:buNone/>
            </a:pPr>
            <a:endParaRPr lang="en-US" sz="3000" dirty="0"/>
          </a:p>
          <a:p>
            <a:endParaRPr lang="en-US" u="sng" dirty="0"/>
          </a:p>
          <a:p>
            <a:pPr marL="0" indent="0">
              <a:buNone/>
            </a:pPr>
            <a:endParaRPr lang="en-US" dirty="0"/>
          </a:p>
        </p:txBody>
      </p:sp>
      <p:sp>
        <p:nvSpPr>
          <p:cNvPr id="6" name="Title 1">
            <a:extLst>
              <a:ext uri="{FF2B5EF4-FFF2-40B4-BE49-F238E27FC236}">
                <a16:creationId xmlns:a16="http://schemas.microsoft.com/office/drawing/2014/main" id="{953BAB7E-2470-4BB0-8836-20562D2273EA}"/>
              </a:ext>
            </a:extLst>
          </p:cNvPr>
          <p:cNvSpPr>
            <a:spLocks noGrp="1"/>
          </p:cNvSpPr>
          <p:nvPr>
            <p:ph type="title"/>
          </p:nvPr>
        </p:nvSpPr>
        <p:spPr>
          <a:xfrm>
            <a:off x="228600" y="50799"/>
            <a:ext cx="7467600" cy="1143000"/>
          </a:xfrm>
        </p:spPr>
        <p:txBody>
          <a:bodyPr>
            <a:normAutofit/>
          </a:bodyPr>
          <a:lstStyle/>
          <a:p>
            <a:r>
              <a:rPr lang="en-US" sz="3600" dirty="0"/>
              <a:t>Training Guidelines</a:t>
            </a:r>
          </a:p>
        </p:txBody>
      </p:sp>
      <p:pic>
        <p:nvPicPr>
          <p:cNvPr id="7" name="Picture 6" descr="A picture containing indoor&#10;&#10;Description automatically generated">
            <a:extLst>
              <a:ext uri="{FF2B5EF4-FFF2-40B4-BE49-F238E27FC236}">
                <a16:creationId xmlns:a16="http://schemas.microsoft.com/office/drawing/2014/main" id="{D482478F-4811-4C6C-A44D-C71FE98AA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23849"/>
            <a:ext cx="2381250" cy="1790700"/>
          </a:xfrm>
          <a:prstGeom prst="rect">
            <a:avLst/>
          </a:prstGeom>
        </p:spPr>
      </p:pic>
    </p:spTree>
    <p:extLst>
      <p:ext uri="{BB962C8B-B14F-4D97-AF65-F5344CB8AC3E}">
        <p14:creationId xmlns:p14="http://schemas.microsoft.com/office/powerpoint/2010/main" val="15297569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10" name="Picture 14" descr="https://encrypted-tbn3.gstatic.com/images?q=tbn:ANd9GcQb3NIZwjLze2_dP8ppUmhzPRyh4APqYWSB6PcCegNnhvUZgNSVL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08221">
            <a:off x="6212452" y="2583342"/>
            <a:ext cx="2866287" cy="108748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s://brainofjay.files.wordpress.com/2010/08/newbaby1.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7190" y="4913595"/>
            <a:ext cx="1039375" cy="103937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us.123rf.com/450wm/carmendorin/carmendorin1405/carmendorin140500388/28529014-grunge-rubber-stamp-with-text-notice-of-termination.jpg?ver=6">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791280">
            <a:off x="4236062" y="2098038"/>
            <a:ext cx="1081719" cy="10817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	</a:t>
            </a:r>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9568" y="171901"/>
            <a:ext cx="3705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0534871">
            <a:off x="316567" y="1425316"/>
            <a:ext cx="3072413" cy="523220"/>
          </a:xfrm>
          <a:prstGeom prst="rect">
            <a:avLst/>
          </a:prstGeom>
          <a:noFill/>
        </p:spPr>
        <p:txBody>
          <a:bodyPr wrap="square" rtlCol="0">
            <a:spAutoFit/>
          </a:bodyPr>
          <a:lstStyle/>
          <a:p>
            <a:r>
              <a:rPr lang="en-US" sz="2400" dirty="0">
                <a:latin typeface="+mj-lt"/>
              </a:rPr>
              <a:t>Type – </a:t>
            </a:r>
            <a:r>
              <a:rPr lang="en-US" sz="2800" dirty="0">
                <a:solidFill>
                  <a:schemeClr val="accent1">
                    <a:lumMod val="50000"/>
                  </a:schemeClr>
                </a:solidFill>
                <a:latin typeface="Edwardian Script ITC" panose="030303020407070D0804" pitchFamily="66" charset="0"/>
              </a:rPr>
              <a:t>No Handwriting</a:t>
            </a:r>
          </a:p>
        </p:txBody>
      </p:sp>
      <p:sp>
        <p:nvSpPr>
          <p:cNvPr id="6" name="TextBox 5"/>
          <p:cNvSpPr txBox="1"/>
          <p:nvPr/>
        </p:nvSpPr>
        <p:spPr>
          <a:xfrm rot="1069202">
            <a:off x="2977784" y="1925068"/>
            <a:ext cx="3732141" cy="800219"/>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Send Terminations</a:t>
            </a:r>
          </a:p>
          <a:p>
            <a:endParaRPr lang="en-US" dirty="0"/>
          </a:p>
        </p:txBody>
      </p:sp>
      <p:sp>
        <p:nvSpPr>
          <p:cNvPr id="8" name="TextBox 7"/>
          <p:cNvSpPr txBox="1"/>
          <p:nvPr/>
        </p:nvSpPr>
        <p:spPr>
          <a:xfrm rot="21214940">
            <a:off x="5714999" y="1502261"/>
            <a:ext cx="2057400" cy="369332"/>
          </a:xfrm>
          <a:prstGeom prst="rect">
            <a:avLst/>
          </a:prstGeom>
          <a:noFill/>
        </p:spPr>
        <p:txBody>
          <a:bodyPr wrap="square" rtlCol="0">
            <a:spAutoFit/>
          </a:bodyPr>
          <a:lstStyle/>
          <a:p>
            <a:r>
              <a:rPr lang="en-US" b="1" dirty="0">
                <a:solidFill>
                  <a:srgbClr val="FF0000"/>
                </a:solidFill>
                <a:latin typeface="Aharoni" panose="02010803020104030203" pitchFamily="2" charset="-79"/>
                <a:cs typeface="Aharoni" panose="02010803020104030203" pitchFamily="2" charset="-79"/>
              </a:rPr>
              <a:t>Use Current Form</a:t>
            </a:r>
          </a:p>
        </p:txBody>
      </p:sp>
      <p:sp>
        <p:nvSpPr>
          <p:cNvPr id="9" name="TextBox 8"/>
          <p:cNvSpPr txBox="1"/>
          <p:nvPr/>
        </p:nvSpPr>
        <p:spPr>
          <a:xfrm rot="995232">
            <a:off x="328773" y="4116884"/>
            <a:ext cx="3048000" cy="369332"/>
          </a:xfrm>
          <a:prstGeom prst="rect">
            <a:avLst/>
          </a:prstGeom>
          <a:noFill/>
        </p:spPr>
        <p:txBody>
          <a:bodyPr wrap="square" rtlCol="0">
            <a:spAutoFit/>
          </a:bodyPr>
          <a:lstStyle/>
          <a:p>
            <a:r>
              <a:rPr lang="en-US" b="1" dirty="0">
                <a:solidFill>
                  <a:srgbClr val="0070C0"/>
                </a:solidFill>
              </a:rPr>
              <a:t>On SOP, ESA-Print Clearly</a:t>
            </a:r>
          </a:p>
        </p:txBody>
      </p:sp>
      <p:sp>
        <p:nvSpPr>
          <p:cNvPr id="10" name="TextBox 9"/>
          <p:cNvSpPr txBox="1"/>
          <p:nvPr/>
        </p:nvSpPr>
        <p:spPr>
          <a:xfrm rot="19605934">
            <a:off x="4030693" y="4384369"/>
            <a:ext cx="2262373" cy="646331"/>
          </a:xfrm>
          <a:prstGeom prst="rect">
            <a:avLst/>
          </a:prstGeom>
          <a:noFill/>
        </p:spPr>
        <p:txBody>
          <a:bodyPr wrap="square" rtlCol="0">
            <a:spAutoFit/>
          </a:bodyPr>
          <a:lstStyle/>
          <a:p>
            <a:r>
              <a:rPr lang="en-US" dirty="0">
                <a:solidFill>
                  <a:srgbClr val="00B050"/>
                </a:solidFill>
                <a:latin typeface="Berlin Sans FB" panose="020E0602020502020306" pitchFamily="34" charset="0"/>
              </a:rPr>
              <a:t>Leave of Absence? Send Modified ARF</a:t>
            </a:r>
          </a:p>
        </p:txBody>
      </p:sp>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34110">
            <a:off x="496455" y="4406432"/>
            <a:ext cx="1567561" cy="50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b="11336"/>
          <a:stretch/>
        </p:blipFill>
        <p:spPr bwMode="auto">
          <a:xfrm rot="19906197">
            <a:off x="1658323" y="4813608"/>
            <a:ext cx="1592262" cy="63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6447" y="6007771"/>
            <a:ext cx="1546225"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rs1149.pbsrc.com/albums/o594/zzbbswife/emoticons/scratch-head03-idea-animated-animat.gif~c200">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487" y="4886162"/>
            <a:ext cx="1386713" cy="1386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13512" y="3666546"/>
            <a:ext cx="1480835" cy="369332"/>
          </a:xfrm>
          <a:prstGeom prst="rect">
            <a:avLst/>
          </a:prstGeom>
          <a:noFill/>
        </p:spPr>
        <p:txBody>
          <a:bodyPr wrap="square" rtlCol="0">
            <a:spAutoFit/>
          </a:bodyPr>
          <a:lstStyle/>
          <a:p>
            <a:r>
              <a:rPr lang="en-US" b="1" dirty="0"/>
              <a:t>In 2-3 days</a:t>
            </a:r>
          </a:p>
        </p:txBody>
      </p:sp>
      <p:sp>
        <p:nvSpPr>
          <p:cNvPr id="12" name="AutoShape 16" descr="data:image/jpeg;base64,/9j/4AAQSkZJRgABAQAAAQABAAD/2wCEAAkGBxISEhUTExMWFhUXGBoYFRgYGB4YGBcdGhsZGB8aHxcZHyggGholHhgaITEiJSorLi4uGB8zODMtNygtLisBCgoKDg0OGxAQGy0mICUtLS0tLS0tLy0tLy0tLS0tLS0tLS0tLS0tLS0tLS0tLS0tLS0tLS0tLS0tLS0tLS0tLf/AABEIALcBEwMBEQACEQEDEQH/xAAcAAEAAgMBAQEAAAAAAAAAAAAABQYCAwQBBwj/xABEEAABAwIDBAgDBgQEBQUBAAABAAIRAyESMWEEBUFRBiJicYGRofATMsEHQlKisdEjY3LhM0OS8RRTgqPTFXOTstIW/8QAGwEBAAIDAQEAAAAAAAAAAAAAAAQFAQIGAwf/xAA1EQACAgIBAwMBBwMDBAMAAAAAAQIDBBEFEiExE0FRIgYUQnGBkaEyUmEjscEkM9HxFWLw/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mwYl45hebtgvLRnTMl6GAgCAIAgCAIAgCAIAgCAIAgCAIDxzgBJMAZnkhhvRBbT0w2FkzXaY/AC/1aCFjaIc+Qx4+ZHDU+0HYwY/iHUM/chOpHi+Wo/wAln2XaG1GNe0y1wBHcVksK5qcVKPhmVVxDSQJIBIHPRDaT0tnzTaPtB2okhtOmyDcEFxFwInEL35LXqOcs5e7fZJHKenG2H/MYO5jdOZ1Kx1Hi+UyX7r9j6N0d2mpV2dj6sYyLwI48lsjoMK2dlKlPySSySj5fvbde0naKtNznvgkhznWwuxkZ2yIFuShZOXVj/wDclrZy92FlW3yjHbOvcmz7TszgWOYGz1ml8tIm9gM4lQXzePHw9kvD4zOpkmtJfGy70N5sc4NAN9F6U8zTdaq4p9zoXVJLbO5W55nHvLbDTAgXJi/d/sq3k8yeLWpQW22elcFJ6ZwHelTQeB+veFz0ucyn40v0Pf0Ynuy7bUe9oxZnkNDz5LfE5HLvvjDq8sxOuMY7JpdgRTg3w12AEZAyVTc3XZOj6fCe2etTWyIFRs4ZbPK03mLXXIdMtdXsevqx6unfcmN21HFpJy4Tn+mS63hZ3ypbn49jxs1vsU/a967SHvBqOBBMgTAzsL6Lwnk3dTTbRTTusUn3Nbt7bRf+I/1tn62Wv3m3+5mvrWfJb+jzqhog1CSSSROcTaZ93V1hubqTmyxx+pw3IkK+LCcMYoOGcp4KTLeux6veuxQKm9NoxGalSZuATbK0BhjIrnZ5Fyk9yZVSts35MG7z2i38Sr5u7P8AL71r94t/uZj1bPll43Pj+DT+ISXloJnO94yH6K/x+r011eSzq30Lfkw37UqNoudTMEZnjHGNeKxkuarbiYuclDcSjf8AqVW/8R3+rV3dyVB6tn9zK31JfJaOiu9X1ZY4YsI+eRbhBuSTY30Vrg3znuMvb3JuPZKXZlhViSggCAwrVWsaXOIa1oJJJgAC5JPJDEpKK2yN3L0h2basQo1JLcwRhMcwDcjVYT2R6cqq5tRZv3tSpVaT6VRwDXtLTcCJGd1nRvb0Sg4yfk+E1mBpcAQ4NJAcMiJcJ8c15vscfJaejbs2HG3F8sidBJnghofTtm6bbHRptY34jsIAszuveOJW+0dDXyePXWorfY1v+0Wh92jVPfA5anmmzD5mv2iyh702z49Z9UMwY3Yg0TazbzxNpK1bKO+31bHPWtmmlIjOc+N4B/Zang2XDdnSHbanUpuY1rRAPw/6gJubyAouZnwxopyLrBtzMj/TraSXvohekPTTbNmcWvqOaRl1WibuEjmNdFmGZG2PVB7NXPNU3CctMjuiHS+ttO1EVMVQVYExOHCCRJAsM/RVHL1+rDrb7oteNlZC3Utvfln0OTr66HRcudAde66rGvlxyy43ytc8FZcXfTTf12+3g87YtrSJZ29afDEfBdDLncZeNv8AQj+jI5Nt3ix7S0tOkkW1UDL5mi+tw6H/AAekaZJ7IwDx96A8lzhIN1GsWGR6+PAxovai+dE1ZB9zWUVJaZ0HeLz97yj+/NTZ8xly/F/Bp6USP3lvtzAG4iS60d/gNV5wzMm59MpvXueV2oQckV/4zw4u60jj1j+LS+Sn9K1r2Od65dXVvuTDOk1dogMba3yv4YvPIKdVmzqgoRS0iT97sIzeO0OrPL3NhxtYOiwcOLCo9tjsl1M8Jzc3tnM5h/CePD+r+Xr74aGhMUekG0MYGtFhYdV02nsdylRzboxUUz3jkWJaR67pHtN/Tqntfy9As/fr/n+DP3mz5IvbahqOc8tuSeFvvc6SjTm5y6meMm5PbNDqYv1Rx4f1fy9FoYJUb+2gAD4htbIZD/o0KlrMuS1s91fZ8nn/AK9tBEGpY2Nm5WHIao8u5+49ez5IzHPIeI5f1C/WUY8i+dFY/wCHaRxLieM3PGT+qvsHXoossf8A7aJdTD3CAIClfatXc3ZGtBs+oA7UBrnR3SAfBYfgrOVm1UkvdnysE++Oa0OcMo9880NTMH3z776oD0eHuM75IYPWxp6dn0QwZNA9xpplZAZgae75W0QwYbVtQby48rzi01WrZtGtyLf0NripswdaS58m3M5+ELjeYcnkvfwjtuHrjDGSXyTpaDEtBjK0xllZVqnJLSZZOEW9tHpfbPzy8i7Ra7NtHo0+kjMcAUBmCdR56HmOawDwEaenrnyQGwA6+tsxyGiA8xDT34m91kGQ9+nJuiGDyo639+/m7RYBSN6bWBtEkiAf7/RWWPD6Noj5EXKDSOfad6ScNJk3+YhsAdaYGEEqbtJbZSLEn7kpRAIBgX0HP+iwusp7RGa0zNrByHkOz2NVkweNaLWbw4N7PYQyGtFrN4cG9nsLIAaOTeHAdns6rBk9gcheOWnZyugMTHZv3Cf2+bNAeucL3HmO12tVkyHVBfrDzHa7fcgHxgD8wsfxD/ydlNgmt19JPg0vhwC6bEubAmMwXkm88VNpzXVX0pEmvI6I60WDorvN9em8vcHOa6JbAEEAxZztVY4N0rYPq87JWPY5p7JtTT3CAg+mG4TttAUg8MIcHAkSLAiLHVYfci5eP68OneigbX9n79n2attFesHPa3qU6Y6guLlzhLjGgWqiVt3Hxrocn5RUmn37CwUhsHvXK2SGpk0+76WQwZDx9fLPRAddPd1dwltN5B4xHPm7JQrORxq24yl3JlfH5Fi6owembTuXaIP8OO9w1yhx5qO+Yxt63/BJjw2U/YqW93uDiDaJB0s79lOU1OKkvBrTV0tp+UTnR3pX/wALs72YC52MuZcgXgQfKfFU+dxzvtUt9vctsPMVMHF/oSvQjf8AXr13srYSHNL2xm0jDaTNoIyCgcjg101KUCfh5rtscWXkTr638gOapSzE8/78DxdksA9aOXpkcxwas6Aq1g0YnGAMyTAz4y4c1mMXJ6RrKcYLqk9Ih9q6QsZOGmXRzwsvpIn7pVxRwt80nLsU1/OUVvUdy/I5z0lqXhjD/wBbnT834Rpy4qYvs/8AMyG/tA/aB0UekQnr0yLxI7z+MA8eXEKNdwVsVuDT/gk089TJ6mmiY2faG1G4mGQeImOE3AEHOyprK5QfTJaZdV2Rsj1Re0RW0bhY+pjdn/vzJ181tG+UY9KNmRW/9hbTc0tEcPfkvfHsck0yPYjOgQAMh4jm3m4WVhW+xz1nabM2vHMZDiOz/MysvQ0Ine29n0nhjA09UEk4jxylr4+7zUqjHVkdtnScTwkMyp2Sk1312I7/APoavOmOVjb5f5vuPKQsOHyWy+y+P/eywbBtYfTY8loJaCbi2g/idlQLI9MnE5DLo9C6VXwzDeG3ikyRDjk0C8ngOq8kDq5raqt2S0j247AnmWqEfHu/hFdfvqv+MiO8Zd7haGqf91rOyj9ncNeU/wBzbuveG0VKjWisYBBdJEBowg/5mWYC87qaoR2QuS43AxaHJp79u/uWf43bH+ru/nalV5xh4a/b/N3/AM7tLIB2jt/m7z/ztAhktPQTaJNVuKbNIvP4h+N3LRWvGS7yX5EzEflFuVsTQgCAhumLJ2LaP/bcfIT9EIuat0S/I+It9+mua8zkTIeHp7lDB7bT09ygNtBmJzW8yAMrSSOWa8rrPTrlP4RvVDrmofL0fRaFPC0NGQEDwkcl8+sm5ycn7n0WuChFRXse1AfcrzTNz5/0t3H/ABPicHnyMX9L+a6vh8pWQ9J+Uczy9Tpn6sfD/wByD2jYg1uXL9RdXEkUkLm5Hf0EqYdsp6hzfyA6fhVRykd48v0LnjpayEfUJGnp658lyp05sE6+ts9BKAxc8cSPGI4HiTdEt9jDelspu9N4fFeb9QEhgOERbCSTOs5WldrxuBGitSa+pnEclnyyLGk/pXj/ACYbDsrqrgGAeJwtEwZkN7RgSpeVl140OqZExcWzIn0QJKr0frRIcx2UjrE8JiTE55qsr52mT+pNFnZwV8VuLT/giTTcxxDmlrhEiLgDDYgM44TxVxXbCyPVB7RT2VTrl0zWjs3XthpVBORgOBzygXc7MYeAUDksOF9TfuvcncbmTx7Uvwv2LtigEmQBczPfpzXEPe9HbN9tla6RE1Wn4Y6wyxSAbc+Gf91ZY+L0vbZVTz05NaOXYxUbTaKnVfHWAJIBiY6pibeindKi9LwVs2nJs3kuvn+a3zZ3zshqVfpWw/FaYMlkcSbOeIktJ+9zVnhv6Du/sxLeNKPwyILzqPMfiMRLdFLOlLRurbg3Zg5zrNxAwSRm7k/UKsurcrdI4DlcOy3kXCC7yK/t+2OrPxuk/hHzYRIJuWExY+an1VqEdI7Dj8GGJUoR8+7+WadnoOeQwAybZRwHHCAOJlbSkorbPfIvhRB2T8IuW79k+CzCCZzc7rCT1uGOw5Kpttdktnzjkc+eZb1vx7I6S8/iNtTr28+qvIgHmM8z5nTt52WQSfR/djdpLmue9paJGFxtkDIxG99M1MxKI2tpkiitTbTLXuPcQ2cl3xHPJEGcs5ylWmPiKltp+SXVSq3vZMKWe4QEH013hUobHUqUzheMIBtbE4Cb2yKETNtlXS5R8nz2p082ips76NRrHF7SzHcOgiCYFib6LXZSS5K2VbhJJ79yrD3++SwVrMh4+t9VgwZefrfNAS3RmgXVgcw0EzfPhxzkqo5m7ox+le5b8LR6mT1P2LqCNPRcYdqej36aLAOfeWwitTcwi5HVJGThMHK1/qpGLkOm1TREy8dX1ODKbuzdtOrX+FVkWcSAQDLTlOn0XWZ2Y4Y6tr99HI8fhepkuuz22dux9CvhbTTrU9oljDiwFsuNiIxgxF88Kp7OVVtMoSj3f7HSU8bGqfUmW8k6+M/UjmqYszwRp6TwyzWAa9vn4VSJ+R2U3sdAApGM160d+NojZe/Qn0+dMorXGJvkL3sIBAhoH4V9BXg+eEnuXeIovOLiIN+U5CST8uWqrOUwpZMF0eUWnF50cax9S7P+CzUd50n5O87cx94rlp4GRDzBnVV8jjT8TX+xnUpUasYmsfGVg6J7m6laQtup7RbR6Tpx7+8kpGVLZKTLtp0264APr3rWeVbJalJmYYlEHuMEv0IXpFtpBDBYccuHcs0QT7m9ng0O5xw05HsHlzVpDwc1P+pgt05xb+r+WtzQYdOfDv8A5WvvgMlc6Vs69Ix91+YEWLXcWD9CrHCf0s7T7LS/07F/lf8AJCNtwMaDhbkwRkVNOsBccifdhF3jmVg16F1dWu5jiB5EnUXz1NussmS1dGdlYKfxGiXPJDiGm0OHVgUyOPjbRVmVOTl0vwcDz+bbbe6n2jHwvn/JLBpP3Xf6Tp/L1UU588g8nf6T/wCPVZ2ZBBvY+TtewmwT/Qp0bQ4QRLDmDz1aL2U/j3/q/oSsV/WXlXhYBAEBXftAZOwVtA0+Tmo/BC5Bbx5HxcH39M15nLGQPv6ZoYHl6eiGDIR7j9kBb+iWzEU3PP3jaOQtmBzlclzl3VcoL2R13BU9NLm/dk+T7uqNLZeN6RWt277c6uQ4nA4kN5DlnzhdFlcXGOKpwX1LuzmsTlpyynCb+lvS/wAE5tu14WmNeWq56ENs6XRVdmaRvClUE9cvDv8AS4cPBXPX1Ykq37eCqso9LLjYvfsy6O1990u1VMWp43T0j6AoDZfX114khYMHgI09NO9ZT14DW1plZ3ruBzSX0my38IHWbM8XDrC/AW9V1XH8vCUVC56fyclyHEThJzqW18EM0mYuI4da1xJybzNlexnGS2mUUotPT8ngcOOHxw9k8S4yYKyY0bmVXAWLoH9UC3IBovhK0nVCf9S2bwsnD+l6JDZt+1GG5BAzb1QT83aJOXqqzI4iixfT2ZZY/MZFTXU+pGvfW2NqFrgdDnY5HM5XVCsadMnCR1NORHIrU4mFXeNNrRJBJAsBJOfDGLXzgKVBdimnTNzfY27JtIeMRETwMDjkZeJCbR5Tg4vTN4e3m3zbp28lk0K/0rIIp3HEZjiGgZP71Pwn5Ou+ysvqsX5EAQDlBPgZz0PNTzsjJsi9xysdb2aOQQBz4zOXCf3fn1UB1bp28UXSYLHQH/KYgAAgXyi+ncFHvq9RdvJQ83xiya+uH9S/lFwDW5gNI5gNI8CKd5jNVbRwDWnpj4Y/CM+Q0/laZoYPBS7PoOzb/BQydu59sdQqCoGSRIiCJn+mkOa9abXVPqRvXPoltExsfSKvV2mlMtYXBpaA6DMi80+7iMu9TKsuyd0dvt8EiF8pTReVdE8IDg37sH/EbPVogwXsIBOQPCdJhDyvr9Stw+Shbt+zF+Ka9cBoHy0hJJji9wsBoL8wtekqq+K1F+o/2KC33mtSiNl/c2QweiffD1WG9LYS32R9C3ds4p02M5AcvHjndfPsq122ym/c+h4tKqpjBeyMd6uIo1C0ScDoi5yzy4ZrOJFO6Kl42jTOlJUTcfOmUNrHTLWk3sQJvfjddzK6np1KS/c4SNdm9xTLdWL3UWl4IcW9YHxXFTjCNzUHtbO/xZSlTGU1p67kdSqAOa4/dcD6sJ9CV66fhf8A7yelkUzTv/pqKbhT2dmN0jESQ1uYEA4ZlSMXinZHqsekV93I11tpd9Fs2Lafi0mVBk9ocJ1EwetBzVXbD05uHwyfXNTipL3N4I09NLiAV5mxkSdfGb58CQsAxLxp6T38bXW2mY2jGrQp1R1mteO03EPMxGS9YX21PcW0eNmPVatSimcNbcVB0gYm/wBL45i4k2U+vmcmPvsr7OFxp+Foit5dHzTBew4gLmW9YTxxlpkDFe3BWuFzPqzULFpvwVObwzpg51vaXlf+iJaTr+aOF5ho+8bK+KE17BsDq1QtblAdbQi5uTx5qk5ZquKs/Q6HgrPqlX+pK7duQU6czfw5ZZ93kqCGS5S0dFOCGwExac+GLmD91TKyjy1qZ0hzu1+e2Wudl6kUhOlOL4bD1rOj71rE88+qpuE/qZ0/2Xl/1El/9f8AlFYLozOXM91jL9OSsDuTr3Tu347rEBrQC5wDXcLACNCJleV1vprZVcrySwq09bb8G3fG7zRfALix3yk+RDsHfbnPesUXeov8mnE8msyvv2kvKI57+Z8ze8838Z5L3Lcm+ju8h/hOIj/LOIW+bqTjAA5eXKYOVT+NfqcZz/F9D+8V+H5/8lgc9vZ48W65ddQTlTzE3s+bTztnlZZMi3Jv5TytlcWzTQNu7yG1aboAiozg3g5trM9V6VPU0/8AJvB6kj64umLcIAgCA/PO0U8L3Nt1XEcOBI+i0ZxclqTRjb3CwaHfuShjrsHDFi/035KBydvp40mvyJ/G1epkxX6/sX5vj6/suFZ3hkDHv9yhhgv1/RZ2zXpXwcG2skW0/UaLeD0zYjaG7DEkemg+rV7yv+AyrdI93fDqYmixMnvxj+x81ecdkdcOlnN8tj9EvUXh+S69EqmLY6J5Nwz/AEuI4A8lS8hHWRIt8CXVRElzPH6/qSFDJhiYMwQNRHrYrMdbRpPfS9FDqVnglrnHECRmJm4MzJXe0VUuCcYo4C627ralJ72dW7d4PpuxAEg5i5BE5y4AcV5ZmBXkQ1rT+T1w+Qsxp73tfBYqHSGk4XdBiYu6MvwmFzNnEZMXpLZ09fMY0ltvX5nNvPfTcLmtBmIJLQG8eZk2nipuBxFqmp2dkiFn8xW4Ouru37laMaTph4TYfMeAXTnLlk6LbNdzz/TfOZmwI5RkOK5rnr19Na/M6LgaGnK1/kSO/ajcBbiGLg2YJjheBOioqKpyfUvBdX5NcH0t9yrbsrl4diYW4Th64w8O0NFcKpw1/kqMqSlLaO2Bp+XXsWWxGIvpNTBo5ZPEZdof8u2alYj+sv8A7OS1ma+Uyr31/NHG9g3mrQ+gkv0Yd/FcObbcT8wGXX58goeZ/SjmPtRHdMJf5J7bdiFZmBwPNpwkw60H/C1y1UKqxwls5TBzJ4tysj+pTKlNzHFjgQWmD82dtG24+Kt4yUltH0ui6N1ash4ZpL8ut4k34Xkv5myy1s3nGM4uMvDLdubehrMu44h83WcZy6xPxAIvwyKq76eiXbwfO+W454lvb+l+P/B3mofxeZP/AJsr++PgVRls72l7Q53VLgD1oMEmf84xmt4LckmZjra2Xip0J2eZa6o3TFi8OtKuXx9e9p6LB4sd7RZ1PJIQGL3QCeQlDDels+c7u+00/wCdQnWmY8Id+616ijhy7T+uP7FE2utjqPeARic50X4kmPVYbKib6pN/Jq98f3WDQsXQ+jLnvPCGg6m5Gfd5rnOetWo1/qdHwFP1Ss/QtMjT0/dc1o6grm+99vZULGEAAdbIyV0PG8XXbX6ln6HM8nyttVvp1e3ki3b6rH/MPgR9BmrWPFYq/CVEuVy5fiMKe8KuIEvcYM3JI4WyW0+Ox3BxUUaw5HJjNSc32LkzeFHDONokcSBHguPnh3xm49L/AGOwhyGO4qXWv3IzfO7XV6JdSDXkiWNmJuHfMbc/Ne2LZ6NqU+2vJnIgsih9PdNdjd0Q2WtS2VrK7MD8T+rIMAuJEw6OKcjZCy/cHtdjOFU6qlFkyI4R6edgVBJZkZ/3n9CQsAiN77mFU4mODX8b2dEZhhz4Tornj+VlR9E+8Sk5HiY3vrh2l/uVra931KX+JTIH4oEaQTi5LpaM2i5fTJfl7nM3Yd1L1OL/AD9jTjOp8yDmOGEe/BS9kXQYQ4w2C7TCXX4wA4x1l5zthBbk0jeNcpvUU2TO7dy1HkF/VaOBLi88flEYeOY8FT5nM1wXTV3f8Fxh8NZY+qzsv5J/atoGz0w1ggAQ0daBnxMLmG5Xz6pM6mFUaoKMV2RCCo4tm8y78V7zwIVnQtR0UWav9Vhzncz+a+eUvXuQzFztf1PO3+JfP3xGTj3qMVGoLHqkxa8QYvUMr1peppk/jLPTyoSb13KY2mTk0nuAPLk08s1b9S+T6S8qleZr90S3RxrhVlwc1uAyXDCDdh+8Gg5HJRcqcXDWznvtBlUWYyjCSb2vD/Msge3sebNLZ6KuOKIrfm6/igPp4cYEESwYhykNNweKl49/R2l4Og4XlljN12/0v+GRQ3JtH4PzenVi2WSl/ea/k6R87hL8X8M6t2bn2inUa42AIxWc4xaQPmXjbfXKLRWcly+HkUSr7t+xYhPJ/k/s9kW0UE488FRwIPWEQfv6Z3FrrK87MryfYKbpAPMSuni9pFwvBktjIQHjghhraPzoWxIPCx8JC8zjGtHs+7aoamXv3ZAd+w70qUm4WEATOU8hy0UDJ46rIl1T2TsbkbsaDjDRuO/K/wCI+X9rryXEYy9v5PSXMZb/ABL9jhq1XOJcSSTfirCuuNcVGK7Irpzc5dUntsxHvP8Adbnme4o9/wB1gaOLa9u4C2trZfuvKTJFVO+7L70QrYtjpTwxNM9l7hxMLjeSh05MjtuOl1Y8SYDuR8o8rAqATT0k6+M/qSEAaRp4R5WBQGd9fX9SQFgyeNI4R4R9ASsptd0auKfk1u2Smbmm06ln1Mcl6/eLF+Jnl91q/tRtYABDQAOTYA8gCtJWSl5ZvGqEfCMyec+M/UjmtNm+iD3+RhGWYyju4fupGOvqNZLsRlIg0xl6cuRaeKsqvcoOQWrDFtZhJALSRnBaYz5U/f6exDcGltm0A6+unKmsmp61zu15O05M9UMnvxX9v/ueeVzbNNmepnjnv7X/AHP3Em2aAxc53N3jjtnn1xdDBi55H3vUjnnNWyAwNQcxx4gc+dWyyjJ457T+DIx8h52AkyFkDCOQ8A0xna1Mz3poyeFmh8G5eVHRDJZq3TCv8NrGMwkANLsLybQLdSPRTXnWdPSuxI+8y1pFw6N7W6rs1J7/AJiOtIgyCRkQOXJW2NNzqTZNqk5QTZJL3PQID5BtXQjbKm01WsYGs+I4io4w3C4kggC7rHIei0aOefHWTta8LfkhOkG6jstd9Evx4YOIAiZE5SYz58FhrRCyKfRscDg9+7rBHAPvy1QHoI09EMHo8PTXRAZD37woYMKjjr66aLBtFEJXdf3yP7LyZY1rsX/oJtbRsz8TgAyo4mTEAwZymM/Irl+XqfrppeUdDxVn+k0/Ykd09JKG01H06biS0TJBwuGRIkgECR5qFfg20wU5ryT68mucumL7kuI09PoCoZ7md9fGf0JCGTwEcI9J9AUBkSf95v5kBYB4COH0n0BWQZEn/efqQE0DEOHCPCJ/KCgIXpJJYY+up4nTkpONpS7hog6Ox1CCZIHGJ5nOO8KZK6KfYj2VRl5R3bLsBbS+NENLsM2F4xcx+q3gpv6vYrM2P0movHZ/LpzqeqkoqzA1W9nzZ5/MUAdVZ2POnrfIwsGTIAaeGDXkyyzowexy9AL5/wAr3+juZM6dGo75adR05Qx5/SlqvRVTfs/2NuiT9joZu3ajlRreLKgnvlokXyW/3e1+Iv8AY2VU/hnLUxgkOLgeIdiBHfNQWuvJrRpo1Y5IEgkmwkTfvrcZ98STb0ZRYR0K2oiYpjQm4z7xxU77haSfu0yC3nu19B2GowNPCzTOg6hJUWdUoPTR4yg4vTPp/RTYn0dlpseIdckWtiJMWAvfkr3Fg4VJMsaYuMEmS6kHqEAQHxv7R3NO3PwkGGsBjgQMu9aS8nNck073ohtz7qq7TU+HRbidGIyYAAi5JGoWPJFpondLpgWOj9nW2nM0h/1k8uTVnpZNXFWvzo93j9n9ejRfVNamQxpcQMQkATAJ4p0i3i5Vwc3Jdioz79lalUdu5dlp1q9OnUfga5wDiInhYSTCI9aYxlYoyekz6fT+z3YBmx7u95+kLfpR0MeMoXz+5vb0G3a2SdmYbXLiXc/xHUp0r4JCxaorwfDd6tZ8er8GRSNQhgn7uO3eIKizim9lK5rbUfBLdB3RtLOEtcPyA8uyqjlFuhkvjZ/9Ul87PopJ19f1JAXLHVmyjstR9203EHiGgA+MFSq8HIn/AEwf7GjsivLOunuiufux3u/Y/RS4cNlS/Do1d8Ec21bI6k7C4CdIg+hKiZWJZjT6Jm8JqS2jUSeM+M/UgKKbkzufddKozETiM3AgAaWvlqul4zjsXIq65bb9+5FtsnF6JVu66I+4D33/AFVzDjMWP4F+p4OyXyQvSShTBa1rGg5mBHdkFRc4q4SjGC0yRj77tkDtbQGnh32/+zvoqBb2e8iJq7Q9tMUr4cWICDnwIIaZkFXFCkoafjzooM27ql0o56Dhibjx4JGLDiki0gQz0UmLSa34IMdb7n1HZ90bNhBbSZECDh4eK6GOPS1tRRbKqvW0kbzsdFgJ+GwAD8IWzrrit6Rt0RS8HyretVpqvLQA3EbDLuH8QD0/vzk9OTaKienJ6OE1RofEXyter6IjB9d3FvJu0UWVWxcQQCDBGYtZdHj2KytSLeqanFM7NpqYWOcBJAJjnC9JvUWzdvSPke8zUfWecLycXBpPLlSJ4c4XNuMpSb0ypabfgwpbFtJ+WlX/APjq6ccLbLZU2PxF/sZVc37M+p7gqVXUGGs0tqRDgczFpiSb6q+oc/TXX5LKty6V1eTrq7MxxBc0EgggkTBGRXo4Rb20buKfk2rYyEAQHPvBlR1J4pODahaQxxEhpixhDSxScWo+T4JvTY6tCq6nWBa+ZMnOSesDPWB5rzZyVtU4Samu5NdCa1antLDTpvdJgw0xBib8BH0PBESMP1IXJxTPtK9DqCA6b7FtFfZXUqABc4jECQCW5kAm2ceErD8EPOrssq6YHz+l9n23HNtNvfU//LStellOuLvfwd1D7NtptNak3uxGMtBJTpZ6rh5vzJH0zZaRYxrS4uLQAXHMwM1uXsI9MUme7RRa9rmOEtcC0jQiChmUVJNMqdD7Ntgbm2o/lL4jL8IHJaenEgx46lfP7mjeHR/Zdlc34NDAYPX6zuERJdYwuc52copQS7e7/wCCwxMSmEutLuc4Inh6T6SVzXcsi57r2v4rAeIse/xXd8bl/eKE/ddmQLIdMtHYrA8ys742Ws+q6GEiwbxEQO0BmuT5LCyb8lyjHt7EuqyMYnPT3JXP3A3vc0H0Dl4w4TKfnS/U2d8SZ3Pu19IkucDIyEnxk/srnjeMnizcpS3teDwttU/YlVcnicu1bvpVCC9gcRzUa7Dpul1TimzaM5LwxS3dRb8tJg/6QswxaYf0xS/QOTflnHvzcFLaQMXVcMnDPu1Cxfiwt89jwtpjZ5IQdAKXGq7wa36yo3/xsP7meH3OPyWjd2xto020myWtECc/RTqq1XFRXsSoRUY9KN72Agg5HNbtJrTNmtkSejGyTPwWz4/uo/3On4PH0K/g3M3BsoyoM8p/VZWLSvwoz6Nfwd1Ci1gwtaGgcAIC9oxUVpHokktI2LYyITQCAIAgCAIAgCA8LRyQxpABDOj1AEAQBAEAQBAYVqLXtLXAEHMFaWVxsi4yW0ZTa7o42bnoj7k95J/UqDHisWP4N/mbu2fyddGi1ghrQ0cgIU2uqFa6YLSNG2/JsXoYCAIAgCAIAgCAIAgCAIAgCAIAgCAIAgCAIAgCAIAgCAIAgCAIAgCAIAgCAIAgCAIAgCAIAgCAIAgCAIAgCAIAgCAIAgCAIAgCAIAgCAIAgCAIAgCAIAgCAIAgCAIAgCAIAgCAIAgCAIAgCAIAgCAIAgCAIAgCAIAgCAIAgCAIAgCAIAgCAIAgCAIAgCAIAgCAIAgCAIAgCAIAgCAID//Z">
            <a:hlinkClick r:id="rId15"/>
          </p:cNvPr>
          <p:cNvSpPr>
            <a:spLocks noChangeAspect="1" noChangeArrowheads="1"/>
          </p:cNvSpPr>
          <p:nvPr/>
        </p:nvSpPr>
        <p:spPr bwMode="auto">
          <a:xfrm>
            <a:off x="38100" y="-1462088"/>
            <a:ext cx="45720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3"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1086281">
            <a:off x="6712320" y="4698566"/>
            <a:ext cx="1683221" cy="112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052467" y="2471159"/>
            <a:ext cx="2803973" cy="369332"/>
          </a:xfrm>
          <a:prstGeom prst="rect">
            <a:avLst/>
          </a:prstGeom>
          <a:noFill/>
        </p:spPr>
        <p:txBody>
          <a:bodyPr wrap="none" rtlCol="0">
            <a:spAutoFit/>
          </a:bodyPr>
          <a:lstStyle/>
          <a:p>
            <a:r>
              <a:rPr lang="en-US" dirty="0">
                <a:latin typeface="Algerian" panose="04020705040A02060702" pitchFamily="82" charset="0"/>
              </a:rPr>
              <a:t>Use the Comments Box</a:t>
            </a:r>
          </a:p>
        </p:txBody>
      </p:sp>
      <p:pic>
        <p:nvPicPr>
          <p:cNvPr id="4114"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96392" y="2726614"/>
            <a:ext cx="1255429"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394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Help!!</a:t>
            </a:r>
            <a:r>
              <a:rPr lang="en-US" dirty="0"/>
              <a:t>	</a:t>
            </a:r>
          </a:p>
        </p:txBody>
      </p:sp>
      <p:sp>
        <p:nvSpPr>
          <p:cNvPr id="3" name="Content Placeholder 2"/>
          <p:cNvSpPr>
            <a:spLocks noGrp="1"/>
          </p:cNvSpPr>
          <p:nvPr>
            <p:ph sz="quarter" idx="1"/>
          </p:nvPr>
        </p:nvSpPr>
        <p:spPr/>
        <p:txBody>
          <a:bodyPr/>
          <a:lstStyle/>
          <a:p>
            <a:r>
              <a:rPr lang="en-US" dirty="0"/>
              <a:t> </a:t>
            </a:r>
            <a:r>
              <a:rPr lang="en-US" dirty="0" err="1"/>
              <a:t>Regpacks</a:t>
            </a:r>
            <a:r>
              <a:rPr lang="en-US" dirty="0"/>
              <a:t> has help!</a:t>
            </a:r>
          </a:p>
          <a:p>
            <a:r>
              <a:rPr lang="en-US" dirty="0"/>
              <a:t> </a:t>
            </a:r>
            <a:r>
              <a:rPr lang="en-US" u="sng" dirty="0">
                <a:hlinkClick r:id="rId3"/>
              </a:rPr>
              <a:t>www.regpacks.com/optum</a:t>
            </a:r>
            <a:endParaRPr lang="en-US" dirty="0"/>
          </a:p>
          <a:p>
            <a:endParaRPr lang="en-US" dirty="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320594"/>
            <a:ext cx="1676400" cy="1258824"/>
          </a:xfrm>
          <a:prstGeom prst="rect">
            <a:avLst/>
          </a:prstGeom>
        </p:spPr>
      </p:pic>
      <p:pic>
        <p:nvPicPr>
          <p:cNvPr id="6" name="Picture 5">
            <a:extLst>
              <a:ext uri="{FF2B5EF4-FFF2-40B4-BE49-F238E27FC236}">
                <a16:creationId xmlns:a16="http://schemas.microsoft.com/office/drawing/2014/main" id="{6E3B33C6-B0C1-4FC0-937F-1A080D81C3F8}"/>
              </a:ext>
            </a:extLst>
          </p:cNvPr>
          <p:cNvPicPr>
            <a:picLocks noChangeAspect="1"/>
          </p:cNvPicPr>
          <p:nvPr/>
        </p:nvPicPr>
        <p:blipFill>
          <a:blip r:embed="rId5"/>
          <a:stretch>
            <a:fillRect/>
          </a:stretch>
        </p:blipFill>
        <p:spPr>
          <a:xfrm>
            <a:off x="838200" y="2483578"/>
            <a:ext cx="7848600" cy="4374422"/>
          </a:xfrm>
          <a:prstGeom prst="rect">
            <a:avLst/>
          </a:prstGeom>
        </p:spPr>
      </p:pic>
    </p:spTree>
    <p:extLst>
      <p:ext uri="{BB962C8B-B14F-4D97-AF65-F5344CB8AC3E}">
        <p14:creationId xmlns:p14="http://schemas.microsoft.com/office/powerpoint/2010/main" val="31871478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Help!!   </a:t>
            </a:r>
          </a:p>
        </p:txBody>
      </p:sp>
      <p:sp>
        <p:nvSpPr>
          <p:cNvPr id="5" name="Content Placeholder 4"/>
          <p:cNvSpPr>
            <a:spLocks noGrp="1"/>
          </p:cNvSpPr>
          <p:nvPr>
            <p:ph sz="quarter" idx="1"/>
          </p:nvPr>
        </p:nvSpPr>
        <p:spPr/>
        <p:txBody>
          <a:bodyPr/>
          <a:lstStyle/>
          <a:p>
            <a:r>
              <a:rPr lang="en-US" sz="3000" dirty="0"/>
              <a:t>Check this often for                                             new forms, </a:t>
            </a:r>
            <a:r>
              <a:rPr lang="en-US" sz="3000" dirty="0" err="1"/>
              <a:t>etc</a:t>
            </a:r>
            <a:endParaRPr lang="en-US" sz="3000" dirty="0"/>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44821"/>
            <a:ext cx="2857381" cy="2145633"/>
          </a:xfrm>
          <a:prstGeom prst="rect">
            <a:avLst/>
          </a:prstGeom>
        </p:spPr>
      </p:pic>
      <p:pic>
        <p:nvPicPr>
          <p:cNvPr id="3" name="Picture 2">
            <a:extLst>
              <a:ext uri="{FF2B5EF4-FFF2-40B4-BE49-F238E27FC236}">
                <a16:creationId xmlns:a16="http://schemas.microsoft.com/office/drawing/2014/main" id="{04577730-3C45-46B4-A239-64BB4D97DD1D}"/>
              </a:ext>
            </a:extLst>
          </p:cNvPr>
          <p:cNvPicPr>
            <a:picLocks noChangeAspect="1"/>
          </p:cNvPicPr>
          <p:nvPr/>
        </p:nvPicPr>
        <p:blipFill>
          <a:blip r:embed="rId4"/>
          <a:stretch>
            <a:fillRect/>
          </a:stretch>
        </p:blipFill>
        <p:spPr>
          <a:xfrm>
            <a:off x="1050680" y="2654161"/>
            <a:ext cx="6614688" cy="4203839"/>
          </a:xfrm>
          <a:prstGeom prst="rect">
            <a:avLst/>
          </a:prstGeom>
        </p:spPr>
      </p:pic>
    </p:spTree>
    <p:extLst>
      <p:ext uri="{BB962C8B-B14F-4D97-AF65-F5344CB8AC3E}">
        <p14:creationId xmlns:p14="http://schemas.microsoft.com/office/powerpoint/2010/main" val="7924554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
            <a:ext cx="7467600" cy="1143000"/>
          </a:xfrm>
        </p:spPr>
        <p:txBody>
          <a:bodyPr>
            <a:normAutofit/>
          </a:bodyPr>
          <a:lstStyle/>
          <a:p>
            <a:r>
              <a:rPr lang="en-US" sz="3600" dirty="0"/>
              <a:t>Questions?</a:t>
            </a:r>
          </a:p>
        </p:txBody>
      </p:sp>
      <p:sp>
        <p:nvSpPr>
          <p:cNvPr id="3" name="Content Placeholder 2"/>
          <p:cNvSpPr>
            <a:spLocks noGrp="1"/>
          </p:cNvSpPr>
          <p:nvPr>
            <p:ph sz="quarter" idx="1"/>
          </p:nvPr>
        </p:nvSpPr>
        <p:spPr>
          <a:xfrm>
            <a:off x="457200" y="1600200"/>
            <a:ext cx="8458200" cy="4873752"/>
          </a:xfrm>
        </p:spPr>
        <p:txBody>
          <a:bodyPr/>
          <a:lstStyle/>
          <a:p>
            <a:pPr marL="0" indent="0" algn="ctr">
              <a:buNone/>
            </a:pPr>
            <a:r>
              <a:rPr lang="en-US" sz="2800" dirty="0"/>
              <a:t>MIS Help Desk – 619-584-5090</a:t>
            </a:r>
          </a:p>
          <a:p>
            <a:pPr marL="0" indent="0" algn="ctr">
              <a:buNone/>
            </a:pPr>
            <a:endParaRPr lang="en-US" dirty="0"/>
          </a:p>
          <a:p>
            <a:pPr marL="0" indent="0" algn="ctr">
              <a:buNone/>
            </a:pPr>
            <a:r>
              <a:rPr lang="en-US" sz="2800" dirty="0"/>
              <a:t>MHMIS Mailbox  </a:t>
            </a:r>
            <a:r>
              <a:rPr lang="en-US" sz="2800" dirty="0">
                <a:hlinkClick r:id="rId3"/>
              </a:rPr>
              <a:t>MH_MiS_SystemAdmin.HHSA@sdcounty.ca.gov</a:t>
            </a:r>
            <a:endParaRPr lang="en-US" sz="2800" dirty="0"/>
          </a:p>
          <a:p>
            <a:pPr marL="0" indent="0">
              <a:buNone/>
            </a:pPr>
            <a:endParaRPr lang="en-US" dirty="0"/>
          </a:p>
        </p:txBody>
      </p:sp>
    </p:spTree>
    <p:extLst>
      <p:ext uri="{BB962C8B-B14F-4D97-AF65-F5344CB8AC3E}">
        <p14:creationId xmlns:p14="http://schemas.microsoft.com/office/powerpoint/2010/main" val="345947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244A-9AD1-45B6-A5FA-216EA09BF6B9}"/>
              </a:ext>
            </a:extLst>
          </p:cNvPr>
          <p:cNvSpPr>
            <a:spLocks noGrp="1"/>
          </p:cNvSpPr>
          <p:nvPr>
            <p:ph type="title"/>
          </p:nvPr>
        </p:nvSpPr>
        <p:spPr/>
        <p:txBody>
          <a:bodyPr/>
          <a:lstStyle/>
          <a:p>
            <a:r>
              <a:rPr lang="en-US" sz="2800" dirty="0"/>
              <a:t>New User/Reactivate ARF</a:t>
            </a:r>
            <a:endParaRPr lang="en-US" dirty="0"/>
          </a:p>
        </p:txBody>
      </p:sp>
      <p:sp>
        <p:nvSpPr>
          <p:cNvPr id="3" name="Content Placeholder 2">
            <a:extLst>
              <a:ext uri="{FF2B5EF4-FFF2-40B4-BE49-F238E27FC236}">
                <a16:creationId xmlns:a16="http://schemas.microsoft.com/office/drawing/2014/main" id="{C1BE7033-FAF5-433F-AD6B-B78F0A38B7D3}"/>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r>
              <a:rPr lang="en-US" sz="3000" dirty="0"/>
              <a:t>Select menu</a:t>
            </a:r>
          </a:p>
          <a:p>
            <a:r>
              <a:rPr lang="en-US" sz="3000" dirty="0"/>
              <a:t>   Select intended use for Clinical Staff</a:t>
            </a:r>
          </a:p>
        </p:txBody>
      </p:sp>
      <p:pic>
        <p:nvPicPr>
          <p:cNvPr id="4" name="Picture 5" descr="https://encrypted-tbn3.gstatic.com/images?q=tbn:ANd9GcShqHgFHJ4DeqtJZ8PSuv0Jka3m2SBrYpT-gSdFWmMqo9kz_kQ-">
            <a:hlinkClick r:id="rId2"/>
            <a:extLst>
              <a:ext uri="{FF2B5EF4-FFF2-40B4-BE49-F238E27FC236}">
                <a16:creationId xmlns:a16="http://schemas.microsoft.com/office/drawing/2014/main" id="{5D8D3A6C-77D5-407E-91A7-DA15FE201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334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4789930-56D5-456D-85DE-4CBB72B22600}"/>
              </a:ext>
            </a:extLst>
          </p:cNvPr>
          <p:cNvPicPr>
            <a:picLocks noChangeAspect="1"/>
          </p:cNvPicPr>
          <p:nvPr/>
        </p:nvPicPr>
        <p:blipFill>
          <a:blip r:embed="rId4"/>
          <a:stretch>
            <a:fillRect/>
          </a:stretch>
        </p:blipFill>
        <p:spPr>
          <a:xfrm>
            <a:off x="152400" y="1865086"/>
            <a:ext cx="8382000" cy="2431975"/>
          </a:xfrm>
          <a:prstGeom prst="rect">
            <a:avLst/>
          </a:prstGeom>
        </p:spPr>
      </p:pic>
    </p:spTree>
    <p:extLst>
      <p:ext uri="{BB962C8B-B14F-4D97-AF65-F5344CB8AC3E}">
        <p14:creationId xmlns:p14="http://schemas.microsoft.com/office/powerpoint/2010/main" val="1446304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2619</TotalTime>
  <Words>4746</Words>
  <Application>Microsoft Office PowerPoint</Application>
  <PresentationFormat>On-screen Show (4:3)</PresentationFormat>
  <Paragraphs>807</Paragraphs>
  <Slides>87</Slides>
  <Notes>61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Aharoni</vt:lpstr>
      <vt:lpstr>Algerian</vt:lpstr>
      <vt:lpstr>Arial</vt:lpstr>
      <vt:lpstr>Berlin Sans FB</vt:lpstr>
      <vt:lpstr>Calibri</vt:lpstr>
      <vt:lpstr>Century Schoolbook</vt:lpstr>
      <vt:lpstr>Century Schoolbook </vt:lpstr>
      <vt:lpstr>Edwardian Script ITC</vt:lpstr>
      <vt:lpstr>Wingdings</vt:lpstr>
      <vt:lpstr>Wingdings 2</vt:lpstr>
      <vt:lpstr>Oriel</vt:lpstr>
      <vt:lpstr>BHS Administration MHMIS Unit</vt:lpstr>
      <vt:lpstr>Rejected ARF’s</vt:lpstr>
      <vt:lpstr>Most Common Reasons  for Rejections</vt:lpstr>
      <vt:lpstr>PowerPoint Presentation</vt:lpstr>
      <vt:lpstr>New User/Reactivate ARF</vt:lpstr>
      <vt:lpstr>New User/Reacativate ARF</vt:lpstr>
      <vt:lpstr>New User/Reacativate ARF</vt:lpstr>
      <vt:lpstr>New User/Reactivate ARF</vt:lpstr>
      <vt:lpstr>New User/Reactivate ARF</vt:lpstr>
      <vt:lpstr>New User/Reactivate ARF </vt:lpstr>
      <vt:lpstr>New User/Reactivate ARF     Billing Only Menu</vt:lpstr>
      <vt:lpstr>New User/Reactivate ARF  Clinical Menus </vt:lpstr>
      <vt:lpstr>New User/Reactivate ARF  Other Menus</vt:lpstr>
      <vt:lpstr>New User/Reactivate ARF </vt:lpstr>
      <vt:lpstr>New User/Reactivate ARF</vt:lpstr>
      <vt:lpstr>New User/Reactivate ARF</vt:lpstr>
      <vt:lpstr>New User/Reactivate ARF  Admin Staff</vt:lpstr>
      <vt:lpstr>New User/Reactivate ARF  Unlicensed Clinical Staff</vt:lpstr>
      <vt:lpstr>New User/Reactivate ARF Unlicensed Clinical Staff</vt:lpstr>
      <vt:lpstr>PowerPoint Presentation</vt:lpstr>
      <vt:lpstr>New User/Reactivate ARF Licensed Clinical Staff</vt:lpstr>
      <vt:lpstr>New User/Reactivate ARF</vt:lpstr>
      <vt:lpstr>New User/Reactivate ARF</vt:lpstr>
      <vt:lpstr>New User/Reactivate ARF Program Contact</vt:lpstr>
      <vt:lpstr>New User/Reactivate ARF Authorization</vt:lpstr>
      <vt:lpstr>New User/Reactivate ARF Authorization</vt:lpstr>
      <vt:lpstr>New User/Reactivate ARF Authorization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Oops!</vt:lpstr>
      <vt:lpstr>Oops!</vt:lpstr>
      <vt:lpstr>NOT YET!!</vt:lpstr>
      <vt:lpstr>LOOK!</vt:lpstr>
      <vt:lpstr> Summary of Policies (SOP)</vt:lpstr>
      <vt:lpstr>Summary of Policies (SOP)</vt:lpstr>
      <vt:lpstr>Summary of Policies (SOP)</vt:lpstr>
      <vt:lpstr>Electronic Signature Authorization (ESA)</vt:lpstr>
      <vt:lpstr>NOW!</vt:lpstr>
      <vt:lpstr>Done!</vt:lpstr>
      <vt:lpstr>Modify User ARF</vt:lpstr>
      <vt:lpstr>Modify User ARF</vt:lpstr>
      <vt:lpstr>Modify User ARF</vt:lpstr>
      <vt:lpstr>Modify User ARF</vt:lpstr>
      <vt:lpstr>Modify User ARF</vt:lpstr>
      <vt:lpstr>Modify User ARF</vt:lpstr>
      <vt:lpstr>Modify User ARF</vt:lpstr>
      <vt:lpstr>Modify User ARF</vt:lpstr>
      <vt:lpstr>Group ARF</vt:lpstr>
      <vt:lpstr>Submit</vt:lpstr>
      <vt:lpstr>GROUP ARF</vt:lpstr>
      <vt:lpstr>GROUP ARF</vt:lpstr>
      <vt:lpstr>GROUP ARF</vt:lpstr>
      <vt:lpstr>GROUP ARF</vt:lpstr>
      <vt:lpstr>GROUP ARF</vt:lpstr>
      <vt:lpstr>GroupARF</vt:lpstr>
      <vt:lpstr>Group ARF</vt:lpstr>
      <vt:lpstr>Submit</vt:lpstr>
      <vt:lpstr>PowerPoint Presentation</vt:lpstr>
      <vt:lpstr>DHP ARF</vt:lpstr>
      <vt:lpstr>DHP ARF</vt:lpstr>
      <vt:lpstr>DHP ARF</vt:lpstr>
      <vt:lpstr>DHP ARF</vt:lpstr>
      <vt:lpstr>DHP ARF</vt:lpstr>
      <vt:lpstr>DHP ARF</vt:lpstr>
      <vt:lpstr>DHP ARF </vt:lpstr>
      <vt:lpstr>DHP ARF</vt:lpstr>
      <vt:lpstr>DHP ARF</vt:lpstr>
      <vt:lpstr>DHP ARF Program Contact</vt:lpstr>
      <vt:lpstr>DHP ARF Authorization</vt:lpstr>
      <vt:lpstr>DHP ARF Authorization</vt:lpstr>
      <vt:lpstr>License Information </vt:lpstr>
      <vt:lpstr>NPI/Taxonomy </vt:lpstr>
      <vt:lpstr>Choosing a Taxonomy </vt:lpstr>
      <vt:lpstr>               Send all 3 forms together</vt:lpstr>
      <vt:lpstr>Training Guidelines</vt:lpstr>
      <vt:lpstr> </vt:lpstr>
      <vt:lpstr>Help!! </vt:lpstr>
      <vt:lpstr>Help!!   </vt:lpstr>
      <vt:lpstr>Questions?</vt:lpstr>
    </vt:vector>
  </TitlesOfParts>
  <Company>The County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CCBH Access Request Training</dc:title>
  <dc:creator>shansen3</dc:creator>
  <cp:lastModifiedBy>Stephanie Hansen</cp:lastModifiedBy>
  <cp:revision>177</cp:revision>
  <cp:lastPrinted>2019-02-26T20:56:48Z</cp:lastPrinted>
  <dcterms:created xsi:type="dcterms:W3CDTF">2016-05-02T21:48:35Z</dcterms:created>
  <dcterms:modified xsi:type="dcterms:W3CDTF">2019-07-02T18:10:54Z</dcterms:modified>
</cp:coreProperties>
</file>