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674" r:id="rId5"/>
    <p:sldMasterId id="2147483680" r:id="rId6"/>
    <p:sldMasterId id="2147483668" r:id="rId7"/>
  </p:sldMasterIdLst>
  <p:notesMasterIdLst>
    <p:notesMasterId r:id="rId116"/>
  </p:notesMasterIdLst>
  <p:handoutMasterIdLst>
    <p:handoutMasterId r:id="rId117"/>
  </p:handoutMasterIdLst>
  <p:sldIdLst>
    <p:sldId id="260" r:id="rId8"/>
    <p:sldId id="500" r:id="rId9"/>
    <p:sldId id="272" r:id="rId10"/>
    <p:sldId id="262" r:id="rId11"/>
    <p:sldId id="454" r:id="rId12"/>
    <p:sldId id="326" r:id="rId13"/>
    <p:sldId id="269" r:id="rId14"/>
    <p:sldId id="459" r:id="rId15"/>
    <p:sldId id="285" r:id="rId16"/>
    <p:sldId id="275" r:id="rId17"/>
    <p:sldId id="286" r:id="rId18"/>
    <p:sldId id="291" r:id="rId19"/>
    <p:sldId id="463" r:id="rId20"/>
    <p:sldId id="461" r:id="rId21"/>
    <p:sldId id="466" r:id="rId22"/>
    <p:sldId id="465" r:id="rId23"/>
    <p:sldId id="470" r:id="rId24"/>
    <p:sldId id="471" r:id="rId25"/>
    <p:sldId id="468" r:id="rId26"/>
    <p:sldId id="469" r:id="rId27"/>
    <p:sldId id="292" r:id="rId28"/>
    <p:sldId id="455" r:id="rId29"/>
    <p:sldId id="456" r:id="rId30"/>
    <p:sldId id="457" r:id="rId31"/>
    <p:sldId id="259" r:id="rId32"/>
    <p:sldId id="458" r:id="rId33"/>
    <p:sldId id="327" r:id="rId34"/>
    <p:sldId id="376" r:id="rId35"/>
    <p:sldId id="329" r:id="rId36"/>
    <p:sldId id="330" r:id="rId37"/>
    <p:sldId id="331" r:id="rId38"/>
    <p:sldId id="333" r:id="rId39"/>
    <p:sldId id="334" r:id="rId40"/>
    <p:sldId id="336" r:id="rId41"/>
    <p:sldId id="335" r:id="rId42"/>
    <p:sldId id="332" r:id="rId43"/>
    <p:sldId id="394" r:id="rId44"/>
    <p:sldId id="395" r:id="rId45"/>
    <p:sldId id="328" r:id="rId46"/>
    <p:sldId id="305" r:id="rId47"/>
    <p:sldId id="304" r:id="rId48"/>
    <p:sldId id="482" r:id="rId49"/>
    <p:sldId id="483" r:id="rId50"/>
    <p:sldId id="501" r:id="rId51"/>
    <p:sldId id="397" r:id="rId52"/>
    <p:sldId id="398" r:id="rId53"/>
    <p:sldId id="367" r:id="rId54"/>
    <p:sldId id="368" r:id="rId55"/>
    <p:sldId id="435" r:id="rId56"/>
    <p:sldId id="369" r:id="rId57"/>
    <p:sldId id="436" r:id="rId58"/>
    <p:sldId id="370" r:id="rId59"/>
    <p:sldId id="371" r:id="rId60"/>
    <p:sldId id="351" r:id="rId61"/>
    <p:sldId id="361" r:id="rId62"/>
    <p:sldId id="311" r:id="rId63"/>
    <p:sldId id="355" r:id="rId64"/>
    <p:sldId id="256" r:id="rId65"/>
    <p:sldId id="258" r:id="rId66"/>
    <p:sldId id="494" r:id="rId67"/>
    <p:sldId id="495" r:id="rId68"/>
    <p:sldId id="264" r:id="rId69"/>
    <p:sldId id="496" r:id="rId70"/>
    <p:sldId id="497" r:id="rId71"/>
    <p:sldId id="485" r:id="rId72"/>
    <p:sldId id="498" r:id="rId73"/>
    <p:sldId id="486" r:id="rId74"/>
    <p:sldId id="396" r:id="rId75"/>
    <p:sldId id="499" r:id="rId76"/>
    <p:sldId id="261" r:id="rId77"/>
    <p:sldId id="268" r:id="rId78"/>
    <p:sldId id="472" r:id="rId79"/>
    <p:sldId id="263" r:id="rId80"/>
    <p:sldId id="473" r:id="rId81"/>
    <p:sldId id="474" r:id="rId82"/>
    <p:sldId id="402" r:id="rId83"/>
    <p:sldId id="363" r:id="rId84"/>
    <p:sldId id="301" r:id="rId85"/>
    <p:sldId id="341" r:id="rId86"/>
    <p:sldId id="434" r:id="rId87"/>
    <p:sldId id="271" r:id="rId88"/>
    <p:sldId id="373" r:id="rId89"/>
    <p:sldId id="372" r:id="rId90"/>
    <p:sldId id="374" r:id="rId91"/>
    <p:sldId id="481" r:id="rId92"/>
    <p:sldId id="475" r:id="rId93"/>
    <p:sldId id="288" r:id="rId94"/>
    <p:sldId id="476" r:id="rId95"/>
    <p:sldId id="477" r:id="rId96"/>
    <p:sldId id="274" r:id="rId97"/>
    <p:sldId id="287" r:id="rId98"/>
    <p:sldId id="273" r:id="rId99"/>
    <p:sldId id="478" r:id="rId100"/>
    <p:sldId id="479" r:id="rId101"/>
    <p:sldId id="480" r:id="rId102"/>
    <p:sldId id="283" r:id="rId103"/>
    <p:sldId id="289" r:id="rId104"/>
    <p:sldId id="281" r:id="rId105"/>
    <p:sldId id="422" r:id="rId106"/>
    <p:sldId id="502" r:id="rId107"/>
    <p:sldId id="257" r:id="rId108"/>
    <p:sldId id="505" r:id="rId109"/>
    <p:sldId id="506" r:id="rId110"/>
    <p:sldId id="507" r:id="rId111"/>
    <p:sldId id="508" r:id="rId112"/>
    <p:sldId id="509" r:id="rId113"/>
    <p:sldId id="296" r:id="rId114"/>
    <p:sldId id="414" r:id="rId1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4128">
          <p15:clr>
            <a:srgbClr val="A4A3A4"/>
          </p15:clr>
        </p15:guide>
        <p15:guide id="3" orient="horz" pos="142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A16"/>
    <a:srgbClr val="000000"/>
    <a:srgbClr val="00A9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7" autoAdjust="0"/>
    <p:restoredTop sz="94909" autoAdjust="0"/>
  </p:normalViewPr>
  <p:slideViewPr>
    <p:cSldViewPr snapToGrid="0" snapToObjects="1">
      <p:cViewPr varScale="1">
        <p:scale>
          <a:sx n="78" d="100"/>
          <a:sy n="78" d="100"/>
        </p:scale>
        <p:origin x="1157" y="72"/>
      </p:cViewPr>
      <p:guideLst>
        <p:guide orient="horz"/>
        <p:guide orient="horz" pos="4128"/>
        <p:guide orient="horz" pos="142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handoutMaster" Target="handoutMasters/handoutMaster1.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presProps" Target="presProp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viewProps" Target="viewProps.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b="1" dirty="0">
                <a:solidFill>
                  <a:schemeClr val="tx1">
                    <a:lumMod val="50000"/>
                  </a:schemeClr>
                </a:solidFill>
              </a:rPr>
              <a:t>Behavioral</a:t>
            </a:r>
            <a:r>
              <a:rPr lang="en-US" b="1" baseline="0" dirty="0">
                <a:solidFill>
                  <a:schemeClr val="tx1">
                    <a:lumMod val="50000"/>
                  </a:schemeClr>
                </a:solidFill>
              </a:rPr>
              <a:t> Health Services </a:t>
            </a:r>
            <a:r>
              <a:rPr lang="en-US" b="1" dirty="0">
                <a:solidFill>
                  <a:schemeClr val="tx1">
                    <a:lumMod val="50000"/>
                  </a:schemeClr>
                </a:solidFill>
              </a:rPr>
              <a:t>Budget</a:t>
            </a:r>
          </a:p>
          <a:p>
            <a:pPr>
              <a:defRPr b="1">
                <a:solidFill>
                  <a:schemeClr val="tx1">
                    <a:lumMod val="50000"/>
                  </a:schemeClr>
                </a:solidFill>
              </a:defRPr>
            </a:pPr>
            <a:r>
              <a:rPr lang="en-US" b="1" dirty="0">
                <a:solidFill>
                  <a:schemeClr val="tx1">
                    <a:lumMod val="50000"/>
                  </a:schemeClr>
                </a:solidFill>
              </a:rPr>
              <a:t>($ in Millions)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view3D>
      <c:rotX val="1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spPr>
            <a:solidFill>
              <a:srgbClr val="7030A0"/>
            </a:solidFill>
            <a:scene3d>
              <a:camera prst="orthographicFront"/>
              <a:lightRig rig="threePt" dir="t"/>
            </a:scene3d>
            <a:sp3d prstMaterial="metal">
              <a:bevelT w="38100"/>
            </a:sp3d>
          </c:spPr>
          <c:invertIfNegative val="0"/>
          <c:dPt>
            <c:idx val="0"/>
            <c:invertIfNegative val="0"/>
            <c:bubble3D val="0"/>
            <c:spPr>
              <a:solidFill>
                <a:srgbClr val="7030A0"/>
              </a:solidFill>
              <a:ln>
                <a:noFill/>
              </a:ln>
              <a:effectLst/>
              <a:scene3d>
                <a:camera prst="orthographicFront"/>
                <a:lightRig rig="threePt" dir="t"/>
              </a:scene3d>
              <a:sp3d prstMaterial="metal">
                <a:bevelT w="38100"/>
              </a:sp3d>
            </c:spPr>
            <c:extLst>
              <c:ext xmlns:c16="http://schemas.microsoft.com/office/drawing/2014/chart" uri="{C3380CC4-5D6E-409C-BE32-E72D297353CC}">
                <c16:uniqueId val="{00000001-D9E3-4C1C-A9A3-B76DA54DC778}"/>
              </c:ext>
            </c:extLst>
          </c:dPt>
          <c:dPt>
            <c:idx val="1"/>
            <c:invertIfNegative val="0"/>
            <c:bubble3D val="0"/>
            <c:spPr>
              <a:solidFill>
                <a:srgbClr val="7030A0"/>
              </a:solidFill>
              <a:ln>
                <a:noFill/>
              </a:ln>
              <a:effectLst/>
              <a:scene3d>
                <a:camera prst="orthographicFront"/>
                <a:lightRig rig="threePt" dir="t"/>
              </a:scene3d>
              <a:sp3d prstMaterial="metal">
                <a:bevelT w="38100"/>
              </a:sp3d>
            </c:spPr>
            <c:extLst>
              <c:ext xmlns:c16="http://schemas.microsoft.com/office/drawing/2014/chart" uri="{C3380CC4-5D6E-409C-BE32-E72D297353CC}">
                <c16:uniqueId val="{00000002-D9E3-4C1C-A9A3-B76DA54DC778}"/>
              </c:ext>
            </c:extLst>
          </c:dPt>
          <c:dPt>
            <c:idx val="2"/>
            <c:invertIfNegative val="0"/>
            <c:bubble3D val="0"/>
            <c:spPr>
              <a:solidFill>
                <a:srgbClr val="7030A0"/>
              </a:solidFill>
              <a:ln>
                <a:noFill/>
              </a:ln>
              <a:effectLst/>
              <a:scene3d>
                <a:camera prst="orthographicFront"/>
                <a:lightRig rig="threePt" dir="t"/>
              </a:scene3d>
              <a:sp3d prstMaterial="metal">
                <a:bevelT w="38100"/>
              </a:sp3d>
            </c:spPr>
            <c:extLst>
              <c:ext xmlns:c16="http://schemas.microsoft.com/office/drawing/2014/chart" uri="{C3380CC4-5D6E-409C-BE32-E72D297353CC}">
                <c16:uniqueId val="{00000003-D9E3-4C1C-A9A3-B76DA54DC778}"/>
              </c:ext>
            </c:extLst>
          </c:dPt>
          <c:dPt>
            <c:idx val="3"/>
            <c:invertIfNegative val="0"/>
            <c:bubble3D val="0"/>
            <c:spPr>
              <a:solidFill>
                <a:srgbClr val="7030A0"/>
              </a:solidFill>
              <a:ln>
                <a:noFill/>
              </a:ln>
              <a:effectLst/>
              <a:scene3d>
                <a:camera prst="orthographicFront"/>
                <a:lightRig rig="threePt" dir="t"/>
              </a:scene3d>
              <a:sp3d prstMaterial="metal">
                <a:bevelT w="38100"/>
              </a:sp3d>
            </c:spPr>
            <c:extLst>
              <c:ext xmlns:c16="http://schemas.microsoft.com/office/drawing/2014/chart" uri="{C3380CC4-5D6E-409C-BE32-E72D297353CC}">
                <c16:uniqueId val="{00000004-D9E3-4C1C-A9A3-B76DA54DC778}"/>
              </c:ext>
            </c:extLst>
          </c:dPt>
          <c:dPt>
            <c:idx val="4"/>
            <c:invertIfNegative val="0"/>
            <c:bubble3D val="0"/>
            <c:spPr>
              <a:solidFill>
                <a:srgbClr val="7030A0"/>
              </a:solidFill>
              <a:ln>
                <a:noFill/>
              </a:ln>
              <a:effectLst/>
              <a:scene3d>
                <a:camera prst="orthographicFront"/>
                <a:lightRig rig="threePt" dir="t"/>
              </a:scene3d>
              <a:sp3d prstMaterial="metal">
                <a:bevelT w="38100"/>
              </a:sp3d>
            </c:spPr>
            <c:extLst>
              <c:ext xmlns:c16="http://schemas.microsoft.com/office/drawing/2014/chart" uri="{C3380CC4-5D6E-409C-BE32-E72D297353CC}">
                <c16:uniqueId val="{00000005-D9E3-4C1C-A9A3-B76DA54DC778}"/>
              </c:ext>
            </c:extLst>
          </c:dPt>
          <c:dPt>
            <c:idx val="5"/>
            <c:invertIfNegative val="0"/>
            <c:bubble3D val="0"/>
            <c:spPr>
              <a:solidFill>
                <a:srgbClr val="7030A0"/>
              </a:solidFill>
              <a:ln>
                <a:noFill/>
              </a:ln>
              <a:effectLst/>
              <a:scene3d>
                <a:camera prst="orthographicFront"/>
                <a:lightRig rig="threePt" dir="t"/>
              </a:scene3d>
              <a:sp3d prstMaterial="metal">
                <a:bevelT w="38100"/>
              </a:sp3d>
            </c:spPr>
            <c:extLst>
              <c:ext xmlns:c16="http://schemas.microsoft.com/office/drawing/2014/chart" uri="{C3380CC4-5D6E-409C-BE32-E72D297353CC}">
                <c16:uniqueId val="{00000006-D9E3-4C1C-A9A3-B76DA54DC778}"/>
              </c:ext>
            </c:extLst>
          </c:dPt>
          <c:dPt>
            <c:idx val="6"/>
            <c:invertIfNegative val="0"/>
            <c:bubble3D val="0"/>
            <c:spPr>
              <a:solidFill>
                <a:srgbClr val="7030A0"/>
              </a:solidFill>
              <a:ln>
                <a:noFill/>
              </a:ln>
              <a:effectLst/>
              <a:scene3d>
                <a:camera prst="orthographicFront"/>
                <a:lightRig rig="threePt" dir="t"/>
              </a:scene3d>
              <a:sp3d prstMaterial="metal">
                <a:bevelT w="38100"/>
              </a:sp3d>
            </c:spPr>
            <c:extLst>
              <c:ext xmlns:c16="http://schemas.microsoft.com/office/drawing/2014/chart" uri="{C3380CC4-5D6E-409C-BE32-E72D297353CC}">
                <c16:uniqueId val="{00000007-D9E3-4C1C-A9A3-B76DA54DC778}"/>
              </c:ext>
            </c:extLst>
          </c:dPt>
          <c:dPt>
            <c:idx val="7"/>
            <c:invertIfNegative val="0"/>
            <c:bubble3D val="0"/>
            <c:spPr>
              <a:solidFill>
                <a:srgbClr val="7030A0"/>
              </a:solidFill>
              <a:ln>
                <a:noFill/>
              </a:ln>
              <a:effectLst/>
              <a:scene3d>
                <a:camera prst="orthographicFront"/>
                <a:lightRig rig="threePt" dir="t"/>
              </a:scene3d>
              <a:sp3d prstMaterial="metal">
                <a:bevelT w="38100"/>
              </a:sp3d>
            </c:spPr>
            <c:extLst>
              <c:ext xmlns:c16="http://schemas.microsoft.com/office/drawing/2014/chart" uri="{C3380CC4-5D6E-409C-BE32-E72D297353CC}">
                <c16:uniqueId val="{00000008-D9E3-4C1C-A9A3-B76DA54DC778}"/>
              </c:ext>
            </c:extLst>
          </c:dPt>
          <c:dPt>
            <c:idx val="8"/>
            <c:invertIfNegative val="0"/>
            <c:bubble3D val="0"/>
            <c:spPr>
              <a:solidFill>
                <a:srgbClr val="7030A0"/>
              </a:solidFill>
              <a:ln>
                <a:noFill/>
              </a:ln>
              <a:effectLst/>
              <a:scene3d>
                <a:camera prst="orthographicFront"/>
                <a:lightRig rig="threePt" dir="t"/>
              </a:scene3d>
              <a:sp3d prstMaterial="metal">
                <a:bevelT w="38100"/>
              </a:sp3d>
            </c:spPr>
            <c:extLst>
              <c:ext xmlns:c16="http://schemas.microsoft.com/office/drawing/2014/chart" uri="{C3380CC4-5D6E-409C-BE32-E72D297353CC}">
                <c16:uniqueId val="{00000009-D9E3-4C1C-A9A3-B76DA54DC778}"/>
              </c:ext>
            </c:extLst>
          </c:dPt>
          <c:dLbls>
            <c:dLbl>
              <c:idx val="0"/>
              <c:tx>
                <c:rich>
                  <a:bodyPr/>
                  <a:lstStyle/>
                  <a:p>
                    <a:fld id="{CE954F09-732D-4C94-BEA9-850662903791}"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E3-4C1C-A9A3-B76DA54DC778}"/>
                </c:ext>
              </c:extLst>
            </c:dLbl>
            <c:dLbl>
              <c:idx val="1"/>
              <c:tx>
                <c:rich>
                  <a:bodyPr/>
                  <a:lstStyle/>
                  <a:p>
                    <a:fld id="{6EF67F8D-F98C-4CEB-A360-D00DA8F4CABB}"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E3-4C1C-A9A3-B76DA54DC778}"/>
                </c:ext>
              </c:extLst>
            </c:dLbl>
            <c:dLbl>
              <c:idx val="2"/>
              <c:tx>
                <c:rich>
                  <a:bodyPr/>
                  <a:lstStyle/>
                  <a:p>
                    <a:fld id="{2F13A37E-DB6B-4869-9957-34C8C718E0C5}"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E3-4C1C-A9A3-B76DA54DC778}"/>
                </c:ext>
              </c:extLst>
            </c:dLbl>
            <c:dLbl>
              <c:idx val="3"/>
              <c:tx>
                <c:rich>
                  <a:bodyPr/>
                  <a:lstStyle/>
                  <a:p>
                    <a:fld id="{586948A9-E442-466C-A081-FADDD3C375DB}"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9E3-4C1C-A9A3-B76DA54DC778}"/>
                </c:ext>
              </c:extLst>
            </c:dLbl>
            <c:dLbl>
              <c:idx val="4"/>
              <c:tx>
                <c:rich>
                  <a:bodyPr/>
                  <a:lstStyle/>
                  <a:p>
                    <a:fld id="{FDB47C5C-0209-4FBF-A2BD-8F60288F16EA}"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E3-4C1C-A9A3-B76DA54DC778}"/>
                </c:ext>
              </c:extLst>
            </c:dLbl>
            <c:dLbl>
              <c:idx val="5"/>
              <c:tx>
                <c:rich>
                  <a:bodyPr/>
                  <a:lstStyle/>
                  <a:p>
                    <a:fld id="{967F0980-318F-4272-91D3-BD4C8157910B}"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9E3-4C1C-A9A3-B76DA54DC778}"/>
                </c:ext>
              </c:extLst>
            </c:dLbl>
            <c:dLbl>
              <c:idx val="6"/>
              <c:tx>
                <c:rich>
                  <a:bodyPr/>
                  <a:lstStyle/>
                  <a:p>
                    <a:fld id="{48A22496-1F51-4EF1-B4A2-FD0280480FB2}"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9E3-4C1C-A9A3-B76DA54DC778}"/>
                </c:ext>
              </c:extLst>
            </c:dLbl>
            <c:dLbl>
              <c:idx val="7"/>
              <c:tx>
                <c:rich>
                  <a:bodyPr/>
                  <a:lstStyle/>
                  <a:p>
                    <a:fld id="{C5B98CBA-71B4-4CC8-927E-FA057F537516}"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9E3-4C1C-A9A3-B76DA54DC778}"/>
                </c:ext>
              </c:extLst>
            </c:dLbl>
            <c:dLbl>
              <c:idx val="8"/>
              <c:tx>
                <c:rich>
                  <a:bodyPr/>
                  <a:lstStyle/>
                  <a:p>
                    <a:fld id="{9DC3751F-2F20-459D-B23A-DEF12A6ED99B}"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9E3-4C1C-A9A3-B76DA54DC77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BHAB'!$K$1:$S$1</c:f>
              <c:strCache>
                <c:ptCount val="9"/>
                <c:pt idx="0">
                  <c:v>Fiscal Year
11/12</c:v>
                </c:pt>
                <c:pt idx="1">
                  <c:v>Fiscal Year
12/13</c:v>
                </c:pt>
                <c:pt idx="2">
                  <c:v>Fiscal Year
13/14</c:v>
                </c:pt>
                <c:pt idx="3">
                  <c:v>Fiscal Year
14/15</c:v>
                </c:pt>
                <c:pt idx="4">
                  <c:v>Fiscal Year
15/16</c:v>
                </c:pt>
                <c:pt idx="5">
                  <c:v>Fiscal Year
16/17</c:v>
                </c:pt>
                <c:pt idx="6">
                  <c:v>Fiscal Year
17/18</c:v>
                </c:pt>
                <c:pt idx="7">
                  <c:v>Fiscal Year
18/19</c:v>
                </c:pt>
                <c:pt idx="8">
                  <c:v>Fiscal Year
19/20</c:v>
                </c:pt>
              </c:strCache>
            </c:strRef>
          </c:cat>
          <c:val>
            <c:numRef>
              <c:f>'For BHAB'!$K$2:$S$2</c:f>
              <c:numCache>
                <c:formatCode>"$"#,##0.0</c:formatCode>
                <c:ptCount val="9"/>
                <c:pt idx="0">
                  <c:v>427.7</c:v>
                </c:pt>
                <c:pt idx="1">
                  <c:v>431.1</c:v>
                </c:pt>
                <c:pt idx="2">
                  <c:v>423.6</c:v>
                </c:pt>
                <c:pt idx="3">
                  <c:v>425.4</c:v>
                </c:pt>
                <c:pt idx="4">
                  <c:v>441.5</c:v>
                </c:pt>
                <c:pt idx="5">
                  <c:v>500.6</c:v>
                </c:pt>
                <c:pt idx="6">
                  <c:v>529.1</c:v>
                </c:pt>
                <c:pt idx="7">
                  <c:v>658.2</c:v>
                </c:pt>
                <c:pt idx="8">
                  <c:v>708.48699299999998</c:v>
                </c:pt>
              </c:numCache>
            </c:numRef>
          </c:val>
          <c:extLst>
            <c:ext xmlns:c16="http://schemas.microsoft.com/office/drawing/2014/chart" uri="{C3380CC4-5D6E-409C-BE32-E72D297353CC}">
              <c16:uniqueId val="{00000000-D9E3-4C1C-A9A3-B76DA54DC778}"/>
            </c:ext>
          </c:extLst>
        </c:ser>
        <c:dLbls>
          <c:showLegendKey val="0"/>
          <c:showVal val="0"/>
          <c:showCatName val="0"/>
          <c:showSerName val="0"/>
          <c:showPercent val="0"/>
          <c:showBubbleSize val="0"/>
        </c:dLbls>
        <c:gapWidth val="105"/>
        <c:gapDepth val="83"/>
        <c:shape val="box"/>
        <c:axId val="320213632"/>
        <c:axId val="320214024"/>
        <c:axId val="0"/>
      </c:bar3DChart>
      <c:catAx>
        <c:axId val="32021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en-US"/>
          </a:p>
        </c:txPr>
        <c:crossAx val="320214024"/>
        <c:crosses val="autoZero"/>
        <c:auto val="1"/>
        <c:lblAlgn val="ctr"/>
        <c:lblOffset val="100"/>
        <c:noMultiLvlLbl val="0"/>
      </c:catAx>
      <c:valAx>
        <c:axId val="3202140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crossAx val="320213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softEdge rad="76200"/>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15297040295774E-2"/>
          <c:y val="0.11208286038126034"/>
          <c:w val="0.84169405919408458"/>
          <c:h val="0.81758831018642186"/>
        </c:manualLayout>
      </c:layout>
      <c:pie3DChart>
        <c:varyColors val="1"/>
        <c:ser>
          <c:idx val="0"/>
          <c:order val="0"/>
          <c:spPr>
            <a:scene3d>
              <a:camera prst="orthographicFront"/>
              <a:lightRig rig="threePt" dir="t"/>
            </a:scene3d>
            <a:sp3d>
              <a:bevelT w="152400"/>
              <a:bevelB w="50800"/>
              <a:contourClr>
                <a:srgbClr val="000000"/>
              </a:contourClr>
            </a:sp3d>
          </c:spPr>
          <c:explosion val="7"/>
          <c:dPt>
            <c:idx val="0"/>
            <c:bubble3D val="0"/>
            <c:spPr>
              <a:solidFill>
                <a:schemeClr val="accent1"/>
              </a:solidFill>
              <a:ln w="25400">
                <a:solidFill>
                  <a:schemeClr val="lt1"/>
                </a:solidFill>
              </a:ln>
              <a:effectLst/>
              <a:scene3d>
                <a:camera prst="orthographicFront"/>
                <a:lightRig rig="threePt" dir="t"/>
              </a:scene3d>
              <a:sp3d contourW="25400">
                <a:bevelT w="152400"/>
                <a:bevelB w="50800"/>
                <a:contourClr>
                  <a:schemeClr val="lt1"/>
                </a:contourClr>
              </a:sp3d>
            </c:spPr>
            <c:extLst>
              <c:ext xmlns:c16="http://schemas.microsoft.com/office/drawing/2014/chart" uri="{C3380CC4-5D6E-409C-BE32-E72D297353CC}">
                <c16:uniqueId val="{00000001-92B1-465E-930D-A232286119EE}"/>
              </c:ext>
            </c:extLst>
          </c:dPt>
          <c:dPt>
            <c:idx val="1"/>
            <c:bubble3D val="0"/>
            <c:spPr>
              <a:solidFill>
                <a:schemeClr val="accent2"/>
              </a:solidFill>
              <a:ln w="25400">
                <a:solidFill>
                  <a:schemeClr val="lt1"/>
                </a:solidFill>
              </a:ln>
              <a:effectLst/>
              <a:scene3d>
                <a:camera prst="orthographicFront"/>
                <a:lightRig rig="threePt" dir="t"/>
              </a:scene3d>
              <a:sp3d contourW="25400">
                <a:bevelT w="152400"/>
                <a:bevelB w="50800"/>
                <a:contourClr>
                  <a:schemeClr val="lt1"/>
                </a:contourClr>
              </a:sp3d>
            </c:spPr>
            <c:extLst>
              <c:ext xmlns:c16="http://schemas.microsoft.com/office/drawing/2014/chart" uri="{C3380CC4-5D6E-409C-BE32-E72D297353CC}">
                <c16:uniqueId val="{00000003-92B1-465E-930D-A232286119EE}"/>
              </c:ext>
            </c:extLst>
          </c:dPt>
          <c:dPt>
            <c:idx val="2"/>
            <c:bubble3D val="0"/>
            <c:spPr>
              <a:solidFill>
                <a:schemeClr val="accent3"/>
              </a:solidFill>
              <a:ln w="25400">
                <a:solidFill>
                  <a:schemeClr val="lt1"/>
                </a:solidFill>
              </a:ln>
              <a:effectLst/>
              <a:scene3d>
                <a:camera prst="orthographicFront"/>
                <a:lightRig rig="threePt" dir="t"/>
              </a:scene3d>
              <a:sp3d contourW="25400">
                <a:bevelT w="152400"/>
                <a:bevelB w="50800"/>
                <a:contourClr>
                  <a:schemeClr val="lt1"/>
                </a:contourClr>
              </a:sp3d>
            </c:spPr>
            <c:extLst>
              <c:ext xmlns:c16="http://schemas.microsoft.com/office/drawing/2014/chart" uri="{C3380CC4-5D6E-409C-BE32-E72D297353CC}">
                <c16:uniqueId val="{00000005-92B1-465E-930D-A232286119EE}"/>
              </c:ext>
            </c:extLst>
          </c:dPt>
          <c:dPt>
            <c:idx val="3"/>
            <c:bubble3D val="0"/>
            <c:spPr>
              <a:solidFill>
                <a:schemeClr val="accent4"/>
              </a:solidFill>
              <a:ln w="25400">
                <a:solidFill>
                  <a:schemeClr val="lt1"/>
                </a:solidFill>
              </a:ln>
              <a:effectLst/>
              <a:scene3d>
                <a:camera prst="orthographicFront"/>
                <a:lightRig rig="threePt" dir="t"/>
              </a:scene3d>
              <a:sp3d contourW="25400">
                <a:bevelT w="152400"/>
                <a:bevelB w="50800"/>
                <a:contourClr>
                  <a:schemeClr val="lt1"/>
                </a:contourClr>
              </a:sp3d>
            </c:spPr>
            <c:extLst>
              <c:ext xmlns:c16="http://schemas.microsoft.com/office/drawing/2014/chart" uri="{C3380CC4-5D6E-409C-BE32-E72D297353CC}">
                <c16:uniqueId val="{00000007-92B1-465E-930D-A232286119EE}"/>
              </c:ext>
            </c:extLst>
          </c:dPt>
          <c:dPt>
            <c:idx val="4"/>
            <c:bubble3D val="0"/>
            <c:spPr>
              <a:solidFill>
                <a:schemeClr val="accent5"/>
              </a:solidFill>
              <a:ln w="25400">
                <a:solidFill>
                  <a:schemeClr val="lt1"/>
                </a:solidFill>
              </a:ln>
              <a:effectLst/>
              <a:scene3d>
                <a:camera prst="orthographicFront"/>
                <a:lightRig rig="threePt" dir="t"/>
              </a:scene3d>
              <a:sp3d contourW="25400">
                <a:bevelT w="152400"/>
                <a:bevelB w="50800"/>
                <a:contourClr>
                  <a:schemeClr val="lt1"/>
                </a:contourClr>
              </a:sp3d>
            </c:spPr>
            <c:extLst>
              <c:ext xmlns:c16="http://schemas.microsoft.com/office/drawing/2014/chart" uri="{C3380CC4-5D6E-409C-BE32-E72D297353CC}">
                <c16:uniqueId val="{00000009-92B1-465E-930D-A232286119EE}"/>
              </c:ext>
            </c:extLst>
          </c:dPt>
          <c:dLbls>
            <c:dLbl>
              <c:idx val="0"/>
              <c:layout>
                <c:manualLayout>
                  <c:x val="-1.5390164865100898E-2"/>
                  <c:y val="0.26385371358013315"/>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50000"/>
                          </a:schemeClr>
                        </a:solidFill>
                        <a:latin typeface="+mn-lt"/>
                        <a:ea typeface="+mn-ea"/>
                        <a:cs typeface="+mn-cs"/>
                      </a:defRPr>
                    </a:pPr>
                    <a:r>
                      <a:rPr lang="en-US" sz="1400" dirty="0"/>
                      <a:t>Mental Health Services</a:t>
                    </a:r>
                  </a:p>
                  <a:p>
                    <a:pPr>
                      <a:defRPr sz="1400" b="1">
                        <a:solidFill>
                          <a:schemeClr val="tx1">
                            <a:lumMod val="50000"/>
                          </a:schemeClr>
                        </a:solidFill>
                      </a:defRPr>
                    </a:pPr>
                    <a:fld id="{E8EFF5E5-447C-4D24-AE88-E03B89D5CBF5}" type="VALUE">
                      <a:rPr lang="en-US" sz="1400"/>
                      <a:pPr>
                        <a:defRPr sz="1400" b="1">
                          <a:solidFill>
                            <a:schemeClr val="tx1">
                              <a:lumMod val="50000"/>
                            </a:schemeClr>
                          </a:solidFill>
                        </a:defRPr>
                      </a:pPr>
                      <a:t>[VALUE]</a:t>
                    </a:fld>
                    <a:r>
                      <a:rPr lang="en-US" sz="1400" dirty="0"/>
                      <a:t>M</a:t>
                    </a:r>
                  </a:p>
                  <a:p>
                    <a:pPr>
                      <a:defRPr sz="1400" b="1">
                        <a:solidFill>
                          <a:schemeClr val="tx1">
                            <a:lumMod val="50000"/>
                          </a:schemeClr>
                        </a:solidFill>
                      </a:defRPr>
                    </a:pPr>
                    <a:r>
                      <a:rPr lang="en-US" sz="1400" dirty="0"/>
                      <a:t>57.6%</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50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4010451794549134"/>
                      <c:h val="0.18193185836433601"/>
                    </c:manualLayout>
                  </c15:layout>
                  <c15:dlblFieldTable/>
                  <c15:showDataLabelsRange val="0"/>
                </c:ext>
                <c:ext xmlns:c16="http://schemas.microsoft.com/office/drawing/2014/chart" uri="{C3380CC4-5D6E-409C-BE32-E72D297353CC}">
                  <c16:uniqueId val="{00000001-92B1-465E-930D-A232286119EE}"/>
                </c:ext>
              </c:extLst>
            </c:dLbl>
            <c:dLbl>
              <c:idx val="1"/>
              <c:layout>
                <c:manualLayout>
                  <c:x val="-4.8445286568055572E-2"/>
                  <c:y val="2.609626934308909E-2"/>
                </c:manualLayout>
              </c:layout>
              <c:tx>
                <c:rich>
                  <a:bodyPr/>
                  <a:lstStyle/>
                  <a:p>
                    <a:r>
                      <a:rPr lang="en-US" dirty="0"/>
                      <a:t>BHS Admin</a:t>
                    </a:r>
                  </a:p>
                  <a:p>
                    <a:fld id="{813F8753-981A-44F9-A711-51239F495D7D}" type="VALUE">
                      <a:rPr lang="en-US"/>
                      <a:pPr/>
                      <a:t>[VALUE]</a:t>
                    </a:fld>
                    <a:r>
                      <a:rPr lang="en-US" dirty="0"/>
                      <a:t>M</a:t>
                    </a:r>
                  </a:p>
                  <a:p>
                    <a:r>
                      <a:rPr lang="en-US" dirty="0"/>
                      <a:t>3.5%</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B1-465E-930D-A232286119EE}"/>
                </c:ext>
              </c:extLst>
            </c:dLbl>
            <c:dLbl>
              <c:idx val="2"/>
              <c:layout>
                <c:manualLayout>
                  <c:x val="0"/>
                  <c:y val="-9.9165823503738551E-2"/>
                </c:manualLayout>
              </c:layout>
              <c:tx>
                <c:rich>
                  <a:bodyPr/>
                  <a:lstStyle/>
                  <a:p>
                    <a:r>
                      <a:rPr lang="en-US" dirty="0"/>
                      <a:t>Substance</a:t>
                    </a:r>
                    <a:r>
                      <a:rPr lang="en-US" baseline="0" dirty="0"/>
                      <a:t> Use Disorder</a:t>
                    </a:r>
                    <a:endParaRPr lang="en-US" dirty="0"/>
                  </a:p>
                  <a:p>
                    <a:fld id="{6B8E619C-7817-4CD3-90BC-749DF6D2EE13}" type="VALUE">
                      <a:rPr lang="en-US"/>
                      <a:pPr/>
                      <a:t>[VALUE]</a:t>
                    </a:fld>
                    <a:r>
                      <a:rPr lang="en-US" dirty="0"/>
                      <a:t>M</a:t>
                    </a:r>
                  </a:p>
                  <a:p>
                    <a:r>
                      <a:rPr lang="en-US" dirty="0"/>
                      <a:t>26.3%</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2B1-465E-930D-A232286119EE}"/>
                </c:ext>
              </c:extLst>
            </c:dLbl>
            <c:dLbl>
              <c:idx val="3"/>
              <c:layout>
                <c:manualLayout>
                  <c:x val="-2.4222643284027779E-2"/>
                  <c:y val="-2.609626934308909E-2"/>
                </c:manualLayout>
              </c:layout>
              <c:tx>
                <c:rich>
                  <a:bodyPr/>
                  <a:lstStyle/>
                  <a:p>
                    <a:r>
                      <a:rPr lang="en-US" dirty="0"/>
                      <a:t>SD Psych Hospital</a:t>
                    </a:r>
                  </a:p>
                  <a:p>
                    <a:fld id="{6FD8B8E3-38E7-42EC-9E64-2C3D4E011497}" type="VALUE">
                      <a:rPr lang="en-US"/>
                      <a:pPr/>
                      <a:t>[VALUE]</a:t>
                    </a:fld>
                    <a:r>
                      <a:rPr lang="en-US" dirty="0"/>
                      <a:t>M</a:t>
                    </a:r>
                  </a:p>
                  <a:p>
                    <a:r>
                      <a:rPr lang="en-US" dirty="0"/>
                      <a:t>6.4%</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2B1-465E-930D-A232286119EE}"/>
                </c:ext>
              </c:extLst>
            </c:dLbl>
            <c:dLbl>
              <c:idx val="4"/>
              <c:layout>
                <c:manualLayout>
                  <c:x val="0.11354364039388021"/>
                  <c:y val="-1.8267388540162365E-2"/>
                </c:manualLayout>
              </c:layout>
              <c:tx>
                <c:rich>
                  <a:bodyPr/>
                  <a:lstStyle/>
                  <a:p>
                    <a:r>
                      <a:rPr lang="en-US" dirty="0"/>
                      <a:t>Edgemoor</a:t>
                    </a:r>
                  </a:p>
                  <a:p>
                    <a:fld id="{4BAD5B86-10C7-49EE-8D37-8CB185479A75}" type="VALUE">
                      <a:rPr lang="en-US"/>
                      <a:pPr/>
                      <a:t>[VALUE]</a:t>
                    </a:fld>
                    <a:r>
                      <a:rPr lang="en-US" dirty="0"/>
                      <a:t>M</a:t>
                    </a:r>
                  </a:p>
                  <a:p>
                    <a:r>
                      <a:rPr lang="en-US" dirty="0"/>
                      <a:t>6.2%</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B1-465E-930D-A232286119E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 BHAB'!$A$1:$A$5</c:f>
              <c:strCache>
                <c:ptCount val="5"/>
                <c:pt idx="0">
                  <c:v>Mental Health Services</c:v>
                </c:pt>
                <c:pt idx="1">
                  <c:v>BHS Admin</c:v>
                </c:pt>
                <c:pt idx="2">
                  <c:v>Substance Use Disorder</c:v>
                </c:pt>
                <c:pt idx="3">
                  <c:v>SD Psych Hospital</c:v>
                </c:pt>
                <c:pt idx="4">
                  <c:v>Edgemoor</c:v>
                </c:pt>
              </c:strCache>
            </c:strRef>
          </c:cat>
          <c:val>
            <c:numRef>
              <c:f>'For BHAB'!$B$1:$B$5</c:f>
              <c:numCache>
                <c:formatCode>"$"#,##0.0</c:formatCode>
                <c:ptCount val="5"/>
                <c:pt idx="0">
                  <c:v>408.21198299999998</c:v>
                </c:pt>
                <c:pt idx="1">
                  <c:v>24.774847999999999</c:v>
                </c:pt>
                <c:pt idx="2">
                  <c:v>186.13806700000001</c:v>
                </c:pt>
                <c:pt idx="3">
                  <c:v>45.610202999999998</c:v>
                </c:pt>
                <c:pt idx="4">
                  <c:v>43.751891999999998</c:v>
                </c:pt>
              </c:numCache>
            </c:numRef>
          </c:val>
          <c:extLst>
            <c:ext xmlns:c16="http://schemas.microsoft.com/office/drawing/2014/chart" uri="{C3380CC4-5D6E-409C-BE32-E72D297353CC}">
              <c16:uniqueId val="{0000000A-92B1-465E-930D-A232286119EE}"/>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C-92B1-465E-930D-A232286119E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E-92B1-465E-930D-A232286119E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0-92B1-465E-930D-A232286119E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2-92B1-465E-930D-A232286119E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4-92B1-465E-930D-A232286119E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 BHAB'!$A$1:$A$5</c:f>
              <c:strCache>
                <c:ptCount val="5"/>
                <c:pt idx="0">
                  <c:v>Mental Health Services</c:v>
                </c:pt>
                <c:pt idx="1">
                  <c:v>BHS Admin</c:v>
                </c:pt>
                <c:pt idx="2">
                  <c:v>Substance Use Disorder</c:v>
                </c:pt>
                <c:pt idx="3">
                  <c:v>SD Psych Hospital</c:v>
                </c:pt>
                <c:pt idx="4">
                  <c:v>Edgemoor</c:v>
                </c:pt>
              </c:strCache>
            </c:strRef>
          </c:cat>
          <c:val>
            <c:numRef>
              <c:f>'For BHAB'!$C$1:$C$5</c:f>
              <c:numCache>
                <c:formatCode>0.0%</c:formatCode>
                <c:ptCount val="5"/>
                <c:pt idx="0">
                  <c:v>0.57617427988547421</c:v>
                </c:pt>
                <c:pt idx="1">
                  <c:v>3.4968670201119698E-2</c:v>
                </c:pt>
                <c:pt idx="2">
                  <c:v>0.26272615988590209</c:v>
                </c:pt>
                <c:pt idx="3">
                  <c:v>6.4376909457249554E-2</c:v>
                </c:pt>
                <c:pt idx="4">
                  <c:v>6.1753980570254448E-2</c:v>
                </c:pt>
              </c:numCache>
            </c:numRef>
          </c:val>
          <c:extLst>
            <c:ext xmlns:c16="http://schemas.microsoft.com/office/drawing/2014/chart" uri="{C3380CC4-5D6E-409C-BE32-E72D297353CC}">
              <c16:uniqueId val="{00000015-92B1-465E-930D-A232286119EE}"/>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55555555555555E-2"/>
          <c:y val="0.21759259259259259"/>
          <c:w val="0.86512489125979875"/>
          <c:h val="0.63024151635100478"/>
        </c:manualLayout>
      </c:layout>
      <c:barChart>
        <c:barDir val="col"/>
        <c:grouping val="clustered"/>
        <c:varyColors val="0"/>
        <c:ser>
          <c:idx val="0"/>
          <c:order val="0"/>
          <c:tx>
            <c:strRef>
              <c:f>'Q1 - 3 Summary for Steve'!$B$2</c:f>
              <c:strCache>
                <c:ptCount val="1"/>
                <c:pt idx="0">
                  <c:v>Q1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'Q1 - 3 Summary for Steve'!$A$3:$A$7</c:f>
              <c:strCache>
                <c:ptCount val="5"/>
                <c:pt idx="0">
                  <c:v>Access</c:v>
                </c:pt>
                <c:pt idx="1">
                  <c:v>Quality of Care</c:v>
                </c:pt>
                <c:pt idx="2">
                  <c:v>Change of Provider</c:v>
                </c:pt>
                <c:pt idx="3">
                  <c:v>Confidentiality</c:v>
                </c:pt>
                <c:pt idx="4">
                  <c:v>Other</c:v>
                </c:pt>
              </c:strCache>
            </c:strRef>
          </c:cat>
          <c:val>
            <c:numRef>
              <c:f>'Q1 - 3 Summary for Steve'!$B$3:$B$7</c:f>
              <c:numCache>
                <c:formatCode>0</c:formatCode>
                <c:ptCount val="5"/>
                <c:pt idx="0">
                  <c:v>4</c:v>
                </c:pt>
                <c:pt idx="1">
                  <c:v>39</c:v>
                </c:pt>
                <c:pt idx="2">
                  <c:v>0</c:v>
                </c:pt>
                <c:pt idx="3">
                  <c:v>3</c:v>
                </c:pt>
                <c:pt idx="4">
                  <c:v>6</c:v>
                </c:pt>
              </c:numCache>
            </c:numRef>
          </c:val>
          <c:extLst>
            <c:ext xmlns:c16="http://schemas.microsoft.com/office/drawing/2014/chart" uri="{C3380CC4-5D6E-409C-BE32-E72D297353CC}">
              <c16:uniqueId val="{00000000-422B-4D6C-8727-3856D28BF2AF}"/>
            </c:ext>
          </c:extLst>
        </c:ser>
        <c:ser>
          <c:idx val="1"/>
          <c:order val="1"/>
          <c:tx>
            <c:strRef>
              <c:f>'Q1 - 3 Summary for Steve'!$C$2</c:f>
              <c:strCache>
                <c:ptCount val="1"/>
                <c:pt idx="0">
                  <c:v>Q2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'Q1 - 3 Summary for Steve'!$A$3:$A$7</c:f>
              <c:strCache>
                <c:ptCount val="5"/>
                <c:pt idx="0">
                  <c:v>Access</c:v>
                </c:pt>
                <c:pt idx="1">
                  <c:v>Quality of Care</c:v>
                </c:pt>
                <c:pt idx="2">
                  <c:v>Change of Provider</c:v>
                </c:pt>
                <c:pt idx="3">
                  <c:v>Confidentiality</c:v>
                </c:pt>
                <c:pt idx="4">
                  <c:v>Other</c:v>
                </c:pt>
              </c:strCache>
            </c:strRef>
          </c:cat>
          <c:val>
            <c:numRef>
              <c:f>'Q1 - 3 Summary for Steve'!$C$3:$C$7</c:f>
              <c:numCache>
                <c:formatCode>0</c:formatCode>
                <c:ptCount val="5"/>
                <c:pt idx="0">
                  <c:v>0</c:v>
                </c:pt>
                <c:pt idx="1">
                  <c:v>51</c:v>
                </c:pt>
                <c:pt idx="2">
                  <c:v>2</c:v>
                </c:pt>
                <c:pt idx="3">
                  <c:v>1</c:v>
                </c:pt>
                <c:pt idx="4">
                  <c:v>10</c:v>
                </c:pt>
              </c:numCache>
            </c:numRef>
          </c:val>
          <c:extLst>
            <c:ext xmlns:c16="http://schemas.microsoft.com/office/drawing/2014/chart" uri="{C3380CC4-5D6E-409C-BE32-E72D297353CC}">
              <c16:uniqueId val="{00000001-422B-4D6C-8727-3856D28BF2AF}"/>
            </c:ext>
          </c:extLst>
        </c:ser>
        <c:ser>
          <c:idx val="2"/>
          <c:order val="2"/>
          <c:tx>
            <c:strRef>
              <c:f>'Q1 - 3 Summary for Steve'!$D$2</c:f>
              <c:strCache>
                <c:ptCount val="1"/>
                <c:pt idx="0">
                  <c:v>Q3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'Q1 - 3 Summary for Steve'!$A$3:$A$7</c:f>
              <c:strCache>
                <c:ptCount val="5"/>
                <c:pt idx="0">
                  <c:v>Access</c:v>
                </c:pt>
                <c:pt idx="1">
                  <c:v>Quality of Care</c:v>
                </c:pt>
                <c:pt idx="2">
                  <c:v>Change of Provider</c:v>
                </c:pt>
                <c:pt idx="3">
                  <c:v>Confidentiality</c:v>
                </c:pt>
                <c:pt idx="4">
                  <c:v>Other</c:v>
                </c:pt>
              </c:strCache>
            </c:strRef>
          </c:cat>
          <c:val>
            <c:numRef>
              <c:f>'Q1 - 3 Summary for Steve'!$D$3:$D$7</c:f>
              <c:numCache>
                <c:formatCode>0</c:formatCode>
                <c:ptCount val="5"/>
                <c:pt idx="0">
                  <c:v>5</c:v>
                </c:pt>
                <c:pt idx="1">
                  <c:v>45</c:v>
                </c:pt>
                <c:pt idx="2">
                  <c:v>0</c:v>
                </c:pt>
                <c:pt idx="3">
                  <c:v>1</c:v>
                </c:pt>
                <c:pt idx="4">
                  <c:v>7</c:v>
                </c:pt>
              </c:numCache>
            </c:numRef>
          </c:val>
          <c:extLst>
            <c:ext xmlns:c16="http://schemas.microsoft.com/office/drawing/2014/chart" uri="{C3380CC4-5D6E-409C-BE32-E72D297353CC}">
              <c16:uniqueId val="{00000002-422B-4D6C-8727-3856D28BF2AF}"/>
            </c:ext>
          </c:extLst>
        </c:ser>
        <c:dLbls>
          <c:showLegendKey val="0"/>
          <c:showVal val="0"/>
          <c:showCatName val="0"/>
          <c:showSerName val="0"/>
          <c:showPercent val="0"/>
          <c:showBubbleSize val="0"/>
        </c:dLbls>
        <c:gapWidth val="150"/>
        <c:axId val="160981376"/>
        <c:axId val="160982912"/>
      </c:barChart>
      <c:catAx>
        <c:axId val="160981376"/>
        <c:scaling>
          <c:orientation val="minMax"/>
        </c:scaling>
        <c:delete val="0"/>
        <c:axPos val="b"/>
        <c:numFmt formatCode="General" sourceLinked="0"/>
        <c:majorTickMark val="out"/>
        <c:minorTickMark val="none"/>
        <c:tickLblPos val="nextTo"/>
        <c:crossAx val="160982912"/>
        <c:crosses val="autoZero"/>
        <c:auto val="1"/>
        <c:lblAlgn val="ctr"/>
        <c:lblOffset val="100"/>
        <c:noMultiLvlLbl val="0"/>
      </c:catAx>
      <c:valAx>
        <c:axId val="160982912"/>
        <c:scaling>
          <c:orientation val="minMax"/>
        </c:scaling>
        <c:delete val="1"/>
        <c:axPos val="l"/>
        <c:majorGridlines/>
        <c:numFmt formatCode="0" sourceLinked="1"/>
        <c:majorTickMark val="out"/>
        <c:minorTickMark val="none"/>
        <c:tickLblPos val="nextTo"/>
        <c:crossAx val="16098137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824227955820851E-4"/>
          <c:y val="0.21759259259259259"/>
          <c:w val="0.87198274628474359"/>
          <c:h val="0.63024151635100478"/>
        </c:manualLayout>
      </c:layout>
      <c:barChart>
        <c:barDir val="col"/>
        <c:grouping val="clustered"/>
        <c:varyColors val="0"/>
        <c:ser>
          <c:idx val="0"/>
          <c:order val="0"/>
          <c:tx>
            <c:strRef>
              <c:f>'Q1 - 3 Summary for Steve'!$B$25</c:f>
              <c:strCache>
                <c:ptCount val="1"/>
                <c:pt idx="0">
                  <c:v>Q1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'Q1 - 3 Summary for Steve'!$A$26:$A$30</c:f>
              <c:strCache>
                <c:ptCount val="5"/>
                <c:pt idx="0">
                  <c:v>Access</c:v>
                </c:pt>
                <c:pt idx="1">
                  <c:v>Quality of Care</c:v>
                </c:pt>
                <c:pt idx="2">
                  <c:v>Change of Provider</c:v>
                </c:pt>
                <c:pt idx="3">
                  <c:v>Confidentiality</c:v>
                </c:pt>
                <c:pt idx="4">
                  <c:v>Other</c:v>
                </c:pt>
              </c:strCache>
            </c:strRef>
          </c:cat>
          <c:val>
            <c:numRef>
              <c:f>'Q1 - 3 Summary for Steve'!$B$26:$B$30</c:f>
              <c:numCache>
                <c:formatCode>0</c:formatCode>
                <c:ptCount val="5"/>
                <c:pt idx="0">
                  <c:v>0</c:v>
                </c:pt>
                <c:pt idx="1">
                  <c:v>25</c:v>
                </c:pt>
                <c:pt idx="2">
                  <c:v>0</c:v>
                </c:pt>
                <c:pt idx="3">
                  <c:v>1</c:v>
                </c:pt>
                <c:pt idx="4">
                  <c:v>6</c:v>
                </c:pt>
              </c:numCache>
            </c:numRef>
          </c:val>
          <c:extLst>
            <c:ext xmlns:c16="http://schemas.microsoft.com/office/drawing/2014/chart" uri="{C3380CC4-5D6E-409C-BE32-E72D297353CC}">
              <c16:uniqueId val="{00000000-6143-4DDB-96ED-A992289F0B9C}"/>
            </c:ext>
          </c:extLst>
        </c:ser>
        <c:ser>
          <c:idx val="1"/>
          <c:order val="1"/>
          <c:tx>
            <c:strRef>
              <c:f>'Q1 - 3 Summary for Steve'!$C$25</c:f>
              <c:strCache>
                <c:ptCount val="1"/>
                <c:pt idx="0">
                  <c:v>Q2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'Q1 - 3 Summary for Steve'!$A$26:$A$30</c:f>
              <c:strCache>
                <c:ptCount val="5"/>
                <c:pt idx="0">
                  <c:v>Access</c:v>
                </c:pt>
                <c:pt idx="1">
                  <c:v>Quality of Care</c:v>
                </c:pt>
                <c:pt idx="2">
                  <c:v>Change of Provider</c:v>
                </c:pt>
                <c:pt idx="3">
                  <c:v>Confidentiality</c:v>
                </c:pt>
                <c:pt idx="4">
                  <c:v>Other</c:v>
                </c:pt>
              </c:strCache>
            </c:strRef>
          </c:cat>
          <c:val>
            <c:numRef>
              <c:f>'Q1 - 3 Summary for Steve'!$C$26:$C$30</c:f>
              <c:numCache>
                <c:formatCode>0</c:formatCode>
                <c:ptCount val="5"/>
                <c:pt idx="0">
                  <c:v>3</c:v>
                </c:pt>
                <c:pt idx="1">
                  <c:v>15</c:v>
                </c:pt>
                <c:pt idx="2">
                  <c:v>0</c:v>
                </c:pt>
                <c:pt idx="3">
                  <c:v>0</c:v>
                </c:pt>
                <c:pt idx="4">
                  <c:v>2</c:v>
                </c:pt>
              </c:numCache>
            </c:numRef>
          </c:val>
          <c:extLst>
            <c:ext xmlns:c16="http://schemas.microsoft.com/office/drawing/2014/chart" uri="{C3380CC4-5D6E-409C-BE32-E72D297353CC}">
              <c16:uniqueId val="{00000001-6143-4DDB-96ED-A992289F0B9C}"/>
            </c:ext>
          </c:extLst>
        </c:ser>
        <c:ser>
          <c:idx val="2"/>
          <c:order val="2"/>
          <c:tx>
            <c:strRef>
              <c:f>'Q1 - 3 Summary for Steve'!$D$25</c:f>
              <c:strCache>
                <c:ptCount val="1"/>
                <c:pt idx="0">
                  <c:v>Q3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'Q1 - 3 Summary for Steve'!$A$26:$A$30</c:f>
              <c:strCache>
                <c:ptCount val="5"/>
                <c:pt idx="0">
                  <c:v>Access</c:v>
                </c:pt>
                <c:pt idx="1">
                  <c:v>Quality of Care</c:v>
                </c:pt>
                <c:pt idx="2">
                  <c:v>Change of Provider</c:v>
                </c:pt>
                <c:pt idx="3">
                  <c:v>Confidentiality</c:v>
                </c:pt>
                <c:pt idx="4">
                  <c:v>Other</c:v>
                </c:pt>
              </c:strCache>
            </c:strRef>
          </c:cat>
          <c:val>
            <c:numRef>
              <c:f>'Q1 - 3 Summary for Steve'!$D$26:$D$30</c:f>
              <c:numCache>
                <c:formatCode>0</c:formatCode>
                <c:ptCount val="5"/>
                <c:pt idx="0">
                  <c:v>0</c:v>
                </c:pt>
                <c:pt idx="1">
                  <c:v>11</c:v>
                </c:pt>
                <c:pt idx="2">
                  <c:v>0</c:v>
                </c:pt>
                <c:pt idx="3">
                  <c:v>0</c:v>
                </c:pt>
                <c:pt idx="4">
                  <c:v>5</c:v>
                </c:pt>
              </c:numCache>
            </c:numRef>
          </c:val>
          <c:extLst>
            <c:ext xmlns:c16="http://schemas.microsoft.com/office/drawing/2014/chart" uri="{C3380CC4-5D6E-409C-BE32-E72D297353CC}">
              <c16:uniqueId val="{00000002-6143-4DDB-96ED-A992289F0B9C}"/>
            </c:ext>
          </c:extLst>
        </c:ser>
        <c:dLbls>
          <c:showLegendKey val="0"/>
          <c:showVal val="0"/>
          <c:showCatName val="0"/>
          <c:showSerName val="0"/>
          <c:showPercent val="0"/>
          <c:showBubbleSize val="0"/>
        </c:dLbls>
        <c:gapWidth val="150"/>
        <c:axId val="161022720"/>
        <c:axId val="161024256"/>
      </c:barChart>
      <c:catAx>
        <c:axId val="161022720"/>
        <c:scaling>
          <c:orientation val="minMax"/>
        </c:scaling>
        <c:delete val="0"/>
        <c:axPos val="b"/>
        <c:numFmt formatCode="General" sourceLinked="0"/>
        <c:majorTickMark val="out"/>
        <c:minorTickMark val="none"/>
        <c:tickLblPos val="nextTo"/>
        <c:crossAx val="161024256"/>
        <c:crosses val="autoZero"/>
        <c:auto val="1"/>
        <c:lblAlgn val="ctr"/>
        <c:lblOffset val="100"/>
        <c:noMultiLvlLbl val="0"/>
      </c:catAx>
      <c:valAx>
        <c:axId val="161024256"/>
        <c:scaling>
          <c:orientation val="minMax"/>
        </c:scaling>
        <c:delete val="1"/>
        <c:axPos val="l"/>
        <c:majorGridlines/>
        <c:numFmt formatCode="0" sourceLinked="1"/>
        <c:majorTickMark val="out"/>
        <c:minorTickMark val="none"/>
        <c:tickLblPos val="nextTo"/>
        <c:crossAx val="161022720"/>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BA52D-96CB-4E3C-9018-30B6C09F9CBC}" type="doc">
      <dgm:prSet loTypeId="urn:microsoft.com/office/officeart/2005/8/layout/pyramid3" loCatId="pyramid" qsTypeId="urn:microsoft.com/office/officeart/2005/8/quickstyle/3d2" qsCatId="3D" csTypeId="urn:microsoft.com/office/officeart/2005/8/colors/colorful1" csCatId="colorful" phldr="1"/>
      <dgm:spPr/>
    </dgm:pt>
    <dgm:pt modelId="{17235066-AC14-466B-A29E-3E43628937BF}">
      <dgm:prSet phldrT="[Text]" custT="1"/>
      <dgm:spPr>
        <a:solidFill>
          <a:srgbClr val="00A9B1"/>
        </a:solidFill>
      </dgm:spPr>
      <dgm:t>
        <a:bodyPr/>
        <a:lstStyle/>
        <a:p>
          <a:r>
            <a:rPr lang="en-US" sz="3200" b="0" dirty="0">
              <a:solidFill>
                <a:schemeClr val="bg1"/>
              </a:solidFill>
              <a:latin typeface="Century Gothic" panose="020B0502020202020204" pitchFamily="34" charset="0"/>
            </a:rPr>
            <a:t>Crisis Services</a:t>
          </a:r>
        </a:p>
      </dgm:t>
    </dgm:pt>
    <dgm:pt modelId="{01F83D11-69EC-41F4-A693-6C031601FD94}" type="parTrans" cxnId="{35AE5F84-F7AE-4F78-8CE4-CDCF87164E6E}">
      <dgm:prSet/>
      <dgm:spPr/>
      <dgm:t>
        <a:bodyPr/>
        <a:lstStyle/>
        <a:p>
          <a:endParaRPr lang="en-US"/>
        </a:p>
      </dgm:t>
    </dgm:pt>
    <dgm:pt modelId="{DFC17FBC-BACA-43AF-A193-5778668E6C9E}" type="sibTrans" cxnId="{35AE5F84-F7AE-4F78-8CE4-CDCF87164E6E}">
      <dgm:prSet/>
      <dgm:spPr/>
      <dgm:t>
        <a:bodyPr/>
        <a:lstStyle/>
        <a:p>
          <a:endParaRPr lang="en-US"/>
        </a:p>
      </dgm:t>
    </dgm:pt>
    <dgm:pt modelId="{49546952-DE87-4C95-85ED-8CF7FC5C6E1A}">
      <dgm:prSet phldrT="[Text]" custT="1"/>
      <dgm:spPr>
        <a:solidFill>
          <a:srgbClr val="F47F26"/>
        </a:solidFill>
      </dgm:spPr>
      <dgm:t>
        <a:bodyPr/>
        <a:lstStyle/>
        <a:p>
          <a:r>
            <a:rPr lang="en-US" sz="2800" b="0" dirty="0">
              <a:solidFill>
                <a:schemeClr val="bg1"/>
              </a:solidFill>
              <a:latin typeface="Century Gothic" panose="020B0502020202020204" pitchFamily="34" charset="0"/>
            </a:rPr>
            <a:t>Specialty Care</a:t>
          </a:r>
        </a:p>
      </dgm:t>
    </dgm:pt>
    <dgm:pt modelId="{F2AE804B-3968-4C96-AF8C-136105CA2943}" type="parTrans" cxnId="{592651B8-1F38-41B2-A3E6-741727F5CD1E}">
      <dgm:prSet/>
      <dgm:spPr/>
      <dgm:t>
        <a:bodyPr/>
        <a:lstStyle/>
        <a:p>
          <a:endParaRPr lang="en-US"/>
        </a:p>
      </dgm:t>
    </dgm:pt>
    <dgm:pt modelId="{8E55C6E2-54AF-4827-8E1D-FE80F4A4D32A}" type="sibTrans" cxnId="{592651B8-1F38-41B2-A3E6-741727F5CD1E}">
      <dgm:prSet/>
      <dgm:spPr/>
      <dgm:t>
        <a:bodyPr/>
        <a:lstStyle/>
        <a:p>
          <a:endParaRPr lang="en-US"/>
        </a:p>
      </dgm:t>
    </dgm:pt>
    <dgm:pt modelId="{F544A2D5-A95A-45F7-A67A-F74B6BAAD12B}">
      <dgm:prSet phldrT="[Text]"/>
      <dgm:spPr>
        <a:solidFill>
          <a:srgbClr val="779042"/>
        </a:solidFill>
      </dgm:spPr>
      <dgm:t>
        <a:bodyPr/>
        <a:lstStyle/>
        <a:p>
          <a:endParaRPr lang="en-US" dirty="0">
            <a:latin typeface="Century Gothic" panose="020B0502020202020204" pitchFamily="34" charset="0"/>
          </a:endParaRPr>
        </a:p>
      </dgm:t>
    </dgm:pt>
    <dgm:pt modelId="{0D4AD5D0-F7B2-4FBB-A4EB-5FB34F0C6AC2}" type="parTrans" cxnId="{30C19CB4-598E-46B8-BAED-E088A5853332}">
      <dgm:prSet/>
      <dgm:spPr/>
      <dgm:t>
        <a:bodyPr/>
        <a:lstStyle/>
        <a:p>
          <a:endParaRPr lang="en-US"/>
        </a:p>
      </dgm:t>
    </dgm:pt>
    <dgm:pt modelId="{5DF58518-DD40-4BE1-AFDF-4778EE1A32FD}" type="sibTrans" cxnId="{30C19CB4-598E-46B8-BAED-E088A5853332}">
      <dgm:prSet/>
      <dgm:spPr/>
      <dgm:t>
        <a:bodyPr/>
        <a:lstStyle/>
        <a:p>
          <a:endParaRPr lang="en-US"/>
        </a:p>
      </dgm:t>
    </dgm:pt>
    <dgm:pt modelId="{B9B26D0E-5F78-4BE3-93DD-D0802B5C98B6}" type="pres">
      <dgm:prSet presAssocID="{076BA52D-96CB-4E3C-9018-30B6C09F9CBC}" presName="Name0" presStyleCnt="0">
        <dgm:presLayoutVars>
          <dgm:dir/>
          <dgm:animLvl val="lvl"/>
          <dgm:resizeHandles val="exact"/>
        </dgm:presLayoutVars>
      </dgm:prSet>
      <dgm:spPr/>
    </dgm:pt>
    <dgm:pt modelId="{34AC37D0-7CF2-49F2-A19B-5F1FEC3E0532}" type="pres">
      <dgm:prSet presAssocID="{17235066-AC14-466B-A29E-3E43628937BF}" presName="Name8" presStyleCnt="0"/>
      <dgm:spPr/>
    </dgm:pt>
    <dgm:pt modelId="{A1765444-53A4-45EA-A58C-BBB335F81C94}" type="pres">
      <dgm:prSet presAssocID="{17235066-AC14-466B-A29E-3E43628937BF}" presName="level" presStyleLbl="node1" presStyleIdx="0" presStyleCnt="3" custLinFactNeighborY="-953">
        <dgm:presLayoutVars>
          <dgm:chMax val="1"/>
          <dgm:bulletEnabled val="1"/>
        </dgm:presLayoutVars>
      </dgm:prSet>
      <dgm:spPr/>
    </dgm:pt>
    <dgm:pt modelId="{965C1E87-3E7D-4C2B-ACC0-444EA604D89E}" type="pres">
      <dgm:prSet presAssocID="{17235066-AC14-466B-A29E-3E43628937BF}" presName="levelTx" presStyleLbl="revTx" presStyleIdx="0" presStyleCnt="0">
        <dgm:presLayoutVars>
          <dgm:chMax val="1"/>
          <dgm:bulletEnabled val="1"/>
        </dgm:presLayoutVars>
      </dgm:prSet>
      <dgm:spPr/>
    </dgm:pt>
    <dgm:pt modelId="{87D1FCE3-8760-4223-98DA-541E13B30F4E}" type="pres">
      <dgm:prSet presAssocID="{49546952-DE87-4C95-85ED-8CF7FC5C6E1A}" presName="Name8" presStyleCnt="0"/>
      <dgm:spPr/>
    </dgm:pt>
    <dgm:pt modelId="{9572AD99-BAAA-4EDB-864D-BCDEDD57644A}" type="pres">
      <dgm:prSet presAssocID="{49546952-DE87-4C95-85ED-8CF7FC5C6E1A}" presName="level" presStyleLbl="node1" presStyleIdx="1" presStyleCnt="3">
        <dgm:presLayoutVars>
          <dgm:chMax val="1"/>
          <dgm:bulletEnabled val="1"/>
        </dgm:presLayoutVars>
      </dgm:prSet>
      <dgm:spPr/>
    </dgm:pt>
    <dgm:pt modelId="{AF6E0D33-0E68-4CE5-9800-A1BA07F93107}" type="pres">
      <dgm:prSet presAssocID="{49546952-DE87-4C95-85ED-8CF7FC5C6E1A}" presName="levelTx" presStyleLbl="revTx" presStyleIdx="0" presStyleCnt="0">
        <dgm:presLayoutVars>
          <dgm:chMax val="1"/>
          <dgm:bulletEnabled val="1"/>
        </dgm:presLayoutVars>
      </dgm:prSet>
      <dgm:spPr/>
    </dgm:pt>
    <dgm:pt modelId="{E9191923-6AC3-41D3-B85E-20D694FBB403}" type="pres">
      <dgm:prSet presAssocID="{F544A2D5-A95A-45F7-A67A-F74B6BAAD12B}" presName="Name8" presStyleCnt="0"/>
      <dgm:spPr/>
    </dgm:pt>
    <dgm:pt modelId="{22BB47C8-A38F-4CD8-BBD2-608DDB291783}" type="pres">
      <dgm:prSet presAssocID="{F544A2D5-A95A-45F7-A67A-F74B6BAAD12B}" presName="level" presStyleLbl="node1" presStyleIdx="2" presStyleCnt="3">
        <dgm:presLayoutVars>
          <dgm:chMax val="1"/>
          <dgm:bulletEnabled val="1"/>
        </dgm:presLayoutVars>
      </dgm:prSet>
      <dgm:spPr/>
    </dgm:pt>
    <dgm:pt modelId="{B0408670-A54C-45F0-A819-67BC33AAC349}" type="pres">
      <dgm:prSet presAssocID="{F544A2D5-A95A-45F7-A67A-F74B6BAAD12B}" presName="levelTx" presStyleLbl="revTx" presStyleIdx="0" presStyleCnt="0">
        <dgm:presLayoutVars>
          <dgm:chMax val="1"/>
          <dgm:bulletEnabled val="1"/>
        </dgm:presLayoutVars>
      </dgm:prSet>
      <dgm:spPr/>
    </dgm:pt>
  </dgm:ptLst>
  <dgm:cxnLst>
    <dgm:cxn modelId="{C8170B07-65F0-4F86-B3BB-AD781A185D1A}" type="presOf" srcId="{49546952-DE87-4C95-85ED-8CF7FC5C6E1A}" destId="{AF6E0D33-0E68-4CE5-9800-A1BA07F93107}" srcOrd="1" destOrd="0" presId="urn:microsoft.com/office/officeart/2005/8/layout/pyramid3"/>
    <dgm:cxn modelId="{9AF45C07-4A7A-4CA3-A0F6-6E9AF1E27B6B}" type="presOf" srcId="{17235066-AC14-466B-A29E-3E43628937BF}" destId="{965C1E87-3E7D-4C2B-ACC0-444EA604D89E}" srcOrd="1" destOrd="0" presId="urn:microsoft.com/office/officeart/2005/8/layout/pyramid3"/>
    <dgm:cxn modelId="{010B220D-A1C7-47EE-9D4A-E37110AA4950}" type="presOf" srcId="{F544A2D5-A95A-45F7-A67A-F74B6BAAD12B}" destId="{22BB47C8-A38F-4CD8-BBD2-608DDB291783}" srcOrd="0" destOrd="0" presId="urn:microsoft.com/office/officeart/2005/8/layout/pyramid3"/>
    <dgm:cxn modelId="{AC43D21F-BBDE-4B20-88FD-65A213D7845C}" type="presOf" srcId="{17235066-AC14-466B-A29E-3E43628937BF}" destId="{A1765444-53A4-45EA-A58C-BBB335F81C94}" srcOrd="0" destOrd="0" presId="urn:microsoft.com/office/officeart/2005/8/layout/pyramid3"/>
    <dgm:cxn modelId="{39213021-BBC5-4651-8D93-29DEE4C1FEB3}" type="presOf" srcId="{F544A2D5-A95A-45F7-A67A-F74B6BAAD12B}" destId="{B0408670-A54C-45F0-A819-67BC33AAC349}" srcOrd="1" destOrd="0" presId="urn:microsoft.com/office/officeart/2005/8/layout/pyramid3"/>
    <dgm:cxn modelId="{35AE5F84-F7AE-4F78-8CE4-CDCF87164E6E}" srcId="{076BA52D-96CB-4E3C-9018-30B6C09F9CBC}" destId="{17235066-AC14-466B-A29E-3E43628937BF}" srcOrd="0" destOrd="0" parTransId="{01F83D11-69EC-41F4-A693-6C031601FD94}" sibTransId="{DFC17FBC-BACA-43AF-A193-5778668E6C9E}"/>
    <dgm:cxn modelId="{30C19CB4-598E-46B8-BAED-E088A5853332}" srcId="{076BA52D-96CB-4E3C-9018-30B6C09F9CBC}" destId="{F544A2D5-A95A-45F7-A67A-F74B6BAAD12B}" srcOrd="2" destOrd="0" parTransId="{0D4AD5D0-F7B2-4FBB-A4EB-5FB34F0C6AC2}" sibTransId="{5DF58518-DD40-4BE1-AFDF-4778EE1A32FD}"/>
    <dgm:cxn modelId="{592651B8-1F38-41B2-A3E6-741727F5CD1E}" srcId="{076BA52D-96CB-4E3C-9018-30B6C09F9CBC}" destId="{49546952-DE87-4C95-85ED-8CF7FC5C6E1A}" srcOrd="1" destOrd="0" parTransId="{F2AE804B-3968-4C96-AF8C-136105CA2943}" sibTransId="{8E55C6E2-54AF-4827-8E1D-FE80F4A4D32A}"/>
    <dgm:cxn modelId="{2F1F8BEC-FF98-43CF-A1C3-4A46D9EFB9C5}" type="presOf" srcId="{49546952-DE87-4C95-85ED-8CF7FC5C6E1A}" destId="{9572AD99-BAAA-4EDB-864D-BCDEDD57644A}" srcOrd="0" destOrd="0" presId="urn:microsoft.com/office/officeart/2005/8/layout/pyramid3"/>
    <dgm:cxn modelId="{23B415EE-5DF3-4F32-9BDE-AEDBD9E12E05}" type="presOf" srcId="{076BA52D-96CB-4E3C-9018-30B6C09F9CBC}" destId="{B9B26D0E-5F78-4BE3-93DD-D0802B5C98B6}" srcOrd="0" destOrd="0" presId="urn:microsoft.com/office/officeart/2005/8/layout/pyramid3"/>
    <dgm:cxn modelId="{4C6BC053-7947-4211-B7D4-2D1ACCED4FB2}" type="presParOf" srcId="{B9B26D0E-5F78-4BE3-93DD-D0802B5C98B6}" destId="{34AC37D0-7CF2-49F2-A19B-5F1FEC3E0532}" srcOrd="0" destOrd="0" presId="urn:microsoft.com/office/officeart/2005/8/layout/pyramid3"/>
    <dgm:cxn modelId="{AFCF6E5B-5A92-46F6-81EC-7813EB2DA629}" type="presParOf" srcId="{34AC37D0-7CF2-49F2-A19B-5F1FEC3E0532}" destId="{A1765444-53A4-45EA-A58C-BBB335F81C94}" srcOrd="0" destOrd="0" presId="urn:microsoft.com/office/officeart/2005/8/layout/pyramid3"/>
    <dgm:cxn modelId="{77741075-89EC-400B-A677-5C727816AA1F}" type="presParOf" srcId="{34AC37D0-7CF2-49F2-A19B-5F1FEC3E0532}" destId="{965C1E87-3E7D-4C2B-ACC0-444EA604D89E}" srcOrd="1" destOrd="0" presId="urn:microsoft.com/office/officeart/2005/8/layout/pyramid3"/>
    <dgm:cxn modelId="{BA14D410-0A67-4C4E-8596-18191E1212A1}" type="presParOf" srcId="{B9B26D0E-5F78-4BE3-93DD-D0802B5C98B6}" destId="{87D1FCE3-8760-4223-98DA-541E13B30F4E}" srcOrd="1" destOrd="0" presId="urn:microsoft.com/office/officeart/2005/8/layout/pyramid3"/>
    <dgm:cxn modelId="{2CC9ED74-48A1-4BD6-9762-4C88D2197C5D}" type="presParOf" srcId="{87D1FCE3-8760-4223-98DA-541E13B30F4E}" destId="{9572AD99-BAAA-4EDB-864D-BCDEDD57644A}" srcOrd="0" destOrd="0" presId="urn:microsoft.com/office/officeart/2005/8/layout/pyramid3"/>
    <dgm:cxn modelId="{7AC57371-A562-41A2-A5E2-A6C2C6331AD0}" type="presParOf" srcId="{87D1FCE3-8760-4223-98DA-541E13B30F4E}" destId="{AF6E0D33-0E68-4CE5-9800-A1BA07F93107}" srcOrd="1" destOrd="0" presId="urn:microsoft.com/office/officeart/2005/8/layout/pyramid3"/>
    <dgm:cxn modelId="{4DC6BCA3-0660-4BB6-A023-2768D17595E4}" type="presParOf" srcId="{B9B26D0E-5F78-4BE3-93DD-D0802B5C98B6}" destId="{E9191923-6AC3-41D3-B85E-20D694FBB403}" srcOrd="2" destOrd="0" presId="urn:microsoft.com/office/officeart/2005/8/layout/pyramid3"/>
    <dgm:cxn modelId="{F605405C-D038-44D7-A739-E41A7A5FDBC6}" type="presParOf" srcId="{E9191923-6AC3-41D3-B85E-20D694FBB403}" destId="{22BB47C8-A38F-4CD8-BBD2-608DDB291783}" srcOrd="0" destOrd="0" presId="urn:microsoft.com/office/officeart/2005/8/layout/pyramid3"/>
    <dgm:cxn modelId="{50070300-60D1-4748-8039-E189129864DC}" type="presParOf" srcId="{E9191923-6AC3-41D3-B85E-20D694FBB403}" destId="{B0408670-A54C-45F0-A819-67BC33AAC34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E94F2-1EEF-442C-963E-9276A9E380FB}" type="doc">
      <dgm:prSet loTypeId="urn:microsoft.com/office/officeart/2005/8/layout/pyramid1" loCatId="pyramid" qsTypeId="urn:microsoft.com/office/officeart/2005/8/quickstyle/3d3" qsCatId="3D" csTypeId="urn:microsoft.com/office/officeart/2005/8/colors/accent1_2" csCatId="accent1" phldr="1"/>
      <dgm:spPr/>
    </dgm:pt>
    <dgm:pt modelId="{D475BF15-AC52-4A88-9A5D-41FC4C76FE2A}">
      <dgm:prSet phldrT="[Text]"/>
      <dgm:spPr>
        <a:solidFill>
          <a:srgbClr val="00A9B1"/>
        </a:solidFill>
      </dgm:spPr>
      <dgm:t>
        <a:bodyPr/>
        <a:lstStyle/>
        <a:p>
          <a:endParaRPr lang="en-US" dirty="0">
            <a:latin typeface="Century Gothic" panose="020B0502020202020204" pitchFamily="34" charset="0"/>
          </a:endParaRPr>
        </a:p>
      </dgm:t>
    </dgm:pt>
    <dgm:pt modelId="{64C34AEB-957A-4322-8827-73EC814B5A7A}" type="parTrans" cxnId="{2526C6CB-B57B-4CCA-96F7-DC216B9AF92A}">
      <dgm:prSet/>
      <dgm:spPr/>
      <dgm:t>
        <a:bodyPr/>
        <a:lstStyle/>
        <a:p>
          <a:endParaRPr lang="en-US"/>
        </a:p>
      </dgm:t>
    </dgm:pt>
    <dgm:pt modelId="{EC047829-23CB-4882-AD41-3EAAFF3ED3F8}" type="sibTrans" cxnId="{2526C6CB-B57B-4CCA-96F7-DC216B9AF92A}">
      <dgm:prSet/>
      <dgm:spPr/>
      <dgm:t>
        <a:bodyPr/>
        <a:lstStyle/>
        <a:p>
          <a:endParaRPr lang="en-US"/>
        </a:p>
      </dgm:t>
    </dgm:pt>
    <dgm:pt modelId="{63743F23-27C2-44C3-BE1D-36974D6BCFAA}">
      <dgm:prSet phldrT="[Text]"/>
      <dgm:spPr>
        <a:solidFill>
          <a:srgbClr val="F47F26"/>
        </a:solidFill>
      </dgm:spPr>
      <dgm:t>
        <a:bodyPr/>
        <a:lstStyle/>
        <a:p>
          <a:r>
            <a:rPr lang="en-US" dirty="0">
              <a:latin typeface="Century Gothic" panose="020B0502020202020204" pitchFamily="34" charset="0"/>
            </a:rPr>
            <a:t> </a:t>
          </a:r>
          <a:r>
            <a:rPr lang="en-US" dirty="0">
              <a:solidFill>
                <a:schemeClr val="bg1"/>
              </a:solidFill>
              <a:latin typeface="Century Gothic" panose="020B0502020202020204" pitchFamily="34" charset="0"/>
            </a:rPr>
            <a:t>Specialty Care</a:t>
          </a:r>
        </a:p>
      </dgm:t>
    </dgm:pt>
    <dgm:pt modelId="{73F71BC1-7B16-45BE-9DD7-0D4AA67C4338}" type="parTrans" cxnId="{5A669149-21D3-4698-83D5-EDB622247736}">
      <dgm:prSet/>
      <dgm:spPr/>
      <dgm:t>
        <a:bodyPr/>
        <a:lstStyle/>
        <a:p>
          <a:endParaRPr lang="en-US"/>
        </a:p>
      </dgm:t>
    </dgm:pt>
    <dgm:pt modelId="{45423F7E-24E8-404A-A7A1-070043443775}" type="sibTrans" cxnId="{5A669149-21D3-4698-83D5-EDB622247736}">
      <dgm:prSet/>
      <dgm:spPr/>
      <dgm:t>
        <a:bodyPr/>
        <a:lstStyle/>
        <a:p>
          <a:endParaRPr lang="en-US"/>
        </a:p>
      </dgm:t>
    </dgm:pt>
    <dgm:pt modelId="{E2C1BFDF-98F9-4A0C-8D26-0E884D94196A}">
      <dgm:prSet phldrT="[Text]" custT="1"/>
      <dgm:spPr>
        <a:solidFill>
          <a:srgbClr val="779042"/>
        </a:solidFill>
      </dgm:spPr>
      <dgm:t>
        <a:bodyPr/>
        <a:lstStyle/>
        <a:p>
          <a:r>
            <a:rPr lang="en-US" sz="2800" dirty="0">
              <a:solidFill>
                <a:schemeClr val="bg1"/>
              </a:solidFill>
              <a:latin typeface="Century Gothic" panose="020B0502020202020204" pitchFamily="34" charset="0"/>
            </a:rPr>
            <a:t>Chronic Illness Management</a:t>
          </a:r>
        </a:p>
      </dgm:t>
    </dgm:pt>
    <dgm:pt modelId="{45819EF6-2882-426A-9226-25692A269992}" type="parTrans" cxnId="{19881D38-53AE-434C-88CE-3254065BA91B}">
      <dgm:prSet/>
      <dgm:spPr/>
      <dgm:t>
        <a:bodyPr/>
        <a:lstStyle/>
        <a:p>
          <a:endParaRPr lang="en-US"/>
        </a:p>
      </dgm:t>
    </dgm:pt>
    <dgm:pt modelId="{A51403EC-91B0-4935-9B58-1BE24FACB724}" type="sibTrans" cxnId="{19881D38-53AE-434C-88CE-3254065BA91B}">
      <dgm:prSet/>
      <dgm:spPr/>
      <dgm:t>
        <a:bodyPr/>
        <a:lstStyle/>
        <a:p>
          <a:endParaRPr lang="en-US"/>
        </a:p>
      </dgm:t>
    </dgm:pt>
    <dgm:pt modelId="{AA7BB1A9-6591-4ED4-A4D5-4B8591E770E4}" type="pres">
      <dgm:prSet presAssocID="{A0DE94F2-1EEF-442C-963E-9276A9E380FB}" presName="Name0" presStyleCnt="0">
        <dgm:presLayoutVars>
          <dgm:dir/>
          <dgm:animLvl val="lvl"/>
          <dgm:resizeHandles val="exact"/>
        </dgm:presLayoutVars>
      </dgm:prSet>
      <dgm:spPr/>
    </dgm:pt>
    <dgm:pt modelId="{1853767B-F738-4342-A0F4-92E74592E953}" type="pres">
      <dgm:prSet presAssocID="{D475BF15-AC52-4A88-9A5D-41FC4C76FE2A}" presName="Name8" presStyleCnt="0"/>
      <dgm:spPr/>
    </dgm:pt>
    <dgm:pt modelId="{D6C35936-14C0-4C2B-8A4C-1A0953789F1A}" type="pres">
      <dgm:prSet presAssocID="{D475BF15-AC52-4A88-9A5D-41FC4C76FE2A}" presName="level" presStyleLbl="node1" presStyleIdx="0" presStyleCnt="3">
        <dgm:presLayoutVars>
          <dgm:chMax val="1"/>
          <dgm:bulletEnabled val="1"/>
        </dgm:presLayoutVars>
      </dgm:prSet>
      <dgm:spPr/>
    </dgm:pt>
    <dgm:pt modelId="{015C50C6-072D-4671-9177-12112F057DCB}" type="pres">
      <dgm:prSet presAssocID="{D475BF15-AC52-4A88-9A5D-41FC4C76FE2A}" presName="levelTx" presStyleLbl="revTx" presStyleIdx="0" presStyleCnt="0">
        <dgm:presLayoutVars>
          <dgm:chMax val="1"/>
          <dgm:bulletEnabled val="1"/>
        </dgm:presLayoutVars>
      </dgm:prSet>
      <dgm:spPr/>
    </dgm:pt>
    <dgm:pt modelId="{E2277ED7-F163-4813-A72A-CEF03326986C}" type="pres">
      <dgm:prSet presAssocID="{63743F23-27C2-44C3-BE1D-36974D6BCFAA}" presName="Name8" presStyleCnt="0"/>
      <dgm:spPr/>
    </dgm:pt>
    <dgm:pt modelId="{C6D455F0-ECA3-4555-B877-DA02E886CD64}" type="pres">
      <dgm:prSet presAssocID="{63743F23-27C2-44C3-BE1D-36974D6BCFAA}" presName="level" presStyleLbl="node1" presStyleIdx="1" presStyleCnt="3">
        <dgm:presLayoutVars>
          <dgm:chMax val="1"/>
          <dgm:bulletEnabled val="1"/>
        </dgm:presLayoutVars>
      </dgm:prSet>
      <dgm:spPr/>
    </dgm:pt>
    <dgm:pt modelId="{ADE27A60-5F9E-4AB0-B8CF-4562A58F16FB}" type="pres">
      <dgm:prSet presAssocID="{63743F23-27C2-44C3-BE1D-36974D6BCFAA}" presName="levelTx" presStyleLbl="revTx" presStyleIdx="0" presStyleCnt="0">
        <dgm:presLayoutVars>
          <dgm:chMax val="1"/>
          <dgm:bulletEnabled val="1"/>
        </dgm:presLayoutVars>
      </dgm:prSet>
      <dgm:spPr/>
    </dgm:pt>
    <dgm:pt modelId="{73925084-8AA0-41A1-85F4-DF8F8C942594}" type="pres">
      <dgm:prSet presAssocID="{E2C1BFDF-98F9-4A0C-8D26-0E884D94196A}" presName="Name8" presStyleCnt="0"/>
      <dgm:spPr/>
    </dgm:pt>
    <dgm:pt modelId="{2CA2F019-3799-4C88-A716-627D099C14A5}" type="pres">
      <dgm:prSet presAssocID="{E2C1BFDF-98F9-4A0C-8D26-0E884D94196A}" presName="level" presStyleLbl="node1" presStyleIdx="2" presStyleCnt="3">
        <dgm:presLayoutVars>
          <dgm:chMax val="1"/>
          <dgm:bulletEnabled val="1"/>
        </dgm:presLayoutVars>
      </dgm:prSet>
      <dgm:spPr/>
    </dgm:pt>
    <dgm:pt modelId="{845FFC64-F67A-4444-AC45-AE45B4F1F8B0}" type="pres">
      <dgm:prSet presAssocID="{E2C1BFDF-98F9-4A0C-8D26-0E884D94196A}" presName="levelTx" presStyleLbl="revTx" presStyleIdx="0" presStyleCnt="0">
        <dgm:presLayoutVars>
          <dgm:chMax val="1"/>
          <dgm:bulletEnabled val="1"/>
        </dgm:presLayoutVars>
      </dgm:prSet>
      <dgm:spPr/>
    </dgm:pt>
  </dgm:ptLst>
  <dgm:cxnLst>
    <dgm:cxn modelId="{DCA56F04-152D-4CD2-A17B-E360AF3E4691}" type="presOf" srcId="{E2C1BFDF-98F9-4A0C-8D26-0E884D94196A}" destId="{2CA2F019-3799-4C88-A716-627D099C14A5}" srcOrd="0" destOrd="0" presId="urn:microsoft.com/office/officeart/2005/8/layout/pyramid1"/>
    <dgm:cxn modelId="{93407A1A-D397-477A-B1B7-5E924922DC02}" type="presOf" srcId="{E2C1BFDF-98F9-4A0C-8D26-0E884D94196A}" destId="{845FFC64-F67A-4444-AC45-AE45B4F1F8B0}" srcOrd="1" destOrd="0" presId="urn:microsoft.com/office/officeart/2005/8/layout/pyramid1"/>
    <dgm:cxn modelId="{19881D38-53AE-434C-88CE-3254065BA91B}" srcId="{A0DE94F2-1EEF-442C-963E-9276A9E380FB}" destId="{E2C1BFDF-98F9-4A0C-8D26-0E884D94196A}" srcOrd="2" destOrd="0" parTransId="{45819EF6-2882-426A-9226-25692A269992}" sibTransId="{A51403EC-91B0-4935-9B58-1BE24FACB724}"/>
    <dgm:cxn modelId="{589AE63C-67F0-4AD5-A03F-C36281188B86}" type="presOf" srcId="{D475BF15-AC52-4A88-9A5D-41FC4C76FE2A}" destId="{D6C35936-14C0-4C2B-8A4C-1A0953789F1A}" srcOrd="0" destOrd="0" presId="urn:microsoft.com/office/officeart/2005/8/layout/pyramid1"/>
    <dgm:cxn modelId="{00DD8141-BCEA-4643-8E91-C6AB91303339}" type="presOf" srcId="{63743F23-27C2-44C3-BE1D-36974D6BCFAA}" destId="{ADE27A60-5F9E-4AB0-B8CF-4562A58F16FB}" srcOrd="1" destOrd="0" presId="urn:microsoft.com/office/officeart/2005/8/layout/pyramid1"/>
    <dgm:cxn modelId="{5A669149-21D3-4698-83D5-EDB622247736}" srcId="{A0DE94F2-1EEF-442C-963E-9276A9E380FB}" destId="{63743F23-27C2-44C3-BE1D-36974D6BCFAA}" srcOrd="1" destOrd="0" parTransId="{73F71BC1-7B16-45BE-9DD7-0D4AA67C4338}" sibTransId="{45423F7E-24E8-404A-A7A1-070043443775}"/>
    <dgm:cxn modelId="{F0426694-29AB-4058-ABFF-108BD4B57B3C}" type="presOf" srcId="{63743F23-27C2-44C3-BE1D-36974D6BCFAA}" destId="{C6D455F0-ECA3-4555-B877-DA02E886CD64}" srcOrd="0" destOrd="0" presId="urn:microsoft.com/office/officeart/2005/8/layout/pyramid1"/>
    <dgm:cxn modelId="{7E9B4DAE-8C27-493A-A1F9-B5DE2CD58DF4}" type="presOf" srcId="{D475BF15-AC52-4A88-9A5D-41FC4C76FE2A}" destId="{015C50C6-072D-4671-9177-12112F057DCB}" srcOrd="1" destOrd="0" presId="urn:microsoft.com/office/officeart/2005/8/layout/pyramid1"/>
    <dgm:cxn modelId="{2526C6CB-B57B-4CCA-96F7-DC216B9AF92A}" srcId="{A0DE94F2-1EEF-442C-963E-9276A9E380FB}" destId="{D475BF15-AC52-4A88-9A5D-41FC4C76FE2A}" srcOrd="0" destOrd="0" parTransId="{64C34AEB-957A-4322-8827-73EC814B5A7A}" sibTransId="{EC047829-23CB-4882-AD41-3EAAFF3ED3F8}"/>
    <dgm:cxn modelId="{46F547F5-5863-4704-B31F-8C5A63CF44B7}" type="presOf" srcId="{A0DE94F2-1EEF-442C-963E-9276A9E380FB}" destId="{AA7BB1A9-6591-4ED4-A4D5-4B8591E770E4}" srcOrd="0" destOrd="0" presId="urn:microsoft.com/office/officeart/2005/8/layout/pyramid1"/>
    <dgm:cxn modelId="{E1C36E73-3F3A-4C38-8DCB-3CCE43AECCBD}" type="presParOf" srcId="{AA7BB1A9-6591-4ED4-A4D5-4B8591E770E4}" destId="{1853767B-F738-4342-A0F4-92E74592E953}" srcOrd="0" destOrd="0" presId="urn:microsoft.com/office/officeart/2005/8/layout/pyramid1"/>
    <dgm:cxn modelId="{A26FF962-8E4E-4326-A1C2-46C9B5BE6232}" type="presParOf" srcId="{1853767B-F738-4342-A0F4-92E74592E953}" destId="{D6C35936-14C0-4C2B-8A4C-1A0953789F1A}" srcOrd="0" destOrd="0" presId="urn:microsoft.com/office/officeart/2005/8/layout/pyramid1"/>
    <dgm:cxn modelId="{D33C2C22-D9C3-41DE-8868-CE45FD24984D}" type="presParOf" srcId="{1853767B-F738-4342-A0F4-92E74592E953}" destId="{015C50C6-072D-4671-9177-12112F057DCB}" srcOrd="1" destOrd="0" presId="urn:microsoft.com/office/officeart/2005/8/layout/pyramid1"/>
    <dgm:cxn modelId="{F66C2D24-F3FD-4EB6-840B-D74CB91631E5}" type="presParOf" srcId="{AA7BB1A9-6591-4ED4-A4D5-4B8591E770E4}" destId="{E2277ED7-F163-4813-A72A-CEF03326986C}" srcOrd="1" destOrd="0" presId="urn:microsoft.com/office/officeart/2005/8/layout/pyramid1"/>
    <dgm:cxn modelId="{7AB2B675-E797-44EF-AD48-C325CBC7E578}" type="presParOf" srcId="{E2277ED7-F163-4813-A72A-CEF03326986C}" destId="{C6D455F0-ECA3-4555-B877-DA02E886CD64}" srcOrd="0" destOrd="0" presId="urn:microsoft.com/office/officeart/2005/8/layout/pyramid1"/>
    <dgm:cxn modelId="{8EDBF5D2-A60B-4D87-9CBE-1A5112CE8A9C}" type="presParOf" srcId="{E2277ED7-F163-4813-A72A-CEF03326986C}" destId="{ADE27A60-5F9E-4AB0-B8CF-4562A58F16FB}" srcOrd="1" destOrd="0" presId="urn:microsoft.com/office/officeart/2005/8/layout/pyramid1"/>
    <dgm:cxn modelId="{BBFEB5DE-DAA5-4EF8-A5B2-42C6BD056B0F}" type="presParOf" srcId="{AA7BB1A9-6591-4ED4-A4D5-4B8591E770E4}" destId="{73925084-8AA0-41A1-85F4-DF8F8C942594}" srcOrd="2" destOrd="0" presId="urn:microsoft.com/office/officeart/2005/8/layout/pyramid1"/>
    <dgm:cxn modelId="{193B1BCA-118D-4DF4-8CD5-485C71887FD2}" type="presParOf" srcId="{73925084-8AA0-41A1-85F4-DF8F8C942594}" destId="{2CA2F019-3799-4C88-A716-627D099C14A5}" srcOrd="0" destOrd="0" presId="urn:microsoft.com/office/officeart/2005/8/layout/pyramid1"/>
    <dgm:cxn modelId="{15DBACCE-AE3B-43FF-935A-C52A82853AB4}" type="presParOf" srcId="{73925084-8AA0-41A1-85F4-DF8F8C942594}" destId="{845FFC64-F67A-4444-AC45-AE45B4F1F8B0}"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65444-53A4-45EA-A58C-BBB335F81C94}">
      <dsp:nvSpPr>
        <dsp:cNvPr id="0" name=""/>
        <dsp:cNvSpPr/>
      </dsp:nvSpPr>
      <dsp:spPr>
        <a:xfrm rot="10800000">
          <a:off x="0" y="0"/>
          <a:ext cx="4183379" cy="1158870"/>
        </a:xfrm>
        <a:prstGeom prst="trapezoid">
          <a:avLst>
            <a:gd name="adj" fmla="val 60165"/>
          </a:avLst>
        </a:prstGeom>
        <a:solidFill>
          <a:srgbClr val="00A9B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0" kern="1200" dirty="0">
              <a:solidFill>
                <a:schemeClr val="bg1"/>
              </a:solidFill>
              <a:latin typeface="Century Gothic" panose="020B0502020202020204" pitchFamily="34" charset="0"/>
            </a:rPr>
            <a:t>Crisis Services</a:t>
          </a:r>
        </a:p>
      </dsp:txBody>
      <dsp:txXfrm rot="-10800000">
        <a:off x="732091" y="0"/>
        <a:ext cx="2719197" cy="1158870"/>
      </dsp:txXfrm>
    </dsp:sp>
    <dsp:sp modelId="{9572AD99-BAAA-4EDB-864D-BCDEDD57644A}">
      <dsp:nvSpPr>
        <dsp:cNvPr id="0" name=""/>
        <dsp:cNvSpPr/>
      </dsp:nvSpPr>
      <dsp:spPr>
        <a:xfrm rot="10800000">
          <a:off x="697230" y="1158871"/>
          <a:ext cx="2788919" cy="1158870"/>
        </a:xfrm>
        <a:prstGeom prst="trapezoid">
          <a:avLst>
            <a:gd name="adj" fmla="val 60165"/>
          </a:avLst>
        </a:prstGeom>
        <a:solidFill>
          <a:srgbClr val="F47F2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bg1"/>
              </a:solidFill>
              <a:latin typeface="Century Gothic" panose="020B0502020202020204" pitchFamily="34" charset="0"/>
            </a:rPr>
            <a:t>Specialty Care</a:t>
          </a:r>
        </a:p>
      </dsp:txBody>
      <dsp:txXfrm rot="-10800000">
        <a:off x="1185291" y="1158871"/>
        <a:ext cx="1812798" cy="1158870"/>
      </dsp:txXfrm>
    </dsp:sp>
    <dsp:sp modelId="{22BB47C8-A38F-4CD8-BBD2-608DDB291783}">
      <dsp:nvSpPr>
        <dsp:cNvPr id="0" name=""/>
        <dsp:cNvSpPr/>
      </dsp:nvSpPr>
      <dsp:spPr>
        <a:xfrm rot="10800000">
          <a:off x="1394460" y="2317742"/>
          <a:ext cx="1394459" cy="1158870"/>
        </a:xfrm>
        <a:prstGeom prst="trapezoid">
          <a:avLst>
            <a:gd name="adj" fmla="val 60165"/>
          </a:avLst>
        </a:prstGeom>
        <a:solidFill>
          <a:srgbClr val="77904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Century Gothic" panose="020B0502020202020204" pitchFamily="34" charset="0"/>
          </a:endParaRPr>
        </a:p>
      </dsp:txBody>
      <dsp:txXfrm rot="-10800000">
        <a:off x="1394460" y="2317742"/>
        <a:ext cx="1394459" cy="1158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35936-14C0-4C2B-8A4C-1A0953789F1A}">
      <dsp:nvSpPr>
        <dsp:cNvPr id="0" name=""/>
        <dsp:cNvSpPr/>
      </dsp:nvSpPr>
      <dsp:spPr>
        <a:xfrm>
          <a:off x="1394460" y="0"/>
          <a:ext cx="1394460" cy="1261872"/>
        </a:xfrm>
        <a:prstGeom prst="trapezoid">
          <a:avLst>
            <a:gd name="adj" fmla="val 55254"/>
          </a:avLst>
        </a:prstGeom>
        <a:solidFill>
          <a:srgbClr val="00A9B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latin typeface="Century Gothic" panose="020B0502020202020204" pitchFamily="34" charset="0"/>
          </a:endParaRPr>
        </a:p>
      </dsp:txBody>
      <dsp:txXfrm>
        <a:off x="1394460" y="0"/>
        <a:ext cx="1394460" cy="1261872"/>
      </dsp:txXfrm>
    </dsp:sp>
    <dsp:sp modelId="{C6D455F0-ECA3-4555-B877-DA02E886CD64}">
      <dsp:nvSpPr>
        <dsp:cNvPr id="0" name=""/>
        <dsp:cNvSpPr/>
      </dsp:nvSpPr>
      <dsp:spPr>
        <a:xfrm>
          <a:off x="697230" y="1261872"/>
          <a:ext cx="2788920" cy="1261872"/>
        </a:xfrm>
        <a:prstGeom prst="trapezoid">
          <a:avLst>
            <a:gd name="adj" fmla="val 55254"/>
          </a:avLst>
        </a:prstGeom>
        <a:solidFill>
          <a:srgbClr val="F47F2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entury Gothic" panose="020B0502020202020204" pitchFamily="34" charset="0"/>
            </a:rPr>
            <a:t> </a:t>
          </a:r>
          <a:r>
            <a:rPr lang="en-US" sz="2900" kern="1200" dirty="0">
              <a:solidFill>
                <a:schemeClr val="bg1"/>
              </a:solidFill>
              <a:latin typeface="Century Gothic" panose="020B0502020202020204" pitchFamily="34" charset="0"/>
            </a:rPr>
            <a:t>Specialty Care</a:t>
          </a:r>
        </a:p>
      </dsp:txBody>
      <dsp:txXfrm>
        <a:off x="1185290" y="1261872"/>
        <a:ext cx="1812798" cy="1261872"/>
      </dsp:txXfrm>
    </dsp:sp>
    <dsp:sp modelId="{2CA2F019-3799-4C88-A716-627D099C14A5}">
      <dsp:nvSpPr>
        <dsp:cNvPr id="0" name=""/>
        <dsp:cNvSpPr/>
      </dsp:nvSpPr>
      <dsp:spPr>
        <a:xfrm>
          <a:off x="0" y="2523744"/>
          <a:ext cx="4183380" cy="1261872"/>
        </a:xfrm>
        <a:prstGeom prst="trapezoid">
          <a:avLst>
            <a:gd name="adj" fmla="val 55254"/>
          </a:avLst>
        </a:prstGeom>
        <a:solidFill>
          <a:srgbClr val="77904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entury Gothic" panose="020B0502020202020204" pitchFamily="34" charset="0"/>
            </a:rPr>
            <a:t>Chronic Illness Management</a:t>
          </a:r>
        </a:p>
      </dsp:txBody>
      <dsp:txXfrm>
        <a:off x="732091" y="2523744"/>
        <a:ext cx="2719197" cy="126187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0.25417</cdr:x>
      <cdr:y>0.04444</cdr:y>
    </cdr:from>
    <cdr:to>
      <cdr:x>0.75187</cdr:x>
      <cdr:y>0.26786</cdr:y>
    </cdr:to>
    <cdr:sp macro="" textlink="">
      <cdr:nvSpPr>
        <cdr:cNvPr id="2" name="TextBox 1"/>
        <cdr:cNvSpPr txBox="1"/>
      </cdr:nvSpPr>
      <cdr:spPr>
        <a:xfrm xmlns:a="http://schemas.openxmlformats.org/drawingml/2006/main">
          <a:off x="1412067" y="112068"/>
          <a:ext cx="2765078" cy="5633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1" dirty="0">
              <a:latin typeface="Arial" panose="020B0604020202020204" pitchFamily="34" charset="0"/>
              <a:cs typeface="Arial" panose="020B0604020202020204" pitchFamily="34" charset="0"/>
            </a:rPr>
            <a:t>Total Number of Grievances,</a:t>
          </a:r>
          <a:r>
            <a:rPr lang="en-US" sz="1000" b="1" baseline="0" dirty="0">
              <a:latin typeface="Arial" panose="020B0604020202020204" pitchFamily="34" charset="0"/>
              <a:cs typeface="Arial" panose="020B0604020202020204" pitchFamily="34" charset="0"/>
            </a:rPr>
            <a:t> by Category  Q1-Q3, FY 2018-19</a:t>
          </a:r>
          <a:endParaRPr lang="en-US" sz="10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0.25417</cdr:x>
      <cdr:y>0.04444</cdr:y>
    </cdr:from>
    <cdr:to>
      <cdr:x>0.76185</cdr:x>
      <cdr:y>0.26786</cdr:y>
    </cdr:to>
    <cdr:sp macro="" textlink="">
      <cdr:nvSpPr>
        <cdr:cNvPr id="2" name="TextBox 1"/>
        <cdr:cNvSpPr txBox="1"/>
      </cdr:nvSpPr>
      <cdr:spPr>
        <a:xfrm xmlns:a="http://schemas.openxmlformats.org/drawingml/2006/main">
          <a:off x="1412085" y="112057"/>
          <a:ext cx="2820479" cy="5633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1" dirty="0">
              <a:latin typeface="Arial" panose="020B0604020202020204" pitchFamily="34" charset="0"/>
              <a:cs typeface="Arial" panose="020B0604020202020204" pitchFamily="34" charset="0"/>
            </a:rPr>
            <a:t>Total Number of Exempt</a:t>
          </a:r>
          <a:r>
            <a:rPr lang="en-US" sz="1000" b="1" baseline="0" dirty="0">
              <a:latin typeface="Arial" panose="020B0604020202020204" pitchFamily="34" charset="0"/>
              <a:cs typeface="Arial" panose="020B0604020202020204" pitchFamily="34" charset="0"/>
            </a:rPr>
            <a:t> Grievances</a:t>
          </a:r>
          <a:r>
            <a:rPr lang="en-US" sz="1000" b="1" dirty="0">
              <a:latin typeface="Arial" panose="020B0604020202020204" pitchFamily="34" charset="0"/>
              <a:cs typeface="Arial" panose="020B0604020202020204" pitchFamily="34" charset="0"/>
            </a:rPr>
            <a:t>,</a:t>
          </a:r>
          <a:r>
            <a:rPr lang="en-US" sz="1000" b="1" baseline="0" dirty="0">
              <a:latin typeface="Arial" panose="020B0604020202020204" pitchFamily="34" charset="0"/>
              <a:cs typeface="Arial" panose="020B0604020202020204" pitchFamily="34" charset="0"/>
            </a:rPr>
            <a:t> by Category  Q1-Q3, FY 2018-19</a:t>
          </a:r>
          <a:endParaRPr lang="en-US" sz="10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657" tIns="46828" rIns="93657" bIns="46828" rtlCol="0"/>
          <a:lstStyle>
            <a:lvl1pPr algn="l">
              <a:defRPr sz="13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657" tIns="46828" rIns="93657" bIns="46828" rtlCol="0"/>
          <a:lstStyle>
            <a:lvl1pPr algn="r">
              <a:defRPr sz="1300"/>
            </a:lvl1pPr>
          </a:lstStyle>
          <a:p>
            <a:fld id="{A7D884AA-8CE3-4289-AD36-C6004C20E798}" type="datetimeFigureOut">
              <a:rPr lang="en-US" smtClean="0"/>
              <a:t>7/10/2019</a:t>
            </a:fld>
            <a:endParaRPr lang="en-US" dirty="0"/>
          </a:p>
        </p:txBody>
      </p:sp>
      <p:sp>
        <p:nvSpPr>
          <p:cNvPr id="4" name="Footer Placeholder 3"/>
          <p:cNvSpPr>
            <a:spLocks noGrp="1"/>
          </p:cNvSpPr>
          <p:nvPr>
            <p:ph type="ftr" sz="quarter" idx="2"/>
          </p:nvPr>
        </p:nvSpPr>
        <p:spPr>
          <a:xfrm>
            <a:off x="0" y="8842031"/>
            <a:ext cx="3043343" cy="465455"/>
          </a:xfrm>
          <a:prstGeom prst="rect">
            <a:avLst/>
          </a:prstGeom>
        </p:spPr>
        <p:txBody>
          <a:bodyPr vert="horz" lIns="93657" tIns="46828" rIns="93657" bIns="46828"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657" tIns="46828" rIns="93657" bIns="46828" rtlCol="0" anchor="b"/>
          <a:lstStyle>
            <a:lvl1pPr algn="r">
              <a:defRPr sz="1300"/>
            </a:lvl1pPr>
          </a:lstStyle>
          <a:p>
            <a:fld id="{C01088C0-18B0-42A7-9668-D2CC2F3BDB95}" type="slidenum">
              <a:rPr lang="en-US" smtClean="0"/>
              <a:t>‹#›</a:t>
            </a:fld>
            <a:endParaRPr lang="en-US" dirty="0"/>
          </a:p>
        </p:txBody>
      </p:sp>
    </p:spTree>
    <p:extLst>
      <p:ext uri="{BB962C8B-B14F-4D97-AF65-F5344CB8AC3E}">
        <p14:creationId xmlns:p14="http://schemas.microsoft.com/office/powerpoint/2010/main" val="173154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657" tIns="46828" rIns="93657" bIns="46828" rtlCol="0"/>
          <a:lstStyle>
            <a:lvl1pPr algn="l">
              <a:defRPr sz="13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657" tIns="46828" rIns="93657" bIns="46828" rtlCol="0"/>
          <a:lstStyle>
            <a:lvl1pPr algn="r">
              <a:defRPr sz="1300"/>
            </a:lvl1pPr>
          </a:lstStyle>
          <a:p>
            <a:fld id="{F02FC715-202B-AC41-8CAD-EA3D67F3A591}" type="datetimeFigureOut">
              <a:rPr lang="en-US" smtClean="0"/>
              <a:t>7/10/2019</a:t>
            </a:fld>
            <a:endParaRPr lang="en-US" dirty="0"/>
          </a:p>
        </p:txBody>
      </p:sp>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3657" tIns="46828" rIns="93657" bIns="46828"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657" tIns="46828" rIns="93657" bIns="468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657" tIns="46828" rIns="93657" bIns="46828"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657" tIns="46828" rIns="93657" bIns="46828" rtlCol="0" anchor="b"/>
          <a:lstStyle>
            <a:lvl1pPr algn="r">
              <a:defRPr sz="1300"/>
            </a:lvl1pPr>
          </a:lstStyle>
          <a:p>
            <a:fld id="{74B60785-9338-114B-891F-4D52A71C2C76}" type="slidenum">
              <a:rPr lang="en-US" smtClean="0"/>
              <a:t>‹#›</a:t>
            </a:fld>
            <a:endParaRPr lang="en-US" dirty="0"/>
          </a:p>
        </p:txBody>
      </p:sp>
    </p:spTree>
    <p:extLst>
      <p:ext uri="{BB962C8B-B14F-4D97-AF65-F5344CB8AC3E}">
        <p14:creationId xmlns:p14="http://schemas.microsoft.com/office/powerpoint/2010/main" val="165207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a:t>
            </a:fld>
            <a:endParaRPr lang="en-US" dirty="0"/>
          </a:p>
        </p:txBody>
      </p:sp>
    </p:spTree>
    <p:extLst>
      <p:ext uri="{BB962C8B-B14F-4D97-AF65-F5344CB8AC3E}">
        <p14:creationId xmlns:p14="http://schemas.microsoft.com/office/powerpoint/2010/main" val="1036306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provider’s cultural capabilities (e.g., veterans, older adults, Transition Age Youth, Lesbian, Gay, Bisexual, Transgender); </a:t>
            </a:r>
          </a:p>
          <a:p>
            <a:r>
              <a:rPr lang="en-US" dirty="0"/>
              <a:t>The provider’s linguistic capabilities including languages offered (e.g., Spanish, Tagalog, American Sign Language) by the provider or a skilled medical interpreter at the provider’s office; and, </a:t>
            </a:r>
          </a:p>
          <a:p>
            <a:r>
              <a:rPr lang="en-US" dirty="0"/>
              <a:t>Whether the provider’s office / facility has accommodations for people with physical disabilities, including offices, exam room(s), and equipment </a:t>
            </a:r>
          </a:p>
          <a:p>
            <a:r>
              <a:rPr lang="en-US" dirty="0"/>
              <a:t>Type of practitioner, as appropriate; </a:t>
            </a:r>
          </a:p>
          <a:p>
            <a:r>
              <a:rPr lang="en-US" dirty="0"/>
              <a:t>National Provider Identifier number; </a:t>
            </a:r>
          </a:p>
          <a:p>
            <a:r>
              <a:rPr lang="en-US" dirty="0"/>
              <a:t>California license number and type of license; and, </a:t>
            </a:r>
          </a:p>
          <a:p>
            <a:r>
              <a:rPr lang="en-US" dirty="0"/>
              <a:t>An indication of whether the provider has completed cultural competence training</a:t>
            </a:r>
          </a:p>
          <a:p>
            <a:r>
              <a:rPr lang="en-US" dirty="0"/>
              <a:t>Wait times</a:t>
            </a:r>
          </a:p>
          <a:p>
            <a:endParaRPr lang="en-US" dirty="0"/>
          </a:p>
          <a:p>
            <a:r>
              <a:rPr lang="en-US" dirty="0"/>
              <a:t>Updated at least monthly</a:t>
            </a:r>
          </a:p>
          <a:p>
            <a:endParaRPr lang="en-US" dirty="0"/>
          </a:p>
          <a:p>
            <a:r>
              <a:rPr lang="en-US" dirty="0"/>
              <a:t>Will use the SOC Provider Database</a:t>
            </a:r>
            <a:r>
              <a:rPr lang="en-US" baseline="0" dirty="0"/>
              <a:t> just discussed to remain compliant </a:t>
            </a:r>
            <a:endParaRPr lang="en-US" dirty="0"/>
          </a:p>
          <a:p>
            <a:endParaRPr lang="en-US" dirty="0"/>
          </a:p>
        </p:txBody>
      </p:sp>
      <p:sp>
        <p:nvSpPr>
          <p:cNvPr id="4" name="Slide Number Placeholder 3"/>
          <p:cNvSpPr>
            <a:spLocks noGrp="1"/>
          </p:cNvSpPr>
          <p:nvPr>
            <p:ph type="sldNum" sz="quarter" idx="5"/>
          </p:nvPr>
        </p:nvSpPr>
        <p:spPr/>
        <p:txBody>
          <a:bodyPr/>
          <a:lstStyle/>
          <a:p>
            <a:fld id="{74B60785-9338-114B-891F-4D52A71C2C76}" type="slidenum">
              <a:rPr lang="en-US" smtClean="0"/>
              <a:t>23</a:t>
            </a:fld>
            <a:endParaRPr lang="en-US" dirty="0"/>
          </a:p>
        </p:txBody>
      </p:sp>
    </p:spTree>
    <p:extLst>
      <p:ext uri="{BB962C8B-B14F-4D97-AF65-F5344CB8AC3E}">
        <p14:creationId xmlns:p14="http://schemas.microsoft.com/office/powerpoint/2010/main" val="216147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60785-9338-114B-891F-4D52A71C2C76}" type="slidenum">
              <a:rPr lang="en-US" smtClean="0"/>
              <a:t>41</a:t>
            </a:fld>
            <a:endParaRPr lang="en-US" dirty="0"/>
          </a:p>
        </p:txBody>
      </p:sp>
    </p:spTree>
    <p:extLst>
      <p:ext uri="{BB962C8B-B14F-4D97-AF65-F5344CB8AC3E}">
        <p14:creationId xmlns:p14="http://schemas.microsoft.com/office/powerpoint/2010/main" val="32391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74" indent="-172074">
              <a:buFont typeface="Arial" panose="020B0604020202020204" pitchFamily="34" charset="0"/>
              <a:buChar char="•"/>
            </a:pPr>
            <a:r>
              <a:rPr lang="en-US" dirty="0"/>
              <a:t>Questions 3 &amp; 13 only had a few words added for clarity.</a:t>
            </a:r>
          </a:p>
          <a:p>
            <a:pPr marL="172074" indent="-172074">
              <a:buFont typeface="Arial" panose="020B0604020202020204" pitchFamily="34" charset="0"/>
              <a:buChar char="•"/>
            </a:pPr>
            <a:r>
              <a:rPr lang="en-US" dirty="0"/>
              <a:t>Question 12 addresses the new PRA requirement.</a:t>
            </a:r>
          </a:p>
          <a:p>
            <a:pPr marL="172074" indent="-172074">
              <a:buFont typeface="Arial" panose="020B0604020202020204" pitchFamily="34" charset="0"/>
              <a:buChar char="•"/>
            </a:pPr>
            <a:r>
              <a:rPr lang="en-US" dirty="0"/>
              <a:t>Question 22 addresses that the CANS was shared with the family, while questions 65 addresses that the CANS was shared with either CWS or Probation.</a:t>
            </a:r>
          </a:p>
          <a:p>
            <a:pPr marL="172074" indent="-172074">
              <a:buFont typeface="Arial" panose="020B0604020202020204" pitchFamily="34" charset="0"/>
              <a:buChar char="•"/>
            </a:pPr>
            <a:r>
              <a:rPr lang="en-US" dirty="0"/>
              <a:t>Question 46 was a survey question last FY, but now it is included in the overall compliance score. </a:t>
            </a:r>
          </a:p>
          <a:p>
            <a:pPr marL="172074" indent="-172074">
              <a:buFont typeface="Arial" panose="020B0604020202020204" pitchFamily="34" charset="0"/>
              <a:buChar char="•"/>
            </a:pPr>
            <a:r>
              <a:rPr lang="en-US" dirty="0"/>
              <a:t>Question 63 addresses the BHA and that it includes detailed documentation relating to any CANS Need rating of 2 or 3.</a:t>
            </a:r>
          </a:p>
          <a:p>
            <a:pPr marL="172074" indent="-172074">
              <a:buFont typeface="Arial" panose="020B0604020202020204" pitchFamily="34" charset="0"/>
              <a:buChar char="•"/>
            </a:pPr>
            <a:r>
              <a:rPr lang="en-US" dirty="0"/>
              <a:t>Question 69 was previously two separate question lasts FY.  It is now combined and updated to indicated the documentation for missing the CFT meeting timelines must be justifiable.</a:t>
            </a:r>
          </a:p>
          <a:p>
            <a:pPr marL="630938" lvl="1" indent="-172074">
              <a:buFont typeface="Arial" panose="020B0604020202020204" pitchFamily="34" charset="0"/>
              <a:buChar char="•"/>
            </a:pPr>
            <a:r>
              <a:rPr lang="en-US" dirty="0"/>
              <a:t>Justifiable reasons include - youth or caregiver are unable to attend due to hospitalization, incarceration, or youth AWOL.  </a:t>
            </a:r>
          </a:p>
          <a:p>
            <a:pPr marL="630938" lvl="1" indent="-172074">
              <a:buFont typeface="Arial" panose="020B0604020202020204" pitchFamily="34" charset="0"/>
              <a:buChar char="•"/>
            </a:pPr>
            <a:r>
              <a:rPr lang="en-US" dirty="0"/>
              <a:t>**With COR exception the following reasons are justifiable** </a:t>
            </a:r>
          </a:p>
          <a:p>
            <a:pPr marL="1089802" lvl="2" indent="-172074">
              <a:buFont typeface="Arial" panose="020B0604020202020204" pitchFamily="34" charset="0"/>
              <a:buChar char="•"/>
            </a:pPr>
            <a:r>
              <a:rPr lang="en-US" dirty="0"/>
              <a:t>Referral sent to CFT Facilitation Program in a timely manner, but meeting was still unable to be scheduled within appropriate timelines. </a:t>
            </a:r>
          </a:p>
          <a:p>
            <a:pPr marL="1089802" lvl="2" indent="-172074">
              <a:buFont typeface="Arial" panose="020B0604020202020204" pitchFamily="34" charset="0"/>
              <a:buChar char="•"/>
            </a:pPr>
            <a:r>
              <a:rPr lang="en-US" dirty="0"/>
              <a:t>Coordinating CFT meeting with other CWS meeting timeline, in order to limit impact on family.  </a:t>
            </a:r>
          </a:p>
          <a:p>
            <a:endParaRPr lang="en-US" dirty="0"/>
          </a:p>
        </p:txBody>
      </p:sp>
      <p:sp>
        <p:nvSpPr>
          <p:cNvPr id="4" name="Slide Number Placeholder 3"/>
          <p:cNvSpPr>
            <a:spLocks noGrp="1"/>
          </p:cNvSpPr>
          <p:nvPr>
            <p:ph type="sldNum" sz="quarter" idx="5"/>
          </p:nvPr>
        </p:nvSpPr>
        <p:spPr/>
        <p:txBody>
          <a:bodyPr/>
          <a:lstStyle/>
          <a:p>
            <a:fld id="{74B60785-9338-114B-891F-4D52A71C2C76}" type="slidenum">
              <a:rPr lang="en-US" smtClean="0"/>
              <a:t>51</a:t>
            </a:fld>
            <a:endParaRPr lang="en-US" dirty="0"/>
          </a:p>
        </p:txBody>
      </p:sp>
    </p:spTree>
    <p:extLst>
      <p:ext uri="{BB962C8B-B14F-4D97-AF65-F5344CB8AC3E}">
        <p14:creationId xmlns:p14="http://schemas.microsoft.com/office/powerpoint/2010/main" val="145106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78</a:t>
            </a:fld>
            <a:endParaRPr lang="en-US" dirty="0"/>
          </a:p>
        </p:txBody>
      </p:sp>
    </p:spTree>
    <p:extLst>
      <p:ext uri="{BB962C8B-B14F-4D97-AF65-F5344CB8AC3E}">
        <p14:creationId xmlns:p14="http://schemas.microsoft.com/office/powerpoint/2010/main" val="64952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60785-9338-114B-891F-4D52A71C2C76}" type="slidenum">
              <a:rPr lang="en-US" smtClean="0"/>
              <a:t>79</a:t>
            </a:fld>
            <a:endParaRPr lang="en-US" dirty="0"/>
          </a:p>
        </p:txBody>
      </p:sp>
    </p:spTree>
    <p:extLst>
      <p:ext uri="{BB962C8B-B14F-4D97-AF65-F5344CB8AC3E}">
        <p14:creationId xmlns:p14="http://schemas.microsoft.com/office/powerpoint/2010/main" val="3759397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Metrics: A method of measuring something, or the results</a:t>
            </a:r>
            <a:r>
              <a:rPr lang="en-US" baseline="0" dirty="0"/>
              <a:t> obtained from this. </a:t>
            </a:r>
            <a:endParaRPr lang="en-US" dirty="0"/>
          </a:p>
        </p:txBody>
      </p:sp>
      <p:sp>
        <p:nvSpPr>
          <p:cNvPr id="4" name="Slide Number Placeholder 3"/>
          <p:cNvSpPr>
            <a:spLocks noGrp="1"/>
          </p:cNvSpPr>
          <p:nvPr>
            <p:ph type="sldNum" sz="quarter" idx="10"/>
          </p:nvPr>
        </p:nvSpPr>
        <p:spPr/>
        <p:txBody>
          <a:bodyPr/>
          <a:lstStyle/>
          <a:p>
            <a:fld id="{6C7CB64E-202F-4854-8936-08296A338F51}" type="slidenum">
              <a:rPr lang="en-US" smtClean="0"/>
              <a:t>85</a:t>
            </a:fld>
            <a:endParaRPr lang="en-US" dirty="0"/>
          </a:p>
        </p:txBody>
      </p:sp>
    </p:spTree>
    <p:extLst>
      <p:ext uri="{BB962C8B-B14F-4D97-AF65-F5344CB8AC3E}">
        <p14:creationId xmlns:p14="http://schemas.microsoft.com/office/powerpoint/2010/main" val="292934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FY 2017-18 Access Times to Mental Health Assessments in the CYF System of Care Related to Language</a:t>
            </a:r>
            <a:endParaRPr lang="en-US" dirty="0"/>
          </a:p>
          <a:p>
            <a:pPr lvl="0"/>
            <a:r>
              <a:rPr lang="en-US" dirty="0"/>
              <a:t>The average systemwide access time to mental health assessments among CYF clients was 5.4 days.</a:t>
            </a:r>
            <a:br>
              <a:rPr lang="en-US" dirty="0"/>
            </a:br>
            <a:endParaRPr lang="en-US" dirty="0"/>
          </a:p>
          <a:p>
            <a:pPr lvl="0"/>
            <a:r>
              <a:rPr lang="en-US" dirty="0"/>
              <a:t>The longest average CYF access time was for the Arabic language.  </a:t>
            </a:r>
            <a:br>
              <a:rPr lang="en-US" dirty="0"/>
            </a:br>
            <a:endParaRPr lang="en-US" dirty="0"/>
          </a:p>
          <a:p>
            <a:pPr lvl="0"/>
            <a:r>
              <a:rPr lang="en-US" dirty="0"/>
              <a:t>For the majority of CYF inquiries, English was the Preferred Service Language (73%), followed by Spanish (25%), and Arabic (1%). The rest of the languages each had less than 1% of the total inquiries. </a:t>
            </a:r>
          </a:p>
          <a:p>
            <a:r>
              <a:rPr lang="en-US" dirty="0"/>
              <a:t> </a:t>
            </a:r>
          </a:p>
          <a:p>
            <a:r>
              <a:rPr lang="en-US" dirty="0"/>
              <a:t> </a:t>
            </a:r>
          </a:p>
          <a:p>
            <a:r>
              <a:rPr lang="en-US" b="1" dirty="0"/>
              <a:t>FY 2017-18 Access Times to Mental Health Assessments in the A/OA System of Care Related to Language</a:t>
            </a:r>
            <a:endParaRPr lang="en-US" dirty="0"/>
          </a:p>
          <a:p>
            <a:pPr lvl="0"/>
            <a:r>
              <a:rPr lang="en-US" dirty="0"/>
              <a:t>The average systemwide access time to mental health assessments among A/OA clients was 3.7 days.</a:t>
            </a:r>
          </a:p>
          <a:p>
            <a:r>
              <a:rPr lang="en-US" dirty="0"/>
              <a:t> </a:t>
            </a:r>
          </a:p>
          <a:p>
            <a:pPr lvl="0"/>
            <a:r>
              <a:rPr lang="en-US" dirty="0"/>
              <a:t>The longest average A/OA access time was for the Vietnamese language. </a:t>
            </a:r>
          </a:p>
          <a:p>
            <a:r>
              <a:rPr lang="en-US" dirty="0"/>
              <a:t> </a:t>
            </a:r>
          </a:p>
          <a:p>
            <a:pPr lvl="0"/>
            <a:r>
              <a:rPr lang="en-US" dirty="0"/>
              <a:t>For the majority of the 4,778 A/OA inquiries, English was the Preferred Service Language (90%), followed by Spanish (4%), Arabic (2%), American Sign Language (1%), and Vietnamese (1%). The rest of the languages each had less than 1% of the inquiries. </a:t>
            </a:r>
          </a:p>
          <a:p>
            <a:endParaRPr lang="en-US" dirty="0"/>
          </a:p>
        </p:txBody>
      </p:sp>
      <p:sp>
        <p:nvSpPr>
          <p:cNvPr id="4" name="Slide Number Placeholder 3"/>
          <p:cNvSpPr>
            <a:spLocks noGrp="1"/>
          </p:cNvSpPr>
          <p:nvPr>
            <p:ph type="sldNum" sz="quarter" idx="10"/>
          </p:nvPr>
        </p:nvSpPr>
        <p:spPr/>
        <p:txBody>
          <a:bodyPr/>
          <a:lstStyle/>
          <a:p>
            <a:fld id="{6C7CB64E-202F-4854-8936-08296A338F51}" type="slidenum">
              <a:rPr lang="en-US" smtClean="0"/>
              <a:t>91</a:t>
            </a:fld>
            <a:endParaRPr lang="en-US" dirty="0"/>
          </a:p>
        </p:txBody>
      </p:sp>
    </p:spTree>
    <p:extLst>
      <p:ext uri="{BB962C8B-B14F-4D97-AF65-F5344CB8AC3E}">
        <p14:creationId xmlns:p14="http://schemas.microsoft.com/office/powerpoint/2010/main" val="871182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FY 2017-18 Access Times to Mental Health Assessments in the CYF System of Care Related to Race/Ethnicity</a:t>
            </a:r>
            <a:endParaRPr lang="en-US" dirty="0"/>
          </a:p>
          <a:p>
            <a:r>
              <a:rPr lang="en-US" b="1" dirty="0"/>
              <a:t> </a:t>
            </a:r>
            <a:endParaRPr lang="en-US" dirty="0"/>
          </a:p>
          <a:p>
            <a:pPr lvl="0"/>
            <a:r>
              <a:rPr lang="en-US" dirty="0"/>
              <a:t>The average systemwide access time to mental health assessments among CYF clients was 5.4 days.</a:t>
            </a:r>
            <a:br>
              <a:rPr lang="en-US" dirty="0"/>
            </a:br>
            <a:endParaRPr lang="en-US" dirty="0"/>
          </a:p>
          <a:p>
            <a:pPr lvl="0"/>
            <a:r>
              <a:rPr lang="en-US" dirty="0"/>
              <a:t>The CYF clients who waited longer than the systemwide average for a mental health assessment were of an unknown/not reported race, Iraqi, White Caucasian, Other Asian, or Native American.</a:t>
            </a:r>
          </a:p>
          <a:p>
            <a:r>
              <a:rPr lang="en-US" dirty="0"/>
              <a:t> </a:t>
            </a:r>
          </a:p>
          <a:p>
            <a:r>
              <a:rPr lang="en-US" dirty="0"/>
              <a:t> </a:t>
            </a:r>
          </a:p>
          <a:p>
            <a:r>
              <a:rPr lang="en-US" b="1" dirty="0"/>
              <a:t>FY 2017-18 Access Times to Mental Health Assessments in the A/OA System of Care Related to Race/Ethnicity</a:t>
            </a:r>
            <a:endParaRPr lang="en-US" dirty="0"/>
          </a:p>
          <a:p>
            <a:pPr lvl="0"/>
            <a:r>
              <a:rPr lang="en-US" dirty="0"/>
              <a:t>The average systemwide access time to mental health assessments among A/OA clients was 4.1 days.</a:t>
            </a:r>
            <a:br>
              <a:rPr lang="en-US" dirty="0"/>
            </a:br>
            <a:endParaRPr lang="en-US" dirty="0"/>
          </a:p>
          <a:p>
            <a:r>
              <a:rPr lang="en-US" dirty="0"/>
              <a:t>The A/OA clients who waited longer than the systemwide average for a mental health assessment were Hmong, Chaldean, Vietnamese, Japanese, Laotian, Cambodian, Iranian, Chinese, or Hawaiian Native.</a:t>
            </a:r>
          </a:p>
        </p:txBody>
      </p:sp>
      <p:sp>
        <p:nvSpPr>
          <p:cNvPr id="4" name="Slide Number Placeholder 3"/>
          <p:cNvSpPr>
            <a:spLocks noGrp="1"/>
          </p:cNvSpPr>
          <p:nvPr>
            <p:ph type="sldNum" sz="quarter" idx="10"/>
          </p:nvPr>
        </p:nvSpPr>
        <p:spPr/>
        <p:txBody>
          <a:bodyPr/>
          <a:lstStyle/>
          <a:p>
            <a:fld id="{6C7CB64E-202F-4854-8936-08296A338F51}" type="slidenum">
              <a:rPr lang="en-US" smtClean="0"/>
              <a:t>92</a:t>
            </a:fld>
            <a:endParaRPr lang="en-US" dirty="0"/>
          </a:p>
        </p:txBody>
      </p:sp>
    </p:spTree>
    <p:extLst>
      <p:ext uri="{BB962C8B-B14F-4D97-AF65-F5344CB8AC3E}">
        <p14:creationId xmlns:p14="http://schemas.microsoft.com/office/powerpoint/2010/main" val="34634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B64E-202F-4854-8936-08296A338F51}" type="slidenum">
              <a:rPr lang="en-US" smtClean="0"/>
              <a:t>94</a:t>
            </a:fld>
            <a:endParaRPr lang="en-US" dirty="0"/>
          </a:p>
        </p:txBody>
      </p:sp>
    </p:spTree>
    <p:extLst>
      <p:ext uri="{BB962C8B-B14F-4D97-AF65-F5344CB8AC3E}">
        <p14:creationId xmlns:p14="http://schemas.microsoft.com/office/powerpoint/2010/main" val="3245418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B64E-202F-4854-8936-08296A338F51}" type="slidenum">
              <a:rPr lang="en-US" smtClean="0"/>
              <a:t>95</a:t>
            </a:fld>
            <a:endParaRPr lang="en-US" dirty="0"/>
          </a:p>
        </p:txBody>
      </p:sp>
    </p:spTree>
    <p:extLst>
      <p:ext uri="{BB962C8B-B14F-4D97-AF65-F5344CB8AC3E}">
        <p14:creationId xmlns:p14="http://schemas.microsoft.com/office/powerpoint/2010/main" val="163207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BERGMANN</a:t>
            </a:r>
          </a:p>
          <a:p>
            <a:pPr marL="172074" indent="-172074">
              <a:buFont typeface="Arial" panose="020B0604020202020204" pitchFamily="34" charset="0"/>
              <a:buChar char="•"/>
            </a:pPr>
            <a:endParaRPr lang="en-US" b="0" dirty="0"/>
          </a:p>
          <a:p>
            <a:pPr marL="172074" indent="-172074">
              <a:buFont typeface="Arial" panose="020B0604020202020204" pitchFamily="34" charset="0"/>
              <a:buChar char="•"/>
            </a:pPr>
            <a:r>
              <a:rPr lang="en-US" b="0" dirty="0"/>
              <a:t>And this isn’t even yet to mention prevention, which is currently a small portion of our overall budget and the broader community spending. In terms of cost to yield, prevention work should be our bedrock and remains our best investment.  </a:t>
            </a:r>
          </a:p>
          <a:p>
            <a:endParaRPr lang="en-US" b="0" dirty="0"/>
          </a:p>
          <a:p>
            <a:pPr defTabSz="917728">
              <a:defRPr/>
            </a:pPr>
            <a:r>
              <a:rPr lang="en-US" dirty="0"/>
              <a:t>[next slide]</a:t>
            </a:r>
            <a:endParaRPr lang="en-US" b="0" dirty="0"/>
          </a:p>
          <a:p>
            <a:endParaRPr lang="en-US" b="0" dirty="0"/>
          </a:p>
        </p:txBody>
      </p:sp>
      <p:sp>
        <p:nvSpPr>
          <p:cNvPr id="4" name="Slide Number Placeholder 3"/>
          <p:cNvSpPr>
            <a:spLocks noGrp="1"/>
          </p:cNvSpPr>
          <p:nvPr>
            <p:ph type="sldNum" sz="quarter" idx="10"/>
          </p:nvPr>
        </p:nvSpPr>
        <p:spPr/>
        <p:txBody>
          <a:bodyPr/>
          <a:lstStyle/>
          <a:p>
            <a:fld id="{8621FB55-6F9C-4A37-AFF0-0FCE49718B69}" type="slidenum">
              <a:rPr lang="en-US" smtClean="0"/>
              <a:t>13</a:t>
            </a:fld>
            <a:endParaRPr lang="en-US" dirty="0"/>
          </a:p>
        </p:txBody>
      </p:sp>
    </p:spTree>
    <p:extLst>
      <p:ext uri="{BB962C8B-B14F-4D97-AF65-F5344CB8AC3E}">
        <p14:creationId xmlns:p14="http://schemas.microsoft.com/office/powerpoint/2010/main" val="148816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B64E-202F-4854-8936-08296A338F51}" type="slidenum">
              <a:rPr lang="en-US" smtClean="0"/>
              <a:t>97</a:t>
            </a:fld>
            <a:endParaRPr lang="en-US" dirty="0"/>
          </a:p>
        </p:txBody>
      </p:sp>
    </p:spTree>
    <p:extLst>
      <p:ext uri="{BB962C8B-B14F-4D97-AF65-F5344CB8AC3E}">
        <p14:creationId xmlns:p14="http://schemas.microsoft.com/office/powerpoint/2010/main" val="3885343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Metrics: A method of measuring something, or the results</a:t>
            </a:r>
            <a:r>
              <a:rPr lang="en-US" baseline="0" dirty="0"/>
              <a:t> obtained from this. </a:t>
            </a:r>
            <a:endParaRPr lang="en-US" dirty="0"/>
          </a:p>
        </p:txBody>
      </p:sp>
      <p:sp>
        <p:nvSpPr>
          <p:cNvPr id="4" name="Slide Number Placeholder 3"/>
          <p:cNvSpPr>
            <a:spLocks noGrp="1"/>
          </p:cNvSpPr>
          <p:nvPr>
            <p:ph type="sldNum" sz="quarter" idx="10"/>
          </p:nvPr>
        </p:nvSpPr>
        <p:spPr/>
        <p:txBody>
          <a:bodyPr/>
          <a:lstStyle/>
          <a:p>
            <a:fld id="{6C7CB64E-202F-4854-8936-08296A338F51}" type="slidenum">
              <a:rPr lang="en-US" smtClean="0"/>
              <a:t>99</a:t>
            </a:fld>
            <a:endParaRPr lang="en-US" dirty="0"/>
          </a:p>
        </p:txBody>
      </p:sp>
    </p:spTree>
    <p:extLst>
      <p:ext uri="{BB962C8B-B14F-4D97-AF65-F5344CB8AC3E}">
        <p14:creationId xmlns:p14="http://schemas.microsoft.com/office/powerpoint/2010/main" val="2929344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108</a:t>
            </a:fld>
            <a:endParaRPr lang="en-US" dirty="0"/>
          </a:p>
        </p:txBody>
      </p:sp>
    </p:spTree>
    <p:extLst>
      <p:ext uri="{BB962C8B-B14F-4D97-AF65-F5344CB8AC3E}">
        <p14:creationId xmlns:p14="http://schemas.microsoft.com/office/powerpoint/2010/main" val="5374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28">
              <a:defRPr/>
            </a:pPr>
            <a:r>
              <a:rPr lang="en-US" b="1" dirty="0"/>
              <a:t>LUKE BERGMANN</a:t>
            </a:r>
          </a:p>
          <a:p>
            <a:endParaRPr lang="en-US" b="0" i="1" dirty="0"/>
          </a:p>
          <a:p>
            <a:pPr marL="172074" indent="-172074">
              <a:buFont typeface="Arial" panose="020B0604020202020204" pitchFamily="34" charset="0"/>
              <a:buChar char="•"/>
            </a:pPr>
            <a:r>
              <a:rPr lang="en-US" b="0" dirty="0"/>
              <a:t>Our response is a multi-pronged and phased approach, leveraging efforts across healthcare and public safety, and reflecting the direction of this Board.</a:t>
            </a:r>
            <a:endParaRPr lang="en-US" dirty="0"/>
          </a:p>
          <a:p>
            <a:pPr marL="172074" indent="-172074">
              <a:buFont typeface="Arial" panose="020B0604020202020204" pitchFamily="34" charset="0"/>
              <a:buChar char="•"/>
            </a:pPr>
            <a:endParaRPr lang="en-US" dirty="0"/>
          </a:p>
          <a:p>
            <a:pPr marL="172074" indent="-172074">
              <a:buFont typeface="Arial" panose="020B0604020202020204" pitchFamily="34" charset="0"/>
              <a:buChar char="•"/>
            </a:pPr>
            <a:r>
              <a:rPr lang="en-US" dirty="0"/>
              <a:t>Our first effort, commencing today, pending your approval of recommendation #2, item 4, will be to double the size of and optimize hospital-based crisis stabilization services for behavioral health at Palomar Health’s Escondido campuses. This involves the devotion of an additional $4.4 M in Fiscal Year 2019-20, and approximately $6.4M in Fiscal Year 2020-21 to expand contracted services. </a:t>
            </a:r>
          </a:p>
          <a:p>
            <a:pPr marL="172074" indent="-172074">
              <a:buFont typeface="Arial" panose="020B0604020202020204" pitchFamily="34" charset="0"/>
              <a:buChar char="•"/>
            </a:pPr>
            <a:endParaRPr lang="en-US" dirty="0"/>
          </a:p>
          <a:p>
            <a:pPr marL="172074" indent="-172074">
              <a:buFont typeface="Arial" panose="020B0604020202020204" pitchFamily="34" charset="0"/>
              <a:buChar char="•"/>
            </a:pPr>
            <a:r>
              <a:rPr lang="en-US" dirty="0"/>
              <a:t>It is anticipated that upon full implementation of these services, federal revenue to help offset costs will be better maximized, and efficiencies in other service delivery areas, including reductions in inpatient and psychiatric care, will be realized.</a:t>
            </a:r>
          </a:p>
          <a:p>
            <a:pPr marL="172074" indent="-172074">
              <a:buFont typeface="Arial" panose="020B0604020202020204" pitchFamily="34" charset="0"/>
              <a:buChar char="•"/>
            </a:pPr>
            <a:endParaRPr lang="en-US" b="0" dirty="0"/>
          </a:p>
          <a:p>
            <a:pPr marL="172074" indent="-172074">
              <a:buFont typeface="Arial" panose="020B0604020202020204" pitchFamily="34" charset="0"/>
              <a:buChar char="•"/>
            </a:pPr>
            <a:r>
              <a:rPr lang="en-US" b="0" dirty="0"/>
              <a:t>We are also seeking to establish additional Community-based CSU’s in North County.  While hospital based CSU’s are important to manage ongoing behavioral health flow into emergency departments and to divert inpatient admissions, Community-based CSU’s, which can be proximate to but aren’t formally within hospital systems, have the advantage of much faster drop-off times for law enforcement and easier access for some community members.  </a:t>
            </a:r>
          </a:p>
          <a:p>
            <a:pPr marL="172074" indent="-172074">
              <a:buFont typeface="Arial" panose="020B0604020202020204" pitchFamily="34" charset="0"/>
              <a:buChar char="•"/>
            </a:pPr>
            <a:endParaRPr lang="en-US" b="0" dirty="0"/>
          </a:p>
          <a:p>
            <a:pPr marL="172074" indent="-172074">
              <a:buFont typeface="Arial" panose="020B0604020202020204" pitchFamily="34" charset="0"/>
              <a:buChar char="•"/>
            </a:pPr>
            <a:r>
              <a:rPr lang="en-US" b="0" dirty="0"/>
              <a:t>You will be hearing more about Community-Based CSU’s, per item #1 on today’s agenda, from our public-safety partners later in this presentation.    </a:t>
            </a:r>
          </a:p>
          <a:p>
            <a:endParaRPr lang="en-US" b="0" dirty="0"/>
          </a:p>
          <a:p>
            <a:r>
              <a:rPr lang="en-US" b="0" dirty="0"/>
              <a:t>[next slide]</a:t>
            </a:r>
          </a:p>
          <a:p>
            <a:endParaRPr lang="en-US" b="0" dirty="0"/>
          </a:p>
        </p:txBody>
      </p:sp>
      <p:sp>
        <p:nvSpPr>
          <p:cNvPr id="4" name="Slide Number Placeholder 3"/>
          <p:cNvSpPr>
            <a:spLocks noGrp="1"/>
          </p:cNvSpPr>
          <p:nvPr>
            <p:ph type="sldNum" sz="quarter" idx="10"/>
          </p:nvPr>
        </p:nvSpPr>
        <p:spPr/>
        <p:txBody>
          <a:bodyPr/>
          <a:lstStyle/>
          <a:p>
            <a:fld id="{8621FB55-6F9C-4A37-AFF0-0FCE49718B69}" type="slidenum">
              <a:rPr lang="en-US" smtClean="0"/>
              <a:t>15</a:t>
            </a:fld>
            <a:endParaRPr lang="en-US" dirty="0"/>
          </a:p>
        </p:txBody>
      </p:sp>
    </p:spTree>
    <p:extLst>
      <p:ext uri="{BB962C8B-B14F-4D97-AF65-F5344CB8AC3E}">
        <p14:creationId xmlns:p14="http://schemas.microsoft.com/office/powerpoint/2010/main" val="327101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28">
              <a:defRPr/>
            </a:pPr>
            <a:r>
              <a:rPr lang="en-US" b="1" dirty="0"/>
              <a:t>LUKE BERGMANN</a:t>
            </a:r>
          </a:p>
          <a:p>
            <a:endParaRPr lang="en-US" b="1" dirty="0"/>
          </a:p>
          <a:p>
            <a:pPr marL="172074" indent="-172074">
              <a:buFont typeface="Arial" panose="020B0604020202020204" pitchFamily="34" charset="0"/>
              <a:buChar char="•"/>
            </a:pPr>
            <a:r>
              <a:rPr lang="en-US" dirty="0"/>
              <a:t>Phase 2 of efforts in North County will involve the establishment of an innovative 16 flex-bed inpatient and residential care model on Palomar Health’s new campus, using a combination of psychiatric health facility and crisis residential resources to be most responsive to current patient needs and to allow the service to evolve over time - staff is exploring feasibility, for example, for facilities to change from one use type to another as community needs change. </a:t>
            </a:r>
          </a:p>
          <a:p>
            <a:pPr marL="172074" indent="-172074">
              <a:buFont typeface="Arial" panose="020B0604020202020204" pitchFamily="34" charset="0"/>
              <a:buChar char="•"/>
            </a:pPr>
            <a:endParaRPr lang="en-US" dirty="0"/>
          </a:p>
          <a:p>
            <a:pPr marL="172074" indent="-172074">
              <a:buFont typeface="Arial" panose="020B0604020202020204" pitchFamily="34" charset="0"/>
              <a:buChar char="•"/>
            </a:pPr>
            <a:r>
              <a:rPr lang="en-US" dirty="0"/>
              <a:t>As you are aware, item #23 on today’s agenda docketed by District 5 may impact the landscape in North County. </a:t>
            </a:r>
          </a:p>
          <a:p>
            <a:pPr marL="172074" indent="-172074">
              <a:buFont typeface="Arial" panose="020B0604020202020204" pitchFamily="34" charset="0"/>
              <a:buChar char="•"/>
            </a:pPr>
            <a:endParaRPr lang="en-US" dirty="0"/>
          </a:p>
          <a:p>
            <a:pPr marL="172074" indent="-172074">
              <a:buFont typeface="Arial" panose="020B0604020202020204" pitchFamily="34" charset="0"/>
              <a:buChar char="•"/>
            </a:pPr>
            <a:r>
              <a:rPr lang="en-US" dirty="0"/>
              <a:t>And again, while early efforts are focused on mapping and addressing service needs in North County due to immediate term needs, the intention is to similarly map out needs across the behavioral health continuum across all regions of the County.</a:t>
            </a:r>
          </a:p>
          <a:p>
            <a:pPr defTabSz="917728">
              <a:defRPr/>
            </a:pPr>
            <a:endParaRPr lang="en-US" b="0" i="0" u="none" dirty="0"/>
          </a:p>
          <a:p>
            <a:pPr defTabSz="917728">
              <a:defRPr/>
            </a:pPr>
            <a:r>
              <a:rPr lang="en-US" b="0" i="0" u="none" dirty="0"/>
              <a:t>[next slide]</a:t>
            </a:r>
          </a:p>
        </p:txBody>
      </p:sp>
      <p:sp>
        <p:nvSpPr>
          <p:cNvPr id="4" name="Slide Number Placeholder 3"/>
          <p:cNvSpPr>
            <a:spLocks noGrp="1"/>
          </p:cNvSpPr>
          <p:nvPr>
            <p:ph type="sldNum" sz="quarter" idx="10"/>
          </p:nvPr>
        </p:nvSpPr>
        <p:spPr/>
        <p:txBody>
          <a:bodyPr/>
          <a:lstStyle/>
          <a:p>
            <a:fld id="{8621FB55-6F9C-4A37-AFF0-0FCE49718B69}" type="slidenum">
              <a:rPr lang="en-US" smtClean="0"/>
              <a:t>16</a:t>
            </a:fld>
            <a:endParaRPr lang="en-US" dirty="0"/>
          </a:p>
        </p:txBody>
      </p:sp>
    </p:spTree>
    <p:extLst>
      <p:ext uri="{BB962C8B-B14F-4D97-AF65-F5344CB8AC3E}">
        <p14:creationId xmlns:p14="http://schemas.microsoft.com/office/powerpoint/2010/main" val="175155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28">
              <a:defRPr/>
            </a:pPr>
            <a:r>
              <a:rPr lang="en-US" b="1" dirty="0"/>
              <a:t>RACHEL SOLOV</a:t>
            </a:r>
          </a:p>
          <a:p>
            <a:pPr defTabSz="917728">
              <a:defRPr/>
            </a:pPr>
            <a:endParaRPr lang="en-US" b="1" dirty="0"/>
          </a:p>
          <a:p>
            <a:pPr marL="172074" indent="-172074" defTabSz="917728">
              <a:buFont typeface="Arial" panose="020B0604020202020204" pitchFamily="34" charset="0"/>
              <a:buChar char="•"/>
              <a:defRPr/>
            </a:pPr>
            <a:r>
              <a:rPr lang="en-US" dirty="0"/>
              <a:t>Not every person, case or crisis is the same - there are varying levels of intensity.  Therefore, we are proposing a tiered approach that bases the level of response on the level of need with the ultimate goal being to efficiently and expediently move a person from law enforcement contact to health care contact and engagement.  </a:t>
            </a:r>
          </a:p>
          <a:p>
            <a:pPr marL="172074" indent="-172074" defTabSz="917728">
              <a:buFont typeface="Arial" panose="020B0604020202020204" pitchFamily="34" charset="0"/>
              <a:buChar char="•"/>
              <a:defRPr/>
            </a:pPr>
            <a:endParaRPr lang="en-US" dirty="0"/>
          </a:p>
          <a:p>
            <a:pPr marL="172074" indent="-172074" defTabSz="917728">
              <a:buFont typeface="Arial" panose="020B0604020202020204" pitchFamily="34" charset="0"/>
              <a:buChar char="•"/>
              <a:defRPr/>
            </a:pPr>
            <a:r>
              <a:rPr lang="en-US" dirty="0"/>
              <a:t>Lower level intensity would receive a lower level response, perhaps telephonic outreach to connect someone or a family member to services.  Higher intensity crises would receive a higher level of response.  PERT will continue to respond to these calls as they do today.  However, a coordinated system of follow up will be implemented to connect people to behavioral health services if the person is not transported to jail or a hospital or, in the future, to community based crisis stabilization.</a:t>
            </a:r>
          </a:p>
          <a:p>
            <a:pPr marL="172074" indent="-172074" defTabSz="917728">
              <a:buFont typeface="Arial" panose="020B0604020202020204" pitchFamily="34" charset="0"/>
              <a:buChar char="•"/>
              <a:defRPr/>
            </a:pPr>
            <a:endParaRPr lang="en-US" dirty="0"/>
          </a:p>
          <a:p>
            <a:pPr marL="172074" indent="-172074" defTabSz="917728">
              <a:buFont typeface="Arial" panose="020B0604020202020204" pitchFamily="34" charset="0"/>
              <a:buChar char="•"/>
              <a:defRPr/>
            </a:pPr>
            <a:r>
              <a:rPr lang="en-US" dirty="0"/>
              <a:t>For those who fall between a low level and a high level, and who are not transported somewhere, law enforcement will have a new tool in their tool box: non-law enforcement mobile crisis teams.  For situations where a purely clinical response is most appropriate, these mobile crisis teams will be able to respond in lieu of PERT or law enforcement.  In appropriate cases, this will allow for a medical response vs. a law enforcement response. </a:t>
            </a:r>
          </a:p>
          <a:p>
            <a:pPr marL="172074" indent="-172074" defTabSz="917728">
              <a:buFont typeface="Arial" panose="020B0604020202020204" pitchFamily="34" charset="0"/>
              <a:buChar char="•"/>
              <a:defRPr/>
            </a:pPr>
            <a:endParaRPr lang="en-US" dirty="0"/>
          </a:p>
          <a:p>
            <a:pPr defTabSz="917728">
              <a:defRPr/>
            </a:pPr>
            <a:r>
              <a:rPr lang="en-US" b="0" dirty="0"/>
              <a:t>[next slide]</a:t>
            </a:r>
          </a:p>
          <a:p>
            <a:pPr marL="172074" indent="-172074" defTabSz="91772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8621FB55-6F9C-4A37-AFF0-0FCE49718B69}" type="slidenum">
              <a:rPr lang="en-US" smtClean="0"/>
              <a:t>17</a:t>
            </a:fld>
            <a:endParaRPr lang="en-US" dirty="0"/>
          </a:p>
        </p:txBody>
      </p:sp>
    </p:spTree>
    <p:extLst>
      <p:ext uri="{BB962C8B-B14F-4D97-AF65-F5344CB8AC3E}">
        <p14:creationId xmlns:p14="http://schemas.microsoft.com/office/powerpoint/2010/main" val="231695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28">
              <a:defRPr/>
            </a:pPr>
            <a:r>
              <a:rPr lang="en-US" b="1" dirty="0"/>
              <a:t>LUKE BERGMANN</a:t>
            </a:r>
          </a:p>
          <a:p>
            <a:pPr defTabSz="917728">
              <a:defRPr/>
            </a:pPr>
            <a:endParaRPr lang="en-US" i="1" dirty="0"/>
          </a:p>
          <a:p>
            <a:pPr marL="172074" indent="-172074" defTabSz="917728">
              <a:buFont typeface="Arial" panose="020B0604020202020204" pitchFamily="34" charset="0"/>
              <a:buChar char="•"/>
              <a:defRPr/>
            </a:pPr>
            <a:r>
              <a:rPr lang="en-US" dirty="0"/>
              <a:t>We are also exploring how best to ensure that post-acute services are readily available to those stepping down from crisis services.</a:t>
            </a:r>
          </a:p>
          <a:p>
            <a:pPr marL="172074" indent="-172074" defTabSz="917728">
              <a:buFont typeface="Arial" panose="020B0604020202020204" pitchFamily="34" charset="0"/>
              <a:buChar char="•"/>
              <a:defRPr/>
            </a:pPr>
            <a:endParaRPr lang="en-US" dirty="0"/>
          </a:p>
          <a:p>
            <a:pPr marL="172074" indent="-172074" defTabSz="917728">
              <a:buFont typeface="Arial" panose="020B0604020202020204" pitchFamily="34" charset="0"/>
              <a:buChar char="•"/>
              <a:defRPr/>
            </a:pPr>
            <a:r>
              <a:rPr lang="en-US" dirty="0"/>
              <a:t>As you are aware, an item on today’s agenda docketed by Supervisor Gaspar focuses on establishing an additional 70 short-term recuperative care beds for people being discharged from hospitals, with priority access being given to homeless individuals with behavioral health conditions.  </a:t>
            </a:r>
          </a:p>
          <a:p>
            <a:endParaRPr lang="en-US" b="0" dirty="0"/>
          </a:p>
          <a:p>
            <a:r>
              <a:rPr lang="en-US" b="0" dirty="0"/>
              <a:t>[next slide]</a:t>
            </a:r>
          </a:p>
          <a:p>
            <a:endParaRPr lang="en-US" b="0" dirty="0"/>
          </a:p>
          <a:p>
            <a:r>
              <a:rPr lang="en-US" b="0" i="1" u="sng" dirty="0"/>
              <a:t>Hip pocket</a:t>
            </a:r>
          </a:p>
          <a:p>
            <a:r>
              <a:rPr lang="en-US" b="0" i="1" dirty="0"/>
              <a:t>D3 Tip the Scale BL is specific to those discharged from Tri-City, Palomar or VA (language below lifted from recommendation #7, pg 2)</a:t>
            </a:r>
          </a:p>
          <a:p>
            <a:endParaRPr lang="en-US" b="0" i="1" dirty="0"/>
          </a:p>
          <a:p>
            <a:r>
              <a:rPr lang="en-US" i="1" dirty="0"/>
              <a:t>7. Pursuant to California Government Code section 26227, direct the Chief Administrative Officer, or designee, to negotiate with Interfaith Community Services or related entity, and upon successful negotiations, enter into an agreement or agreements to provide funding to assist it in purchasing property located in Escondido, California, subject to the following conditions:</a:t>
            </a:r>
          </a:p>
          <a:p>
            <a:pPr marL="229432" indent="-229432">
              <a:buFont typeface="+mj-lt"/>
              <a:buAutoNum type="alphaLcPeriod"/>
            </a:pPr>
            <a:r>
              <a:rPr lang="en-US" i="1" dirty="0"/>
              <a:t>Interfaith Community Services or related entity will create a mixed-use facility and each bed in the facility will be dedicated as either a recuperative care bed or temporary shelter bed;</a:t>
            </a:r>
          </a:p>
          <a:p>
            <a:pPr marL="229432" indent="-229432">
              <a:buFont typeface="+mj-lt"/>
              <a:buAutoNum type="alphaLcPeriod"/>
            </a:pPr>
            <a:r>
              <a:rPr lang="en-US" i="1" dirty="0"/>
              <a:t>Interfaith Community Services or related entity will dedicate all recuperative care beds to those individuals who are eligible to receive publicly funded insurance such as Medi­Cal, County Medical Services, or are Veterans Administration benefits eligible, with priority given to individuals discharged from a Palomar Hospital District, a Tri-City Hospital District or a Veterans Administration facility;</a:t>
            </a:r>
          </a:p>
          <a:p>
            <a:pPr marL="229432" indent="-229432">
              <a:buFont typeface="+mj-lt"/>
              <a:buAutoNum type="alphaLcPeriod"/>
            </a:pPr>
            <a:r>
              <a:rPr lang="en-US" i="1" dirty="0"/>
              <a:t>Interfaith Community Services or related entity will dedicate all temporary shelter beds for those individuals who are indigent and either homeless or unstably housed with priority given to homeless individuals who reside within the boundaries of either the Palomar Hospital District or the Tri-City Hospital District; and</a:t>
            </a:r>
          </a:p>
          <a:p>
            <a:pPr marL="229432" indent="-229432">
              <a:buFont typeface="+mj-lt"/>
              <a:buAutoNum type="alphaLcPeriod"/>
            </a:pPr>
            <a:r>
              <a:rPr lang="en-US" i="1" dirty="0"/>
              <a:t>The property will be used for the purposes set forth in this recommendation for a term commensurate with the useful life of the building, and should that use cease during that time, the property will transfer to the County or the funds provided by the County will be repaid to the County on the terms set forth in the funding agreement.</a:t>
            </a:r>
          </a:p>
          <a:p>
            <a:pPr marL="229432" indent="-229432">
              <a:buFont typeface="+mj-lt"/>
              <a:buAutoNum type="alphaLcPeriod"/>
            </a:pPr>
            <a:endParaRPr lang="en-US" b="0" i="1" dirty="0"/>
          </a:p>
          <a:p>
            <a:pPr marL="172074" indent="-172074">
              <a:buFont typeface="Arial" panose="020B0604020202020204" pitchFamily="34" charset="0"/>
              <a:buChar char="•"/>
            </a:pPr>
            <a:endParaRPr lang="en-US" b="0" i="1" dirty="0"/>
          </a:p>
        </p:txBody>
      </p:sp>
      <p:sp>
        <p:nvSpPr>
          <p:cNvPr id="4" name="Slide Number Placeholder 3"/>
          <p:cNvSpPr>
            <a:spLocks noGrp="1"/>
          </p:cNvSpPr>
          <p:nvPr>
            <p:ph type="sldNum" sz="quarter" idx="10"/>
          </p:nvPr>
        </p:nvSpPr>
        <p:spPr/>
        <p:txBody>
          <a:bodyPr/>
          <a:lstStyle/>
          <a:p>
            <a:fld id="{8621FB55-6F9C-4A37-AFF0-0FCE49718B69}" type="slidenum">
              <a:rPr lang="en-US" smtClean="0"/>
              <a:t>18</a:t>
            </a:fld>
            <a:endParaRPr lang="en-US" dirty="0"/>
          </a:p>
        </p:txBody>
      </p:sp>
    </p:spTree>
    <p:extLst>
      <p:ext uri="{BB962C8B-B14F-4D97-AF65-F5344CB8AC3E}">
        <p14:creationId xmlns:p14="http://schemas.microsoft.com/office/powerpoint/2010/main" val="211826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t>This chart depicts the growth of the BHS budget since fiscal year 11/12.  As you can see the budget was relatively flat through FY 15/16.</a:t>
            </a:r>
          </a:p>
          <a:p>
            <a:endParaRPr lang="en-US" altLang="en-US" sz="1400" dirty="0"/>
          </a:p>
          <a:p>
            <a:r>
              <a:rPr lang="en-US" altLang="en-US" sz="1400" dirty="0"/>
              <a:t>From FY 16/17 the budget increased by $28.5 million (approx 6%), primarily related to the expansion and enhancement of MHSA programs.</a:t>
            </a:r>
          </a:p>
          <a:p>
            <a:endParaRPr lang="en-US" altLang="en-US" sz="1400" dirty="0"/>
          </a:p>
          <a:p>
            <a:r>
              <a:rPr lang="en-US" altLang="en-US" sz="1400" dirty="0"/>
              <a:t>The BHS budget for FY 18-19 represented a $129.1M increase over FY 17-18, at change of 24.4%, with the majority of this increase resulting from the Drug Medi-Cal Organized Delivery System implementation.</a:t>
            </a:r>
          </a:p>
          <a:p>
            <a:endParaRPr lang="en-US" altLang="en-US" sz="1400" dirty="0"/>
          </a:p>
          <a:p>
            <a:r>
              <a:rPr lang="en-US" altLang="en-US" sz="1400" dirty="0"/>
              <a:t>And now with the FY19/20 budget we see an increase of $50.3M, as we continue to grow our MHS and LTC beds, and make one-time investments in modernizing our IT systems.  I will detail some of the significant additions in a later slide.</a:t>
            </a:r>
          </a:p>
          <a:p>
            <a:endParaRPr lang="en-US" dirty="0"/>
          </a:p>
          <a:p>
            <a:r>
              <a:rPr lang="en-US" dirty="0"/>
              <a:t>It is noteworthy to mention that from F17/18 to FY19/20 there has been a growth of $179.4M in the BHS budget…a 34% growth…as we continue to invest in behavioral health services.</a:t>
            </a:r>
          </a:p>
        </p:txBody>
      </p:sp>
      <p:sp>
        <p:nvSpPr>
          <p:cNvPr id="4" name="Slide Number Placeholder 3"/>
          <p:cNvSpPr>
            <a:spLocks noGrp="1"/>
          </p:cNvSpPr>
          <p:nvPr>
            <p:ph type="sldNum" sz="quarter" idx="10"/>
          </p:nvPr>
        </p:nvSpPr>
        <p:spPr/>
        <p:txBody>
          <a:bodyPr/>
          <a:lstStyle/>
          <a:p>
            <a:pPr defTabSz="458865">
              <a:defRPr/>
            </a:pPr>
            <a:fld id="{5C433975-B51F-4A37-8F20-AD3A7779BACA}" type="slidenum">
              <a:rPr lang="en-US" altLang="en-US" sz="1200">
                <a:solidFill>
                  <a:prstClr val="black"/>
                </a:solidFill>
                <a:latin typeface="Calibri"/>
              </a:rPr>
              <a:pPr defTabSz="458865">
                <a:defRPr/>
              </a:pPr>
              <a:t>19</a:t>
            </a:fld>
            <a:endParaRPr lang="en-US" altLang="en-US" sz="1200" dirty="0">
              <a:solidFill>
                <a:prstClr val="black"/>
              </a:solidFill>
              <a:latin typeface="Calibri"/>
            </a:endParaRPr>
          </a:p>
        </p:txBody>
      </p:sp>
    </p:spTree>
    <p:extLst>
      <p:ext uri="{BB962C8B-B14F-4D97-AF65-F5344CB8AC3E}">
        <p14:creationId xmlns:p14="http://schemas.microsoft.com/office/powerpoint/2010/main" val="26544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400" dirty="0">
                <a:solidFill>
                  <a:schemeClr val="tx1">
                    <a:lumMod val="50000"/>
                  </a:schemeClr>
                </a:solidFill>
              </a:rPr>
              <a:t>BHS’ Recommended Budget for FY19/20 is $708.5M.  This represents </a:t>
            </a:r>
            <a:r>
              <a:rPr lang="en-US" sz="1400" b="1" dirty="0">
                <a:solidFill>
                  <a:schemeClr val="tx1">
                    <a:lumMod val="50000"/>
                  </a:schemeClr>
                </a:solidFill>
              </a:rPr>
              <a:t>30.8</a:t>
            </a:r>
            <a:r>
              <a:rPr lang="en-US" altLang="en-US" sz="1400" dirty="0"/>
              <a:t>% of the HHSA $2.3 Billion dollar budget, comprising the largest percentage of the overall HHSA budget. </a:t>
            </a:r>
            <a:br>
              <a:rPr lang="en-US" sz="1400" dirty="0">
                <a:solidFill>
                  <a:schemeClr val="tx1">
                    <a:lumMod val="50000"/>
                  </a:schemeClr>
                </a:solidFill>
              </a:rPr>
            </a:br>
            <a:endParaRPr lang="en-US" altLang="en-US" sz="1400" dirty="0"/>
          </a:p>
          <a:p>
            <a:pPr defTabSz="458865" eaLnBrk="0" fontAlgn="base" hangingPunct="0">
              <a:spcBef>
                <a:spcPct val="30000"/>
              </a:spcBef>
              <a:spcAft>
                <a:spcPct val="0"/>
              </a:spcAft>
              <a:defRPr/>
            </a:pPr>
            <a:r>
              <a:rPr lang="en-US" altLang="en-US" sz="1400" dirty="0"/>
              <a:t>Of the overall FY19/20 Recommended Budget</a:t>
            </a:r>
          </a:p>
          <a:p>
            <a:pPr defTabSz="458865" eaLnBrk="0" fontAlgn="base" hangingPunct="0">
              <a:spcBef>
                <a:spcPct val="30000"/>
              </a:spcBef>
              <a:spcAft>
                <a:spcPct val="0"/>
              </a:spcAft>
              <a:defRPr/>
            </a:pPr>
            <a:r>
              <a:rPr lang="en-US" altLang="en-US" sz="1400" dirty="0"/>
              <a:t>58% of the budget supports Mental Health Services at $408.2M. </a:t>
            </a:r>
            <a:endParaRPr lang="en-US" altLang="en-US" sz="1400" i="1" dirty="0"/>
          </a:p>
          <a:p>
            <a:r>
              <a:rPr lang="en-US" altLang="en-US" sz="1400" dirty="0"/>
              <a:t>28% supports Substance Use Disorder Services $186.1M</a:t>
            </a:r>
          </a:p>
          <a:p>
            <a:r>
              <a:rPr lang="en-US" altLang="en-US" sz="1400" dirty="0"/>
              <a:t>Followed by Sd Psych Hospital 6.4% ($45.6M) </a:t>
            </a:r>
          </a:p>
          <a:p>
            <a:r>
              <a:rPr lang="en-US" altLang="en-US" sz="1400" dirty="0"/>
              <a:t>Edgemoor 6.2% ($43.8M) </a:t>
            </a:r>
          </a:p>
          <a:p>
            <a:r>
              <a:rPr lang="en-US" altLang="en-US" sz="1400" dirty="0"/>
              <a:t>Administration 3.5% ($24.8M).</a:t>
            </a:r>
          </a:p>
          <a:p>
            <a:endParaRPr lang="en-US" altLang="en-US" sz="1400" dirty="0"/>
          </a:p>
          <a:p>
            <a:r>
              <a:rPr lang="en-US" altLang="en-US" sz="1400" dirty="0"/>
              <a:t>(</a:t>
            </a:r>
            <a:r>
              <a:rPr lang="en-US" altLang="en-US" sz="1400" i="1" dirty="0"/>
              <a:t>Note: MHS includes clinics, adult case management, forensics, and pharmacy expenses).</a:t>
            </a:r>
            <a:endParaRPr lang="en-US" altLang="en-US" sz="1400" dirty="0"/>
          </a:p>
          <a:p>
            <a:endParaRPr lang="en-US" altLang="en-US" sz="1400" dirty="0">
              <a:highlight>
                <a:srgbClr val="FFFF00"/>
              </a:highlight>
            </a:endParaRPr>
          </a:p>
          <a:p>
            <a:r>
              <a:rPr lang="en-US" altLang="en-US" sz="1400" i="1" dirty="0"/>
              <a:t>As this Board knows, most of our services are delivered through contract providers, therefore a </a:t>
            </a:r>
            <a:r>
              <a:rPr lang="en-US" altLang="en-US" sz="1400" i="1" dirty="0">
                <a:highlight>
                  <a:srgbClr val="FFFF00"/>
                </a:highlight>
              </a:rPr>
              <a:t>majority of the budget is associated with contract cost which for FY2019-20 total $559.4M, which is 79% of the total budget.  These totals are divided :    </a:t>
            </a:r>
            <a:r>
              <a:rPr lang="en-US" altLang="en-US" i="1" dirty="0">
                <a:highlight>
                  <a:srgbClr val="FFFF00"/>
                </a:highlight>
              </a:rPr>
              <a:t> </a:t>
            </a:r>
          </a:p>
          <a:p>
            <a:r>
              <a:rPr lang="en-US" altLang="en-US" i="1" dirty="0">
                <a:highlight>
                  <a:srgbClr val="FFFF00"/>
                </a:highlight>
              </a:rPr>
              <a:t>	          Inpatient: $15.0M in contract costs</a:t>
            </a:r>
          </a:p>
          <a:p>
            <a:r>
              <a:rPr lang="en-US" altLang="en-US" i="1" dirty="0">
                <a:highlight>
                  <a:srgbClr val="FFFF00"/>
                </a:highlight>
              </a:rPr>
              <a:t>                    AOD: $181.0M contract costs</a:t>
            </a:r>
          </a:p>
          <a:p>
            <a:r>
              <a:rPr lang="en-US" altLang="en-US" i="1" dirty="0">
                <a:highlight>
                  <a:srgbClr val="FFFF00"/>
                </a:highlight>
              </a:rPr>
              <a:t>                    MHS: $363.4M contract costs</a:t>
            </a:r>
          </a:p>
          <a:p>
            <a:r>
              <a:rPr lang="en-US" altLang="en-US" i="1" dirty="0">
                <a:highlight>
                  <a:srgbClr val="FFFF00"/>
                </a:highlight>
              </a:rPr>
              <a:t>                    </a:t>
            </a:r>
            <a:r>
              <a:rPr lang="en-US" altLang="en-US" b="1" i="1" dirty="0">
                <a:highlight>
                  <a:srgbClr val="FFFF00"/>
                </a:highlight>
              </a:rPr>
              <a:t>Total: $559.9M</a:t>
            </a:r>
            <a:endParaRPr lang="en-US" altLang="en-US" i="1" dirty="0">
              <a:highlight>
                <a:srgbClr val="FFFF00"/>
              </a:highlight>
            </a:endParaRPr>
          </a:p>
          <a:p>
            <a:r>
              <a:rPr lang="en-US" altLang="en-US" b="1" i="1" dirty="0">
                <a:highlight>
                  <a:srgbClr val="FFFF00"/>
                </a:highlight>
              </a:rPr>
              <a:t>                        </a:t>
            </a:r>
            <a:endParaRPr lang="en-US" altLang="en-US" i="1" dirty="0">
              <a:highlight>
                <a:srgbClr val="FFFF00"/>
              </a:highlight>
            </a:endParaRPr>
          </a:p>
          <a:p>
            <a:r>
              <a:rPr lang="en-US" altLang="en-US" b="1" i="1" dirty="0">
                <a:highlight>
                  <a:srgbClr val="FFFF00"/>
                </a:highlight>
              </a:rPr>
              <a:t>                     </a:t>
            </a:r>
            <a:r>
              <a:rPr lang="en-US" altLang="en-US" i="1" dirty="0">
                <a:highlight>
                  <a:srgbClr val="FFFF00"/>
                </a:highlight>
              </a:rPr>
              <a:t>Approx. 28.8% of contracts are for CYF ($161.2M)</a:t>
            </a:r>
          </a:p>
          <a:p>
            <a:r>
              <a:rPr lang="en-US" altLang="en-US" i="1" dirty="0">
                <a:highlight>
                  <a:srgbClr val="FFFF00"/>
                </a:highlight>
              </a:rPr>
              <a:t>                    Approx. 68.5% of contracts are for AOA ($383.2M)</a:t>
            </a:r>
          </a:p>
          <a:p>
            <a:r>
              <a:rPr lang="en-US" altLang="en-US" i="1" dirty="0">
                <a:highlight>
                  <a:srgbClr val="FFFF00"/>
                </a:highlight>
              </a:rPr>
              <a:t>                    Approx. 2.7% of contracts for IHS ($15.0M)</a:t>
            </a:r>
          </a:p>
          <a:p>
            <a:endParaRPr lang="en-US" dirty="0"/>
          </a:p>
        </p:txBody>
      </p:sp>
      <p:sp>
        <p:nvSpPr>
          <p:cNvPr id="4" name="Slide Number Placeholder 3"/>
          <p:cNvSpPr>
            <a:spLocks noGrp="1"/>
          </p:cNvSpPr>
          <p:nvPr>
            <p:ph type="sldNum" sz="quarter" idx="10"/>
          </p:nvPr>
        </p:nvSpPr>
        <p:spPr/>
        <p:txBody>
          <a:bodyPr/>
          <a:lstStyle/>
          <a:p>
            <a:pPr defTabSz="458865">
              <a:defRPr/>
            </a:pPr>
            <a:fld id="{5C433975-B51F-4A37-8F20-AD3A7779BACA}" type="slidenum">
              <a:rPr lang="en-US" altLang="en-US" sz="1200">
                <a:solidFill>
                  <a:prstClr val="black"/>
                </a:solidFill>
                <a:latin typeface="Calibri"/>
              </a:rPr>
              <a:pPr defTabSz="458865">
                <a:defRPr/>
              </a:pPr>
              <a:t>20</a:t>
            </a:fld>
            <a:endParaRPr lang="en-US" altLang="en-US" sz="1200" dirty="0">
              <a:solidFill>
                <a:prstClr val="black"/>
              </a:solidFill>
              <a:latin typeface="Calibri"/>
            </a:endParaRPr>
          </a:p>
        </p:txBody>
      </p:sp>
    </p:spTree>
    <p:extLst>
      <p:ext uri="{BB962C8B-B14F-4D97-AF65-F5344CB8AC3E}">
        <p14:creationId xmlns:p14="http://schemas.microsoft.com/office/powerpoint/2010/main" val="415699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Timely Access</a:t>
            </a:r>
          </a:p>
          <a:p>
            <a:pPr lvl="2"/>
            <a:r>
              <a:rPr lang="en-US" dirty="0"/>
              <a:t>From request to appointment </a:t>
            </a:r>
          </a:p>
          <a:p>
            <a:pPr lvl="2"/>
            <a:r>
              <a:rPr lang="en-US" dirty="0"/>
              <a:t>Time and Distance </a:t>
            </a:r>
          </a:p>
          <a:p>
            <a:pPr lvl="1"/>
            <a:r>
              <a:rPr lang="en-US" dirty="0"/>
              <a:t>Legal Entity, Provider Site and Rendering Provider details </a:t>
            </a:r>
          </a:p>
          <a:p>
            <a:pPr lvl="1"/>
            <a:r>
              <a:rPr lang="en-US" dirty="0"/>
              <a:t>Provider Counts (FTE for staffing ratios) </a:t>
            </a:r>
          </a:p>
          <a:p>
            <a:pPr lvl="1"/>
            <a:r>
              <a:rPr lang="en-US" dirty="0"/>
              <a:t>Service utilization expectations by service type/modality</a:t>
            </a:r>
          </a:p>
          <a:p>
            <a:pPr lvl="1"/>
            <a:r>
              <a:rPr lang="en-US" dirty="0"/>
              <a:t>Geographic Access Maps</a:t>
            </a:r>
          </a:p>
          <a:p>
            <a:pPr lvl="1"/>
            <a:r>
              <a:rPr lang="en-US" dirty="0"/>
              <a:t>Language Line Utilization Charts</a:t>
            </a:r>
          </a:p>
          <a:p>
            <a:pPr lvl="1"/>
            <a:r>
              <a:rPr lang="en-US" dirty="0"/>
              <a:t>Grievances and Appeals related to access (and</a:t>
            </a:r>
            <a:r>
              <a:rPr lang="en-US" baseline="0" dirty="0"/>
              <a:t> resolutions)</a:t>
            </a:r>
          </a:p>
          <a:p>
            <a:pPr lvl="1"/>
            <a:r>
              <a:rPr lang="en-US" baseline="0" dirty="0"/>
              <a:t>Satisfaction Survey results related to network adequacy or timely access (MHPs only) </a:t>
            </a:r>
          </a:p>
          <a:p>
            <a:endParaRPr lang="en-US" dirty="0"/>
          </a:p>
        </p:txBody>
      </p:sp>
      <p:sp>
        <p:nvSpPr>
          <p:cNvPr id="4" name="Slide Number Placeholder 3"/>
          <p:cNvSpPr>
            <a:spLocks noGrp="1"/>
          </p:cNvSpPr>
          <p:nvPr>
            <p:ph type="sldNum" sz="quarter" idx="5"/>
          </p:nvPr>
        </p:nvSpPr>
        <p:spPr/>
        <p:txBody>
          <a:bodyPr/>
          <a:lstStyle/>
          <a:p>
            <a:fld id="{74B60785-9338-114B-891F-4D52A71C2C76}" type="slidenum">
              <a:rPr lang="en-US" smtClean="0"/>
              <a:t>22</a:t>
            </a:fld>
            <a:endParaRPr lang="en-US" dirty="0"/>
          </a:p>
        </p:txBody>
      </p:sp>
    </p:spTree>
    <p:extLst>
      <p:ext uri="{BB962C8B-B14F-4D97-AF65-F5344CB8AC3E}">
        <p14:creationId xmlns:p14="http://schemas.microsoft.com/office/powerpoint/2010/main" val="2182964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a:t>CLICK TO EDIT MASTER TITLE STYLE</a:t>
            </a:r>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84246" y="6528699"/>
            <a:ext cx="2133600" cy="365125"/>
          </a:xfrm>
        </p:spPr>
        <p:txBody>
          <a:bodyPr/>
          <a:lstStyle/>
          <a:p>
            <a:fld id="{8AB2E955-1FCD-504A-A4D9-17915D554538}" type="datetimeFigureOut">
              <a:rPr lang="en-US" smtClean="0"/>
              <a:t>7/10/2019</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42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50279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565346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92D18-63B6-44F5-AE74-BC544BB4EBF1}" type="datetimeFigureOut">
              <a:rPr lang="en-US" smtClean="0"/>
              <a:t>7/10/2019</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ACE6E6B-84A7-4FDC-8751-A72D9792C8F4}" type="slidenum">
              <a:rPr lang="en-US" smtClean="0"/>
              <a:t>‹#›</a:t>
            </a:fld>
            <a:endParaRPr lang="en-US" dirty="0"/>
          </a:p>
        </p:txBody>
      </p:sp>
    </p:spTree>
    <p:extLst>
      <p:ext uri="{BB962C8B-B14F-4D97-AF65-F5344CB8AC3E}">
        <p14:creationId xmlns:p14="http://schemas.microsoft.com/office/powerpoint/2010/main" val="2242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a:t>CLICK TO EDIT MASTER TITLE STYLE</a:t>
            </a:r>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84246" y="6528699"/>
            <a:ext cx="2133600" cy="365125"/>
          </a:xfrm>
        </p:spPr>
        <p:txBody>
          <a:bodyPr/>
          <a:lstStyle/>
          <a:p>
            <a:fld id="{3BFF0013-4507-4A26-9B85-21BF5C9AF970}" type="datetime1">
              <a:rPr lang="en-US" smtClean="0"/>
              <a:t>7/10/2019</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581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lvl1pPr marL="285750" indent="-285750">
              <a:buClr>
                <a:schemeClr val="tx1">
                  <a:lumMod val="75000"/>
                </a:schemeClr>
              </a:buClr>
              <a:buSzPct val="100000"/>
              <a:buFont typeface="Wingdings" panose="05000000000000000000" pitchFamily="2" charset="2"/>
              <a:buChar char="§"/>
              <a:defRPr/>
            </a:lvl1pPr>
            <a:lvl2pPr marL="571500" indent="-227013">
              <a:buFont typeface="Wingdings" panose="05000000000000000000" pitchFamily="2" charset="2"/>
              <a:buChar char="§"/>
              <a:defRPr/>
            </a:lvl2pPr>
            <a:lvl3pPr marL="915988" indent="-227013">
              <a:buFont typeface="Wingdings" panose="05000000000000000000" pitchFamily="2" charset="2"/>
              <a:buChar char="§"/>
              <a:defRPr/>
            </a:lvl3pPr>
            <a:lvl4pPr marL="1260475" indent="-234950">
              <a:buFont typeface="Wingdings" panose="05000000000000000000" pitchFamily="2" charset="2"/>
              <a:buChar char="§"/>
              <a:defRPr/>
            </a:lvl4pPr>
            <a:lvl5pPr marL="1597025" indent="-227013">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p:txBody>
          <a:bodyPr/>
          <a:lstStyle>
            <a:lvl1pPr>
              <a:defRPr/>
            </a:lvl1pPr>
          </a:lstStyle>
          <a:p>
            <a:pPr>
              <a:defRPr/>
            </a:pPr>
            <a:fld id="{A77040FC-76D0-40A7-80ED-6853DC546DE4}" type="datetime1">
              <a:rPr lang="en-US" smtClean="0"/>
              <a:t>7/10/2019</a:t>
            </a:fld>
            <a:endParaRPr lang="en-US" dirty="0"/>
          </a:p>
        </p:txBody>
      </p:sp>
      <p:sp>
        <p:nvSpPr>
          <p:cNvPr id="6" name="Slide Number Placeholder 5"/>
          <p:cNvSpPr>
            <a:spLocks noGrp="1"/>
          </p:cNvSpPr>
          <p:nvPr>
            <p:ph type="sldNum" sz="quarter" idx="15"/>
          </p:nvPr>
        </p:nvSpPr>
        <p:spPr/>
        <p:txBody>
          <a:bodyPr/>
          <a:lstStyle>
            <a:lvl1pPr>
              <a:defRPr smtClean="0"/>
            </a:lvl1pPr>
          </a:lstStyle>
          <a:p>
            <a:pPr>
              <a:defRPr/>
            </a:pPr>
            <a:fld id="{EAD717D9-FCE0-4861-9B5C-B156F252FE81}" type="slidenum">
              <a:rPr lang="en-US" altLang="en-US"/>
              <a:pPr>
                <a:defRPr/>
              </a:pPr>
              <a:t>‹#›</a:t>
            </a:fld>
            <a:endParaRPr lang="en-US" altLang="en-US" dirty="0"/>
          </a:p>
        </p:txBody>
      </p:sp>
    </p:spTree>
    <p:extLst>
      <p:ext uri="{BB962C8B-B14F-4D97-AF65-F5344CB8AC3E}">
        <p14:creationId xmlns:p14="http://schemas.microsoft.com/office/powerpoint/2010/main" val="387591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045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141232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4087639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4250505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51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marL="0" indent="0">
              <a:buNone/>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913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412397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12534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7/10/2019</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04681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104295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3962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92D18-63B6-44F5-AE74-BC544BB4EBF1}" type="datetimeFigureOut">
              <a:rPr lang="en-US" smtClean="0"/>
              <a:t>7/10/2019</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ACE6E6B-84A7-4FDC-8751-A72D9792C8F4}" type="slidenum">
              <a:rPr lang="en-US" smtClean="0"/>
              <a:t>‹#›</a:t>
            </a:fld>
            <a:endParaRPr lang="en-US" dirty="0"/>
          </a:p>
        </p:txBody>
      </p:sp>
    </p:spTree>
    <p:extLst>
      <p:ext uri="{BB962C8B-B14F-4D97-AF65-F5344CB8AC3E}">
        <p14:creationId xmlns:p14="http://schemas.microsoft.com/office/powerpoint/2010/main" val="2242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2A140C-2708-4838-940A-A888860EFD37}" type="datetimeFigureOut">
              <a:rPr lang="en-US" smtClean="0"/>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E8D2FD-CA58-4418-BFAC-84B968608397}" type="slidenum">
              <a:rPr lang="en-US" smtClean="0"/>
              <a:t>‹#›</a:t>
            </a:fld>
            <a:endParaRPr lang="en-US" dirty="0"/>
          </a:p>
        </p:txBody>
      </p:sp>
    </p:spTree>
    <p:extLst>
      <p:ext uri="{BB962C8B-B14F-4D97-AF65-F5344CB8AC3E}">
        <p14:creationId xmlns:p14="http://schemas.microsoft.com/office/powerpoint/2010/main" val="244957954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879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t>7/10/2019</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07653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5326743"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7/10/2019</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
        <p:nvSpPr>
          <p:cNvPr id="14" name="Footer Placeholder 1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9635026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52" r:id="rId6"/>
    <p:sldLayoutId id="2147483753" r:id="rId7"/>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169221"/>
            <a:ext cx="5715000"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7/10/2019</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725" r:id="rId5"/>
    <p:sldLayoutId id="2147483750" r:id="rId6"/>
    <p:sldLayoutId id="2147483751" r:id="rId7"/>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91088"/>
            <a:ext cx="4831443"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7/10/2019</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457200" rtl="0" eaLnBrk="1" latinLnBrk="0" hangingPunct="1">
        <a:lnSpc>
          <a:spcPct val="90000"/>
        </a:lnSpc>
        <a:spcBef>
          <a:spcPct val="0"/>
        </a:spcBef>
        <a:buNone/>
        <a:defRPr sz="2800" b="1"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7/10/2019</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Lst>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hyperlink" Target="https://www.optumsandiego.com/content/sandiego/en/asj.html" TargetMode="Externa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linkkerz.com/search/label/uptet"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g"/></Relationships>
</file>

<file path=ppt/slides/_rels/slide8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9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hyperlink" Target="https://www.sandiegocounty.gov/content/dam/sdc/hhsa/programs/bhs/TRL/TRL%20Section%204/CulturalCompetenceHandbook_Final_11-20-17.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hyperlink" Target="https://theacademy.sdsu.edu/programs/rihs/"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sandiegocounty.gov/content/sdc/hhsa/programs/bhs/technical_resource_library.html" TargetMode="Externa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46.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hyperlink" Target="mailto:Elizabeth.miles@sdcounty.ca.gov" TargetMode="External"/><Relationship Id="rId2" Type="http://schemas.openxmlformats.org/officeDocument/2006/relationships/hyperlink" Target="mailto:BHSQIPIT@sdcounty.ca.gov" TargetMode="External"/><Relationship Id="rId1" Type="http://schemas.openxmlformats.org/officeDocument/2006/relationships/slideLayout" Target="../slideLayouts/slideLayout6.xml"/><Relationship Id="rId4" Type="http://schemas.openxmlformats.org/officeDocument/2006/relationships/image" Target="../media/image47.jpg"/></Relationships>
</file>

<file path=ppt/slides/_rels/slide9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commerciallaw.wikispaces.com/MMP+and+Business" TargetMode="External"/><Relationship Id="rId4" Type="http://schemas.openxmlformats.org/officeDocument/2006/relationships/image" Target="../media/image4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1835" y="1536569"/>
            <a:ext cx="7772400" cy="2063881"/>
          </a:xfrm>
        </p:spPr>
        <p:txBody>
          <a:bodyPr>
            <a:normAutofit fontScale="90000"/>
          </a:bodyPr>
          <a:lstStyle/>
          <a:p>
            <a:r>
              <a:rPr lang="en-US" b="1" spc="310" dirty="0">
                <a:solidFill>
                  <a:srgbClr val="00A9C5"/>
                </a:solidFill>
              </a:rPr>
              <a:t>Quality improvement </a:t>
            </a:r>
            <a:br>
              <a:rPr lang="en-US" b="1" spc="310" dirty="0">
                <a:solidFill>
                  <a:srgbClr val="00A9C5"/>
                </a:solidFill>
              </a:rPr>
            </a:br>
            <a:r>
              <a:rPr lang="en-US" b="1" spc="310" dirty="0">
                <a:solidFill>
                  <a:srgbClr val="00A9C5"/>
                </a:solidFill>
              </a:rPr>
              <a:t>6</a:t>
            </a:r>
            <a:r>
              <a:rPr lang="en-US" b="1" spc="310" baseline="30000" dirty="0">
                <a:solidFill>
                  <a:srgbClr val="00A9C5"/>
                </a:solidFill>
              </a:rPr>
              <a:t>th</a:t>
            </a:r>
            <a:r>
              <a:rPr lang="en-US" b="1" spc="310" dirty="0">
                <a:solidFill>
                  <a:srgbClr val="00A9C5"/>
                </a:solidFill>
              </a:rPr>
              <a:t> annual </a:t>
            </a:r>
            <a:br>
              <a:rPr lang="en-US" b="1" spc="310" dirty="0">
                <a:solidFill>
                  <a:srgbClr val="00A9C5"/>
                </a:solidFill>
              </a:rPr>
            </a:br>
            <a:r>
              <a:rPr lang="en-US" b="1" spc="310" dirty="0">
                <a:solidFill>
                  <a:srgbClr val="00A9C5"/>
                </a:solidFill>
              </a:rPr>
              <a:t>knowledge forum</a:t>
            </a:r>
            <a:br>
              <a:rPr lang="en-US" b="1" spc="310" dirty="0">
                <a:solidFill>
                  <a:srgbClr val="00A9C5"/>
                </a:solidFill>
              </a:rPr>
            </a:br>
            <a:r>
              <a:rPr lang="en-US" sz="1800" spc="310" dirty="0">
                <a:solidFill>
                  <a:srgbClr val="00A9C5"/>
                </a:solidFill>
              </a:rPr>
              <a:t>July 12, 2019</a:t>
            </a:r>
            <a:br>
              <a:rPr lang="en-US" sz="1800" spc="310" dirty="0">
                <a:solidFill>
                  <a:srgbClr val="00A9C5"/>
                </a:solidFill>
              </a:rPr>
            </a:br>
            <a:endParaRPr lang="en-US" sz="1800" spc="310" dirty="0">
              <a:solidFill>
                <a:srgbClr val="00A9C5"/>
              </a:solidFill>
            </a:endParaRPr>
          </a:p>
        </p:txBody>
      </p:sp>
      <p:sp>
        <p:nvSpPr>
          <p:cNvPr id="5" name="Subtitle 4"/>
          <p:cNvSpPr>
            <a:spLocks noGrp="1"/>
          </p:cNvSpPr>
          <p:nvPr>
            <p:ph type="subTitle" idx="1"/>
          </p:nvPr>
        </p:nvSpPr>
        <p:spPr/>
        <p:txBody>
          <a:bodyPr/>
          <a:lstStyle/>
          <a:p>
            <a:r>
              <a:rPr lang="en-US" dirty="0"/>
              <a:t> Welcome and </a:t>
            </a:r>
          </a:p>
          <a:p>
            <a:r>
              <a:rPr lang="en-US" dirty="0"/>
              <a:t>Thank You for your outstanding commitment </a:t>
            </a:r>
          </a:p>
          <a:p>
            <a:r>
              <a:rPr lang="en-US" dirty="0"/>
              <a:t>to client care!</a:t>
            </a:r>
          </a:p>
        </p:txBody>
      </p:sp>
    </p:spTree>
    <p:extLst>
      <p:ext uri="{BB962C8B-B14F-4D97-AF65-F5344CB8AC3E}">
        <p14:creationId xmlns:p14="http://schemas.microsoft.com/office/powerpoint/2010/main" val="3372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3492" y="321627"/>
            <a:ext cx="5267739" cy="611256"/>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Dhcs training </a:t>
            </a:r>
          </a:p>
        </p:txBody>
      </p:sp>
      <p:sp>
        <p:nvSpPr>
          <p:cNvPr id="5" name="Content Placeholder 2">
            <a:extLst>
              <a:ext uri="{FF2B5EF4-FFF2-40B4-BE49-F238E27FC236}">
                <a16:creationId xmlns:a16="http://schemas.microsoft.com/office/drawing/2014/main" id="{6AB566D2-3ABD-4A3E-80AB-927CAEE06F41}"/>
              </a:ext>
            </a:extLst>
          </p:cNvPr>
          <p:cNvSpPr txBox="1">
            <a:spLocks/>
          </p:cNvSpPr>
          <p:nvPr/>
        </p:nvSpPr>
        <p:spPr>
          <a:xfrm>
            <a:off x="838200" y="1383173"/>
            <a:ext cx="7743092" cy="5125781"/>
          </a:xfrm>
          <a:prstGeom prst="rect">
            <a:avLst/>
          </a:prstGeom>
        </p:spPr>
        <p:txBody>
          <a:bodyPr>
            <a:noAutofit/>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Chart Documentation E-Learning Modules:</a:t>
            </a:r>
          </a:p>
          <a:p>
            <a:pPr lvl="1"/>
            <a:r>
              <a:rPr lang="en-US" sz="1400" dirty="0"/>
              <a:t>DHCS is working on developing training modules to assist with documentation. </a:t>
            </a:r>
          </a:p>
          <a:p>
            <a:pPr lvl="1"/>
            <a:r>
              <a:rPr lang="en-US" sz="1400" dirty="0"/>
              <a:t>Modules 1-4 are being developing to be released soon, with 5-8 coming next fiscal year</a:t>
            </a:r>
          </a:p>
          <a:p>
            <a:pPr marL="914400" lvl="2" indent="0">
              <a:buFont typeface="Wingdings" charset="2"/>
              <a:buNone/>
            </a:pPr>
            <a:r>
              <a:rPr lang="en-US" sz="1400" dirty="0"/>
              <a:t>1. Overview: Recovery and Documentation</a:t>
            </a:r>
          </a:p>
          <a:p>
            <a:pPr marL="457200" lvl="1" indent="0">
              <a:buFont typeface="Wingdings" charset="2"/>
              <a:buNone/>
            </a:pPr>
            <a:r>
              <a:rPr lang="en-US" sz="1400" dirty="0"/>
              <a:t>	2. Assessments</a:t>
            </a:r>
          </a:p>
          <a:p>
            <a:pPr marL="457200" lvl="1" indent="0">
              <a:buFont typeface="Wingdings" charset="2"/>
              <a:buNone/>
            </a:pPr>
            <a:r>
              <a:rPr lang="en-US" sz="1400" dirty="0"/>
              <a:t>	3. Client Plans</a:t>
            </a:r>
          </a:p>
          <a:p>
            <a:pPr marL="457200" lvl="1" indent="0">
              <a:buFont typeface="Wingdings" charset="2"/>
              <a:buNone/>
            </a:pPr>
            <a:r>
              <a:rPr lang="en-US" sz="1400" dirty="0"/>
              <a:t>	4. Progress Notes</a:t>
            </a:r>
          </a:p>
          <a:p>
            <a:pPr marL="457200" lvl="1" indent="0">
              <a:buFont typeface="Wingdings" charset="2"/>
              <a:buNone/>
            </a:pPr>
            <a:r>
              <a:rPr lang="en-US" sz="1400" dirty="0"/>
              <a:t>	5. Medication Consents</a:t>
            </a:r>
          </a:p>
          <a:p>
            <a:pPr marL="457200" lvl="1" indent="0">
              <a:buFont typeface="Wingdings" charset="2"/>
              <a:buNone/>
            </a:pPr>
            <a:r>
              <a:rPr lang="en-US" sz="1400" dirty="0"/>
              <a:t>	6. Inpatient Documentation</a:t>
            </a:r>
          </a:p>
          <a:p>
            <a:pPr marL="457200" lvl="1" indent="0">
              <a:buFont typeface="Wingdings" charset="2"/>
              <a:buNone/>
            </a:pPr>
            <a:r>
              <a:rPr lang="en-US" sz="1400" dirty="0"/>
              <a:t>	7. Preparing for a Compliance Review</a:t>
            </a:r>
          </a:p>
          <a:p>
            <a:pPr marL="457200" lvl="1" indent="0">
              <a:buFont typeface="Wingdings" charset="2"/>
              <a:buNone/>
            </a:pPr>
            <a:r>
              <a:rPr lang="en-US" sz="1400" dirty="0"/>
              <a:t>	8. Supervising Documentation Practices</a:t>
            </a:r>
          </a:p>
        </p:txBody>
      </p:sp>
    </p:spTree>
    <p:extLst>
      <p:ext uri="{BB962C8B-B14F-4D97-AF65-F5344CB8AC3E}">
        <p14:creationId xmlns:p14="http://schemas.microsoft.com/office/powerpoint/2010/main" val="8545713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1416-AA2C-4EB7-8819-76B4D617B03F}"/>
              </a:ext>
            </a:extLst>
          </p:cNvPr>
          <p:cNvSpPr>
            <a:spLocks noGrp="1"/>
          </p:cNvSpPr>
          <p:nvPr>
            <p:ph type="title"/>
          </p:nvPr>
        </p:nvSpPr>
        <p:spPr/>
        <p:txBody>
          <a:bodyPr/>
          <a:lstStyle/>
          <a:p>
            <a:r>
              <a:rPr lang="en-US" sz="2800" b="1" dirty="0"/>
              <a:t>EPCS for CCBH</a:t>
            </a:r>
          </a:p>
        </p:txBody>
      </p:sp>
      <p:sp>
        <p:nvSpPr>
          <p:cNvPr id="3" name="Content Placeholder 2">
            <a:extLst>
              <a:ext uri="{FF2B5EF4-FFF2-40B4-BE49-F238E27FC236}">
                <a16:creationId xmlns:a16="http://schemas.microsoft.com/office/drawing/2014/main" id="{8FB9D3BA-CDA2-45F8-9A89-A9C5D6F781ED}"/>
              </a:ext>
            </a:extLst>
          </p:cNvPr>
          <p:cNvSpPr>
            <a:spLocks noGrp="1"/>
          </p:cNvSpPr>
          <p:nvPr>
            <p:ph idx="1"/>
          </p:nvPr>
        </p:nvSpPr>
        <p:spPr>
          <a:xfrm>
            <a:off x="693056" y="1959427"/>
            <a:ext cx="7993743" cy="931257"/>
          </a:xfrm>
        </p:spPr>
        <p:txBody>
          <a:bodyPr/>
          <a:lstStyle/>
          <a:p>
            <a:r>
              <a:rPr lang="en-US" sz="2000" dirty="0"/>
              <a:t>Electronic Prescribing of Controlled Substances (EPCS)</a:t>
            </a:r>
          </a:p>
          <a:p>
            <a:endParaRPr lang="en-US" dirty="0"/>
          </a:p>
        </p:txBody>
      </p:sp>
    </p:spTree>
    <p:extLst>
      <p:ext uri="{BB962C8B-B14F-4D97-AF65-F5344CB8AC3E}">
        <p14:creationId xmlns:p14="http://schemas.microsoft.com/office/powerpoint/2010/main" val="39176819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AE14-7026-4BF7-A76B-5DF8A6FC1861}"/>
              </a:ext>
            </a:extLst>
          </p:cNvPr>
          <p:cNvSpPr>
            <a:spLocks noGrp="1"/>
          </p:cNvSpPr>
          <p:nvPr>
            <p:ph type="title"/>
          </p:nvPr>
        </p:nvSpPr>
        <p:spPr>
          <a:xfrm>
            <a:off x="550607" y="9832"/>
            <a:ext cx="5948516" cy="1151022"/>
          </a:xfrm>
        </p:spPr>
        <p:txBody>
          <a:bodyPr>
            <a:noAutofit/>
          </a:bodyPr>
          <a:lstStyle/>
          <a:p>
            <a:r>
              <a:rPr lang="en-US" b="1" dirty="0">
                <a:latin typeface="+mn-lt"/>
              </a:rPr>
              <a:t>ELECTRONIC PRESCRIBING OF </a:t>
            </a:r>
            <a:br>
              <a:rPr lang="en-US" b="1" dirty="0">
                <a:latin typeface="+mn-lt"/>
              </a:rPr>
            </a:br>
            <a:r>
              <a:rPr lang="en-US" b="1" dirty="0">
                <a:latin typeface="+mn-lt"/>
              </a:rPr>
              <a:t>CONTROLED SUBSTANCES</a:t>
            </a:r>
          </a:p>
        </p:txBody>
      </p:sp>
      <p:sp>
        <p:nvSpPr>
          <p:cNvPr id="3" name="Content Placeholder 2">
            <a:extLst>
              <a:ext uri="{FF2B5EF4-FFF2-40B4-BE49-F238E27FC236}">
                <a16:creationId xmlns:a16="http://schemas.microsoft.com/office/drawing/2014/main" id="{388DE436-0CC7-4831-BAAC-FF119CE50FD6}"/>
              </a:ext>
            </a:extLst>
          </p:cNvPr>
          <p:cNvSpPr>
            <a:spLocks noGrp="1"/>
          </p:cNvSpPr>
          <p:nvPr>
            <p:ph idx="1"/>
          </p:nvPr>
        </p:nvSpPr>
        <p:spPr>
          <a:xfrm>
            <a:off x="628650" y="1797248"/>
            <a:ext cx="7886700" cy="3263504"/>
          </a:xfrm>
        </p:spPr>
        <p:txBody>
          <a:bodyPr>
            <a:normAutofit/>
          </a:bodyPr>
          <a:lstStyle/>
          <a:p>
            <a:r>
              <a:rPr lang="en-US" sz="2800" dirty="0"/>
              <a:t>If prescribing at least 10 controlled substances per month</a:t>
            </a:r>
          </a:p>
          <a:p>
            <a:r>
              <a:rPr lang="en-US" sz="2800" dirty="0"/>
              <a:t>Prescriber using DHP</a:t>
            </a:r>
          </a:p>
          <a:p>
            <a:r>
              <a:rPr lang="en-US" sz="2800" dirty="0"/>
              <a:t>Apply through MIS</a:t>
            </a:r>
          </a:p>
        </p:txBody>
      </p:sp>
    </p:spTree>
    <p:extLst>
      <p:ext uri="{BB962C8B-B14F-4D97-AF65-F5344CB8AC3E}">
        <p14:creationId xmlns:p14="http://schemas.microsoft.com/office/powerpoint/2010/main" val="42608736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2EE4-5F24-4A19-B6C4-F65CD80F88F5}"/>
              </a:ext>
            </a:extLst>
          </p:cNvPr>
          <p:cNvSpPr>
            <a:spLocks noGrp="1"/>
          </p:cNvSpPr>
          <p:nvPr>
            <p:ph type="title"/>
          </p:nvPr>
        </p:nvSpPr>
        <p:spPr/>
        <p:txBody>
          <a:bodyPr>
            <a:normAutofit/>
          </a:bodyPr>
          <a:lstStyle/>
          <a:p>
            <a:r>
              <a:rPr lang="en-US" sz="4500" b="1" dirty="0">
                <a:latin typeface="+mn-lt"/>
              </a:rPr>
              <a:t>HOW IT’S USED</a:t>
            </a:r>
          </a:p>
        </p:txBody>
      </p:sp>
      <p:sp>
        <p:nvSpPr>
          <p:cNvPr id="3" name="Content Placeholder 2">
            <a:extLst>
              <a:ext uri="{FF2B5EF4-FFF2-40B4-BE49-F238E27FC236}">
                <a16:creationId xmlns:a16="http://schemas.microsoft.com/office/drawing/2014/main" id="{13642080-9898-4C6A-B961-89318E6B55F3}"/>
              </a:ext>
            </a:extLst>
          </p:cNvPr>
          <p:cNvSpPr>
            <a:spLocks noGrp="1"/>
          </p:cNvSpPr>
          <p:nvPr>
            <p:ph idx="1"/>
          </p:nvPr>
        </p:nvSpPr>
        <p:spPr/>
        <p:txBody>
          <a:bodyPr>
            <a:normAutofit/>
          </a:bodyPr>
          <a:lstStyle/>
          <a:p>
            <a:r>
              <a:rPr lang="en-US" sz="2800" dirty="0"/>
              <a:t>Contact MIS</a:t>
            </a:r>
          </a:p>
          <a:p>
            <a:r>
              <a:rPr lang="en-US" sz="2800" dirty="0"/>
              <a:t>Apply process explained</a:t>
            </a:r>
          </a:p>
          <a:p>
            <a:r>
              <a:rPr lang="en-US" sz="2800" dirty="0"/>
              <a:t>Prescriber given a token</a:t>
            </a:r>
          </a:p>
          <a:p>
            <a:r>
              <a:rPr lang="en-US" sz="2800" dirty="0"/>
              <a:t>Prescribe through DHP</a:t>
            </a:r>
          </a:p>
          <a:p>
            <a:pPr marL="0" indent="0" algn="ctr">
              <a:buNone/>
            </a:pPr>
            <a:r>
              <a:rPr lang="en-US" sz="2800" b="1" dirty="0"/>
              <a:t>SIMPLE!!</a:t>
            </a:r>
          </a:p>
        </p:txBody>
      </p:sp>
    </p:spTree>
    <p:extLst>
      <p:ext uri="{BB962C8B-B14F-4D97-AF65-F5344CB8AC3E}">
        <p14:creationId xmlns:p14="http://schemas.microsoft.com/office/powerpoint/2010/main" val="1144169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72D1-CA32-4300-AACA-38B7E4BBFF3F}"/>
              </a:ext>
            </a:extLst>
          </p:cNvPr>
          <p:cNvSpPr>
            <a:spLocks noGrp="1"/>
          </p:cNvSpPr>
          <p:nvPr>
            <p:ph type="title"/>
          </p:nvPr>
        </p:nvSpPr>
        <p:spPr>
          <a:xfrm>
            <a:off x="1908628" y="1517698"/>
            <a:ext cx="5326743" cy="741362"/>
          </a:xfrm>
        </p:spPr>
        <p:txBody>
          <a:bodyPr>
            <a:normAutofit fontScale="90000"/>
          </a:bodyPr>
          <a:lstStyle/>
          <a:p>
            <a:pPr algn="ctr"/>
            <a:r>
              <a:rPr lang="en-US" sz="4500" b="1" dirty="0">
                <a:solidFill>
                  <a:schemeClr val="accent1"/>
                </a:solidFill>
              </a:rPr>
              <a:t>Need a Tutorial?</a:t>
            </a:r>
          </a:p>
        </p:txBody>
      </p:sp>
      <p:sp>
        <p:nvSpPr>
          <p:cNvPr id="3" name="Content Placeholder 2">
            <a:extLst>
              <a:ext uri="{FF2B5EF4-FFF2-40B4-BE49-F238E27FC236}">
                <a16:creationId xmlns:a16="http://schemas.microsoft.com/office/drawing/2014/main" id="{252510FE-8385-4FCE-8170-3EA59D6A80CD}"/>
              </a:ext>
            </a:extLst>
          </p:cNvPr>
          <p:cNvSpPr>
            <a:spLocks noGrp="1"/>
          </p:cNvSpPr>
          <p:nvPr>
            <p:ph idx="1"/>
          </p:nvPr>
        </p:nvSpPr>
        <p:spPr/>
        <p:txBody>
          <a:bodyPr/>
          <a:lstStyle/>
          <a:p>
            <a:endParaRPr lang="en-US" dirty="0"/>
          </a:p>
          <a:p>
            <a:pPr marL="0" indent="0">
              <a:buNone/>
            </a:pPr>
            <a:r>
              <a:rPr lang="en-US" sz="2100" dirty="0">
                <a:hlinkClick r:id="rId2">
                  <a:extLst>
                    <a:ext uri="{A12FA001-AC4F-418D-AE19-62706E023703}">
                      <ahyp:hlinkClr xmlns:ahyp="http://schemas.microsoft.com/office/drawing/2018/hyperlinkcolor" val="tx"/>
                    </a:ext>
                  </a:extLst>
                </a:hlinkClick>
              </a:rPr>
              <a:t>https://www.optumsandiego.com/content/sandiego/en/asj.html</a:t>
            </a:r>
            <a:r>
              <a:rPr lang="en-US" sz="2100" dirty="0"/>
              <a:t> </a:t>
            </a:r>
          </a:p>
          <a:p>
            <a:pPr marL="0" indent="0">
              <a:buNone/>
            </a:pPr>
            <a:endParaRPr lang="en-US" sz="2100" dirty="0"/>
          </a:p>
          <a:p>
            <a:pPr marL="0" indent="0" algn="ctr">
              <a:buNone/>
            </a:pPr>
            <a:r>
              <a:rPr lang="en-US" sz="2400" b="1" dirty="0"/>
              <a:t>Includes Tip Sheet</a:t>
            </a:r>
          </a:p>
        </p:txBody>
      </p:sp>
      <p:sp>
        <p:nvSpPr>
          <p:cNvPr id="4" name="Title 1">
            <a:extLst>
              <a:ext uri="{FF2B5EF4-FFF2-40B4-BE49-F238E27FC236}">
                <a16:creationId xmlns:a16="http://schemas.microsoft.com/office/drawing/2014/main" id="{F97A0BA0-DCAD-465D-B15F-DAAD6EF0CBF1}"/>
              </a:ext>
            </a:extLst>
          </p:cNvPr>
          <p:cNvSpPr txBox="1">
            <a:spLocks/>
          </p:cNvSpPr>
          <p:nvPr/>
        </p:nvSpPr>
        <p:spPr>
          <a:xfrm>
            <a:off x="294963" y="29496"/>
            <a:ext cx="5948516" cy="1151022"/>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2800" b="1" dirty="0">
                <a:latin typeface="+mn-lt"/>
              </a:rPr>
              <a:t>Access to Services journal </a:t>
            </a:r>
          </a:p>
        </p:txBody>
      </p:sp>
    </p:spTree>
    <p:extLst>
      <p:ext uri="{BB962C8B-B14F-4D97-AF65-F5344CB8AC3E}">
        <p14:creationId xmlns:p14="http://schemas.microsoft.com/office/powerpoint/2010/main" val="14253423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4060-7DA5-41EB-B885-10B29A0C5540}"/>
              </a:ext>
            </a:extLst>
          </p:cNvPr>
          <p:cNvSpPr>
            <a:spLocks noGrp="1"/>
          </p:cNvSpPr>
          <p:nvPr>
            <p:ph type="title"/>
          </p:nvPr>
        </p:nvSpPr>
        <p:spPr>
          <a:xfrm>
            <a:off x="771713" y="269002"/>
            <a:ext cx="5326743" cy="741362"/>
          </a:xfrm>
        </p:spPr>
        <p:txBody>
          <a:bodyPr>
            <a:normAutofit/>
          </a:bodyPr>
          <a:lstStyle/>
          <a:p>
            <a:r>
              <a:rPr lang="en-US" sz="4500" b="1" dirty="0"/>
              <a:t>ASJ - Phase I</a:t>
            </a:r>
          </a:p>
        </p:txBody>
      </p:sp>
      <p:sp>
        <p:nvSpPr>
          <p:cNvPr id="3" name="Content Placeholder 2">
            <a:extLst>
              <a:ext uri="{FF2B5EF4-FFF2-40B4-BE49-F238E27FC236}">
                <a16:creationId xmlns:a16="http://schemas.microsoft.com/office/drawing/2014/main" id="{EC4A99AD-7EDC-4FF0-9B2C-48C809D89A88}"/>
              </a:ext>
            </a:extLst>
          </p:cNvPr>
          <p:cNvSpPr>
            <a:spLocks noGrp="1"/>
          </p:cNvSpPr>
          <p:nvPr>
            <p:ph idx="1"/>
          </p:nvPr>
        </p:nvSpPr>
        <p:spPr>
          <a:xfrm>
            <a:off x="990846" y="1973710"/>
            <a:ext cx="7162307" cy="2910580"/>
          </a:xfrm>
        </p:spPr>
        <p:txBody>
          <a:bodyPr>
            <a:normAutofit fontScale="70000" lnSpcReduction="20000"/>
          </a:bodyPr>
          <a:lstStyle/>
          <a:p>
            <a:r>
              <a:rPr lang="en-US" sz="4050" dirty="0"/>
              <a:t>Clients with Medi-Cal</a:t>
            </a:r>
          </a:p>
          <a:p>
            <a:r>
              <a:rPr lang="en-US" sz="4050" dirty="0"/>
              <a:t>Assign a client number</a:t>
            </a:r>
          </a:p>
          <a:p>
            <a:r>
              <a:rPr lang="en-US" sz="4050" dirty="0"/>
              <a:t>Enter 1st Appointment Date</a:t>
            </a:r>
          </a:p>
          <a:p>
            <a:r>
              <a:rPr lang="en-US" sz="4050" dirty="0"/>
              <a:t>Enter 1st Treatment Date</a:t>
            </a:r>
          </a:p>
          <a:p>
            <a:pPr marL="0" indent="0">
              <a:buNone/>
            </a:pPr>
            <a:endParaRPr lang="en-US" sz="4050" dirty="0"/>
          </a:p>
        </p:txBody>
      </p:sp>
    </p:spTree>
    <p:extLst>
      <p:ext uri="{BB962C8B-B14F-4D97-AF65-F5344CB8AC3E}">
        <p14:creationId xmlns:p14="http://schemas.microsoft.com/office/powerpoint/2010/main" val="41821565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CC511B-F373-4707-B46D-CED102AE44DD}"/>
              </a:ext>
            </a:extLst>
          </p:cNvPr>
          <p:cNvSpPr>
            <a:spLocks noGrp="1"/>
          </p:cNvSpPr>
          <p:nvPr>
            <p:ph idx="1"/>
          </p:nvPr>
        </p:nvSpPr>
        <p:spPr>
          <a:xfrm>
            <a:off x="540775" y="1531744"/>
            <a:ext cx="7954296" cy="4590865"/>
          </a:xfrm>
        </p:spPr>
        <p:txBody>
          <a:bodyPr>
            <a:normAutofit fontScale="92500" lnSpcReduction="10000"/>
          </a:bodyPr>
          <a:lstStyle/>
          <a:p>
            <a:r>
              <a:rPr lang="en-US" sz="4050" dirty="0"/>
              <a:t>Final Approve each time</a:t>
            </a:r>
          </a:p>
          <a:p>
            <a:r>
              <a:rPr lang="en-US" sz="4050" dirty="0"/>
              <a:t>Service Code for Assessment is 10 or 11</a:t>
            </a:r>
          </a:p>
          <a:p>
            <a:r>
              <a:rPr lang="en-US" sz="4050" dirty="0"/>
              <a:t>Use Service code 30 for Treatment</a:t>
            </a:r>
          </a:p>
          <a:p>
            <a:pPr marL="0" indent="0" algn="ctr">
              <a:buNone/>
            </a:pPr>
            <a:r>
              <a:rPr lang="en-US" sz="4500" b="1" dirty="0"/>
              <a:t>BE ACCURATE!</a:t>
            </a:r>
          </a:p>
        </p:txBody>
      </p:sp>
      <p:sp>
        <p:nvSpPr>
          <p:cNvPr id="4" name="Title 1">
            <a:extLst>
              <a:ext uri="{FF2B5EF4-FFF2-40B4-BE49-F238E27FC236}">
                <a16:creationId xmlns:a16="http://schemas.microsoft.com/office/drawing/2014/main" id="{55D94FB2-CF11-44BD-8F60-72A9058D8E69}"/>
              </a:ext>
            </a:extLst>
          </p:cNvPr>
          <p:cNvSpPr txBox="1">
            <a:spLocks/>
          </p:cNvSpPr>
          <p:nvPr/>
        </p:nvSpPr>
        <p:spPr>
          <a:xfrm>
            <a:off x="294963" y="29496"/>
            <a:ext cx="5948516" cy="1151022"/>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2800" b="1" dirty="0">
                <a:latin typeface="+mn-lt"/>
              </a:rPr>
              <a:t>Access to Services journal </a:t>
            </a:r>
          </a:p>
        </p:txBody>
      </p:sp>
    </p:spTree>
    <p:extLst>
      <p:ext uri="{BB962C8B-B14F-4D97-AF65-F5344CB8AC3E}">
        <p14:creationId xmlns:p14="http://schemas.microsoft.com/office/powerpoint/2010/main" val="21747768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8156-7388-47E7-A8E5-0E681F8D4543}"/>
              </a:ext>
            </a:extLst>
          </p:cNvPr>
          <p:cNvSpPr>
            <a:spLocks noGrp="1"/>
          </p:cNvSpPr>
          <p:nvPr>
            <p:ph type="title"/>
          </p:nvPr>
        </p:nvSpPr>
        <p:spPr>
          <a:xfrm>
            <a:off x="517832" y="0"/>
            <a:ext cx="6447501" cy="1238865"/>
          </a:xfrm>
        </p:spPr>
        <p:txBody>
          <a:bodyPr>
            <a:normAutofit/>
          </a:bodyPr>
          <a:lstStyle/>
          <a:p>
            <a:r>
              <a:rPr lang="en-US" sz="3200" b="1" dirty="0"/>
              <a:t>ASJ - Phase II </a:t>
            </a:r>
            <a:r>
              <a:rPr lang="en-US" sz="2800" b="1" dirty="0"/>
              <a:t>- </a:t>
            </a:r>
            <a:r>
              <a:rPr lang="en-US" dirty="0"/>
              <a:t>No Date Yet</a:t>
            </a:r>
          </a:p>
        </p:txBody>
      </p:sp>
      <p:sp>
        <p:nvSpPr>
          <p:cNvPr id="3" name="Content Placeholder 2">
            <a:extLst>
              <a:ext uri="{FF2B5EF4-FFF2-40B4-BE49-F238E27FC236}">
                <a16:creationId xmlns:a16="http://schemas.microsoft.com/office/drawing/2014/main" id="{06FC7300-C137-4F8B-8269-59C6A6D7BD50}"/>
              </a:ext>
            </a:extLst>
          </p:cNvPr>
          <p:cNvSpPr>
            <a:spLocks noGrp="1"/>
          </p:cNvSpPr>
          <p:nvPr>
            <p:ph idx="1"/>
          </p:nvPr>
        </p:nvSpPr>
        <p:spPr>
          <a:xfrm>
            <a:off x="693056" y="1585802"/>
            <a:ext cx="7993743" cy="4588857"/>
          </a:xfrm>
        </p:spPr>
        <p:txBody>
          <a:bodyPr>
            <a:noAutofit/>
          </a:bodyPr>
          <a:lstStyle/>
          <a:p>
            <a:r>
              <a:rPr lang="en-US" sz="2400" dirty="0"/>
              <a:t>Referral Source</a:t>
            </a:r>
          </a:p>
          <a:p>
            <a:r>
              <a:rPr lang="en-US" sz="2400" dirty="0"/>
              <a:t>Assessment Appt Second, Third Offer Date</a:t>
            </a:r>
          </a:p>
          <a:p>
            <a:r>
              <a:rPr lang="en-US" sz="2400" dirty="0"/>
              <a:t>Assessment Appt Accepted Date</a:t>
            </a:r>
          </a:p>
          <a:p>
            <a:r>
              <a:rPr lang="en-US" sz="2400" dirty="0"/>
              <a:t>Treatment Appt Second, Third Offer Date</a:t>
            </a:r>
          </a:p>
          <a:p>
            <a:r>
              <a:rPr lang="en-US" sz="2400" dirty="0"/>
              <a:t>Treatment Appt Accepted Date</a:t>
            </a:r>
          </a:p>
          <a:p>
            <a:r>
              <a:rPr lang="en-US" sz="2400" dirty="0"/>
              <a:t>Closure Reason</a:t>
            </a:r>
          </a:p>
          <a:p>
            <a:r>
              <a:rPr lang="en-US" sz="2400" dirty="0"/>
              <a:t>Referred To</a:t>
            </a:r>
          </a:p>
        </p:txBody>
      </p:sp>
    </p:spTree>
    <p:extLst>
      <p:ext uri="{BB962C8B-B14F-4D97-AF65-F5344CB8AC3E}">
        <p14:creationId xmlns:p14="http://schemas.microsoft.com/office/powerpoint/2010/main" val="21102940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14A6D1-B7F6-4D36-9ADB-15F673A836E8}"/>
              </a:ext>
            </a:extLst>
          </p:cNvPr>
          <p:cNvSpPr>
            <a:spLocks noGrp="1"/>
          </p:cNvSpPr>
          <p:nvPr>
            <p:ph type="title"/>
          </p:nvPr>
        </p:nvSpPr>
        <p:spPr/>
        <p:txBody>
          <a:bodyPr/>
          <a:lstStyle/>
          <a:p>
            <a:r>
              <a:rPr lang="en-US" b="1" dirty="0"/>
              <a:t>OPTUM WEBSITE DEMONSTRATION</a:t>
            </a:r>
          </a:p>
        </p:txBody>
      </p:sp>
      <p:sp>
        <p:nvSpPr>
          <p:cNvPr id="5" name="Content Placeholder 4">
            <a:extLst>
              <a:ext uri="{FF2B5EF4-FFF2-40B4-BE49-F238E27FC236}">
                <a16:creationId xmlns:a16="http://schemas.microsoft.com/office/drawing/2014/main" id="{40F3D9AB-C26D-446F-9778-36A6946F5FCF}"/>
              </a:ext>
            </a:extLst>
          </p:cNvPr>
          <p:cNvSpPr>
            <a:spLocks noGrp="1"/>
          </p:cNvSpPr>
          <p:nvPr>
            <p:ph idx="1"/>
          </p:nvPr>
        </p:nvSpPr>
        <p:spPr>
          <a:xfrm>
            <a:off x="693056" y="1959427"/>
            <a:ext cx="7993743" cy="1924315"/>
          </a:xfrm>
        </p:spPr>
        <p:txBody>
          <a:bodyPr>
            <a:normAutofit/>
          </a:bodyPr>
          <a:lstStyle/>
          <a:p>
            <a:r>
              <a:rPr lang="en-US" sz="2000" dirty="0"/>
              <a:t>Presented by Michael Blanchard, LMFT, QM Specialist</a:t>
            </a:r>
          </a:p>
        </p:txBody>
      </p:sp>
    </p:spTree>
    <p:extLst>
      <p:ext uri="{BB962C8B-B14F-4D97-AF65-F5344CB8AC3E}">
        <p14:creationId xmlns:p14="http://schemas.microsoft.com/office/powerpoint/2010/main" val="39588693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QUESTIONS</a:t>
            </a:r>
          </a:p>
        </p:txBody>
      </p:sp>
      <p:sp>
        <p:nvSpPr>
          <p:cNvPr id="7" name="Subtitle 6"/>
          <p:cNvSpPr>
            <a:spLocks noGrp="1"/>
          </p:cNvSpPr>
          <p:nvPr>
            <p:ph type="subTitle" idx="1"/>
          </p:nvPr>
        </p:nvSpPr>
        <p:spPr>
          <a:xfrm>
            <a:off x="270640" y="3840845"/>
            <a:ext cx="8602432" cy="1275441"/>
          </a:xfrm>
        </p:spPr>
        <p:txBody>
          <a:bodyPr>
            <a:normAutofit/>
          </a:bodyPr>
          <a:lstStyle/>
          <a:p>
            <a:r>
              <a:rPr lang="en-US" sz="4000" dirty="0"/>
              <a:t>QIMatters.HHSA@sdcounty.ca.gov</a:t>
            </a:r>
          </a:p>
        </p:txBody>
      </p:sp>
      <p:sp>
        <p:nvSpPr>
          <p:cNvPr id="3" name="Slide Number Placeholder 2"/>
          <p:cNvSpPr>
            <a:spLocks noGrp="1"/>
          </p:cNvSpPr>
          <p:nvPr>
            <p:ph type="sldNum" sz="quarter" idx="12"/>
          </p:nvPr>
        </p:nvSpPr>
        <p:spPr/>
        <p:txBody>
          <a:bodyPr/>
          <a:lstStyle/>
          <a:p>
            <a:fld id="{CFBA6597-D7DA-DC49-90B6-6291F05CD5D3}" type="slidenum">
              <a:rPr lang="en-US" smtClean="0"/>
              <a:t>108</a:t>
            </a:fld>
            <a:endParaRPr lang="en-US" dirty="0"/>
          </a:p>
        </p:txBody>
      </p:sp>
    </p:spTree>
    <p:extLst>
      <p:ext uri="{BB962C8B-B14F-4D97-AF65-F5344CB8AC3E}">
        <p14:creationId xmlns:p14="http://schemas.microsoft.com/office/powerpoint/2010/main" val="410287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825" y="238045"/>
            <a:ext cx="5530325" cy="741362"/>
          </a:xfrm>
        </p:spPr>
        <p:txBody>
          <a:bodyPr/>
          <a:lstStyle/>
          <a:p>
            <a:r>
              <a:rPr lang="en-US" sz="2800" b="1" dirty="0"/>
              <a:t>Update on CYF Initiatives </a:t>
            </a:r>
          </a:p>
        </p:txBody>
      </p:sp>
      <p:sp>
        <p:nvSpPr>
          <p:cNvPr id="4" name="Title 1">
            <a:extLst>
              <a:ext uri="{FF2B5EF4-FFF2-40B4-BE49-F238E27FC236}">
                <a16:creationId xmlns:a16="http://schemas.microsoft.com/office/drawing/2014/main" id="{4F118054-05F7-4207-8AFA-6B93D2151853}"/>
              </a:ext>
            </a:extLst>
          </p:cNvPr>
          <p:cNvSpPr txBox="1">
            <a:spLocks/>
          </p:cNvSpPr>
          <p:nvPr/>
        </p:nvSpPr>
        <p:spPr>
          <a:xfrm>
            <a:off x="838200" y="1411982"/>
            <a:ext cx="7843576" cy="741362"/>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dirty="0">
                <a:solidFill>
                  <a:schemeClr val="tx1"/>
                </a:solidFill>
              </a:rPr>
              <a:t>Continuum of Care Reform: Key Components</a:t>
            </a:r>
          </a:p>
        </p:txBody>
      </p:sp>
      <p:sp>
        <p:nvSpPr>
          <p:cNvPr id="6" name="Content Placeholder 2">
            <a:extLst>
              <a:ext uri="{FF2B5EF4-FFF2-40B4-BE49-F238E27FC236}">
                <a16:creationId xmlns:a16="http://schemas.microsoft.com/office/drawing/2014/main" id="{0051B64A-8E28-4703-B47E-0BA7FB6D1604}"/>
              </a:ext>
            </a:extLst>
          </p:cNvPr>
          <p:cNvSpPr>
            <a:spLocks noGrp="1"/>
          </p:cNvSpPr>
          <p:nvPr>
            <p:ph idx="1"/>
          </p:nvPr>
        </p:nvSpPr>
        <p:spPr>
          <a:xfrm>
            <a:off x="838200" y="2288281"/>
            <a:ext cx="7843576" cy="4351338"/>
          </a:xfrm>
        </p:spPr>
        <p:txBody>
          <a:bodyPr/>
          <a:lstStyle/>
          <a:p>
            <a:r>
              <a:rPr lang="en-US" dirty="0"/>
              <a:t>Requires final transition of group homes to Short-Term Residential Therapeutic Programs (STRTPs).</a:t>
            </a:r>
          </a:p>
          <a:p>
            <a:r>
              <a:rPr lang="en-US" dirty="0"/>
              <a:t>Establishes a new structure and level of care protocol for placing agencies to use to determine needs and payment.</a:t>
            </a:r>
          </a:p>
          <a:p>
            <a:r>
              <a:rPr lang="en-US" dirty="0"/>
              <a:t>Defines functions of the Child and Family Team (CFT) and how to use the CANS to inform treatment progress and decisions. </a:t>
            </a:r>
          </a:p>
          <a:p>
            <a:r>
              <a:rPr lang="en-US" dirty="0"/>
              <a:t>Expands the role of Foster Family Agency (FFA) to provide multiple levels of care and enhances FFA licensing standards.</a:t>
            </a:r>
          </a:p>
          <a:p>
            <a:r>
              <a:rPr lang="en-US" dirty="0"/>
              <a:t>Requires all new families to be approved as Resource Families (RFs).</a:t>
            </a:r>
          </a:p>
        </p:txBody>
      </p:sp>
    </p:spTree>
    <p:extLst>
      <p:ext uri="{BB962C8B-B14F-4D97-AF65-F5344CB8AC3E}">
        <p14:creationId xmlns:p14="http://schemas.microsoft.com/office/powerpoint/2010/main" val="417225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746909A-2060-407B-BC5B-DE5B129EBA06}"/>
              </a:ext>
            </a:extLst>
          </p:cNvPr>
          <p:cNvSpPr>
            <a:spLocks noGrp="1"/>
          </p:cNvSpPr>
          <p:nvPr>
            <p:ph idx="1"/>
          </p:nvPr>
        </p:nvSpPr>
        <p:spPr>
          <a:xfrm>
            <a:off x="693738" y="1890148"/>
            <a:ext cx="7993062" cy="4431993"/>
          </a:xfrm>
        </p:spPr>
        <p:txBody>
          <a:bodyPr>
            <a:normAutofit lnSpcReduction="10000"/>
          </a:bodyPr>
          <a:lstStyle/>
          <a:p>
            <a:r>
              <a:rPr lang="en-US" dirty="0"/>
              <a:t>Assembly Bill (AB) 501 (Chapter 704, Statutes of 2017) authorized the California Department of Social Services (CDSS) to license a Short-Term Residential Therapeutic Program (STRTP) to operate as a CCRP and authorized the Department of Health Care Services (DHCS) to approve the children’s crisis residential mental health program at the CCRP.</a:t>
            </a:r>
          </a:p>
          <a:p>
            <a:r>
              <a:rPr lang="en-US" dirty="0"/>
              <a:t> CCRPs serve children experiencing mental health crises as an alternative to psychiatric hospitalization.</a:t>
            </a:r>
          </a:p>
          <a:p>
            <a:r>
              <a:rPr lang="en-US" dirty="0"/>
              <a:t> CCRPs are a type of community care facility, and are, by definition, non-medical residential facilities. </a:t>
            </a:r>
          </a:p>
          <a:p>
            <a:r>
              <a:rPr lang="en-US" dirty="0"/>
              <a:t>Provides short-term crisis stabilization with “Therapeutic Intervention” and “Specialized Programming.”</a:t>
            </a:r>
          </a:p>
          <a:p>
            <a:endParaRPr lang="en-US" dirty="0"/>
          </a:p>
        </p:txBody>
      </p:sp>
      <p:sp>
        <p:nvSpPr>
          <p:cNvPr id="9" name="Title 1">
            <a:extLst>
              <a:ext uri="{FF2B5EF4-FFF2-40B4-BE49-F238E27FC236}">
                <a16:creationId xmlns:a16="http://schemas.microsoft.com/office/drawing/2014/main" id="{DE32AE88-73C5-4D40-8EAC-660EE8FBB0DD}"/>
              </a:ext>
            </a:extLst>
          </p:cNvPr>
          <p:cNvSpPr>
            <a:spLocks noGrp="1"/>
          </p:cNvSpPr>
          <p:nvPr>
            <p:ph type="title"/>
          </p:nvPr>
        </p:nvSpPr>
        <p:spPr>
          <a:xfrm>
            <a:off x="693738" y="58997"/>
            <a:ext cx="5326062" cy="1081549"/>
          </a:xfrm>
        </p:spPr>
        <p:txBody>
          <a:bodyPr/>
          <a:lstStyle/>
          <a:p>
            <a:r>
              <a:rPr lang="en-US" b="1" dirty="0"/>
              <a:t>Children’s Crisis</a:t>
            </a:r>
            <a:br>
              <a:rPr lang="en-US" b="1" dirty="0"/>
            </a:br>
            <a:r>
              <a:rPr lang="en-US" b="1" dirty="0"/>
              <a:t>Residential programs (CCRP) </a:t>
            </a:r>
          </a:p>
        </p:txBody>
      </p:sp>
    </p:spTree>
    <p:extLst>
      <p:ext uri="{BB962C8B-B14F-4D97-AF65-F5344CB8AC3E}">
        <p14:creationId xmlns:p14="http://schemas.microsoft.com/office/powerpoint/2010/main" val="2608271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21" y="1764499"/>
            <a:ext cx="5302700" cy="356148"/>
          </a:xfrm>
        </p:spPr>
        <p:txBody>
          <a:bodyPr anchor="t" anchorCtr="0">
            <a:normAutofit/>
          </a:bodyPr>
          <a:lstStyle/>
          <a:p>
            <a:r>
              <a:rPr lang="en-US" sz="1600" dirty="0">
                <a:solidFill>
                  <a:srgbClr val="002060"/>
                </a:solidFill>
                <a:latin typeface="Impact" panose="020B0806030902050204" pitchFamily="34" charset="0"/>
              </a:rPr>
              <a:t>               </a:t>
            </a:r>
            <a:r>
              <a:rPr lang="en-US" dirty="0">
                <a:solidFill>
                  <a:srgbClr val="002060"/>
                </a:solidFill>
                <a:latin typeface="Impact" panose="020B0806030902050204" pitchFamily="34" charset="0"/>
              </a:rPr>
              <a:t>From Crisis to chronic care</a:t>
            </a:r>
            <a:r>
              <a:rPr lang="en-US" dirty="0">
                <a:latin typeface="Impact" panose="020B0806030902050204" pitchFamily="34" charset="0"/>
              </a:rPr>
              <a:t> </a:t>
            </a:r>
          </a:p>
        </p:txBody>
      </p:sp>
      <p:graphicFrame>
        <p:nvGraphicFramePr>
          <p:cNvPr id="5" name="Diagram 4">
            <a:extLst>
              <a:ext uri="{FF2B5EF4-FFF2-40B4-BE49-F238E27FC236}">
                <a16:creationId xmlns:a16="http://schemas.microsoft.com/office/drawing/2014/main" id="{47CA6715-66AD-453D-BACF-E6D3FA240F42}"/>
              </a:ext>
            </a:extLst>
          </p:cNvPr>
          <p:cNvGraphicFramePr/>
          <p:nvPr>
            <p:extLst>
              <p:ext uri="{D42A27DB-BD31-4B8C-83A1-F6EECF244321}">
                <p14:modId xmlns:p14="http://schemas.microsoft.com/office/powerpoint/2010/main" val="560155328"/>
              </p:ext>
            </p:extLst>
          </p:nvPr>
        </p:nvGraphicFramePr>
        <p:xfrm>
          <a:off x="485784" y="2382728"/>
          <a:ext cx="4183380" cy="3476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99033780-4AB7-4AB7-A843-75E5A443EEE1}"/>
              </a:ext>
            </a:extLst>
          </p:cNvPr>
          <p:cNvGraphicFramePr/>
          <p:nvPr>
            <p:extLst>
              <p:ext uri="{D42A27DB-BD31-4B8C-83A1-F6EECF244321}">
                <p14:modId xmlns:p14="http://schemas.microsoft.com/office/powerpoint/2010/main" val="2245032206"/>
              </p:ext>
            </p:extLst>
          </p:nvPr>
        </p:nvGraphicFramePr>
        <p:xfrm>
          <a:off x="4289661" y="1507981"/>
          <a:ext cx="4183380" cy="37856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DC1F6B0A-1E2E-4976-A1CD-CFB0F05E34CA}"/>
              </a:ext>
            </a:extLst>
          </p:cNvPr>
          <p:cNvSpPr txBox="1"/>
          <p:nvPr/>
        </p:nvSpPr>
        <p:spPr>
          <a:xfrm>
            <a:off x="1716632" y="4637262"/>
            <a:ext cx="1732187" cy="438582"/>
          </a:xfrm>
          <a:prstGeom prst="rect">
            <a:avLst/>
          </a:prstGeom>
          <a:noFill/>
        </p:spPr>
        <p:txBody>
          <a:bodyPr wrap="square" rtlCol="0">
            <a:spAutoFit/>
          </a:bodyPr>
          <a:lstStyle/>
          <a:p>
            <a:pPr algn="ctr"/>
            <a:r>
              <a:rPr lang="en-US" sz="1200" dirty="0">
                <a:solidFill>
                  <a:schemeClr val="bg1"/>
                </a:solidFill>
                <a:latin typeface="Century Gothic" panose="020B0502020202020204" pitchFamily="34" charset="0"/>
              </a:rPr>
              <a:t>Chronic Illness </a:t>
            </a:r>
            <a:r>
              <a:rPr lang="en-US" sz="1050" dirty="0">
                <a:solidFill>
                  <a:schemeClr val="bg1"/>
                </a:solidFill>
                <a:latin typeface="Century Gothic" panose="020B0502020202020204" pitchFamily="34" charset="0"/>
              </a:rPr>
              <a:t>Management</a:t>
            </a:r>
            <a:endParaRPr lang="en-US" sz="12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4EC94A7F-A016-4DF9-827B-52FC74888214}"/>
              </a:ext>
            </a:extLst>
          </p:cNvPr>
          <p:cNvSpPr txBox="1"/>
          <p:nvPr/>
        </p:nvSpPr>
        <p:spPr>
          <a:xfrm>
            <a:off x="5520775" y="2116185"/>
            <a:ext cx="1721153" cy="646331"/>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Crisis </a:t>
            </a:r>
          </a:p>
          <a:p>
            <a:pPr algn="ctr"/>
            <a:r>
              <a:rPr lang="en-US" dirty="0">
                <a:solidFill>
                  <a:schemeClr val="bg1"/>
                </a:solidFill>
                <a:latin typeface="Century Gothic" panose="020B0502020202020204" pitchFamily="34" charset="0"/>
              </a:rPr>
              <a:t>Services</a:t>
            </a:r>
          </a:p>
        </p:txBody>
      </p:sp>
      <p:sp>
        <p:nvSpPr>
          <p:cNvPr id="12" name="Arrow: Right 11">
            <a:extLst>
              <a:ext uri="{FF2B5EF4-FFF2-40B4-BE49-F238E27FC236}">
                <a16:creationId xmlns:a16="http://schemas.microsoft.com/office/drawing/2014/main" id="{AFF49EFB-4B51-4BEE-943E-97FE4F69D2CD}"/>
              </a:ext>
            </a:extLst>
          </p:cNvPr>
          <p:cNvSpPr/>
          <p:nvPr/>
        </p:nvSpPr>
        <p:spPr>
          <a:xfrm>
            <a:off x="3605192" y="4148804"/>
            <a:ext cx="1010502" cy="415499"/>
          </a:xfrm>
          <a:prstGeom prst="rightArrow">
            <a:avLst/>
          </a:prstGeom>
          <a:solidFill>
            <a:srgbClr val="838487"/>
          </a:solidFill>
          <a:ln>
            <a:solidFill>
              <a:srgbClr val="83848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3" name="Group 12">
            <a:extLst>
              <a:ext uri="{FF2B5EF4-FFF2-40B4-BE49-F238E27FC236}">
                <a16:creationId xmlns:a16="http://schemas.microsoft.com/office/drawing/2014/main" id="{32A635CB-13A7-48CE-9BF7-7127EF11970E}"/>
              </a:ext>
            </a:extLst>
          </p:cNvPr>
          <p:cNvGrpSpPr/>
          <p:nvPr/>
        </p:nvGrpSpPr>
        <p:grpSpPr>
          <a:xfrm>
            <a:off x="3921005" y="5261360"/>
            <a:ext cx="4912467" cy="695604"/>
            <a:chOff x="0" y="3944384"/>
            <a:chExt cx="5350430" cy="1411815"/>
          </a:xfrm>
          <a:solidFill>
            <a:srgbClr val="838487"/>
          </a:solidFill>
          <a:scene3d>
            <a:camera prst="orthographicFront">
              <a:rot lat="0" lon="0" rev="0"/>
            </a:camera>
            <a:lightRig rig="contrasting" dir="t">
              <a:rot lat="0" lon="0" rev="1200000"/>
            </a:lightRig>
          </a:scene3d>
        </p:grpSpPr>
        <p:sp>
          <p:nvSpPr>
            <p:cNvPr id="16" name="Trapezoid 15">
              <a:extLst>
                <a:ext uri="{FF2B5EF4-FFF2-40B4-BE49-F238E27FC236}">
                  <a16:creationId xmlns:a16="http://schemas.microsoft.com/office/drawing/2014/main" id="{0EF75D35-2C45-44EB-AB60-C224647E97FF}"/>
                </a:ext>
              </a:extLst>
            </p:cNvPr>
            <p:cNvSpPr/>
            <p:nvPr/>
          </p:nvSpPr>
          <p:spPr>
            <a:xfrm>
              <a:off x="0" y="4054383"/>
              <a:ext cx="5350430" cy="1301816"/>
            </a:xfrm>
            <a:prstGeom prst="trapezoid">
              <a:avLst>
                <a:gd name="adj" fmla="val 51375"/>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Trapezoid 4">
              <a:extLst>
                <a:ext uri="{FF2B5EF4-FFF2-40B4-BE49-F238E27FC236}">
                  <a16:creationId xmlns:a16="http://schemas.microsoft.com/office/drawing/2014/main" id="{8321FD7B-71BF-4AF3-9F7A-16A1CE68ACB8}"/>
                </a:ext>
              </a:extLst>
            </p:cNvPr>
            <p:cNvSpPr txBox="1"/>
            <p:nvPr/>
          </p:nvSpPr>
          <p:spPr>
            <a:xfrm>
              <a:off x="920183" y="3944384"/>
              <a:ext cx="3477780" cy="1301816"/>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27623" tIns="27623" rIns="27623" bIns="27623" numCol="1" spcCol="1270" anchor="ctr" anchorCtr="0">
              <a:noAutofit/>
            </a:bodyPr>
            <a:lstStyle/>
            <a:p>
              <a:pPr algn="ctr" defTabSz="966788">
                <a:lnSpc>
                  <a:spcPct val="90000"/>
                </a:lnSpc>
                <a:spcBef>
                  <a:spcPct val="0"/>
                </a:spcBef>
                <a:spcAft>
                  <a:spcPct val="35000"/>
                </a:spcAft>
              </a:pPr>
              <a:r>
                <a:rPr lang="en-US" sz="2700" dirty="0">
                  <a:latin typeface="Century Gothic" panose="020B0502020202020204" pitchFamily="34" charset="0"/>
                </a:rPr>
                <a:t>Prevention</a:t>
              </a:r>
            </a:p>
          </p:txBody>
        </p:sp>
      </p:grpSp>
      <p:sp>
        <p:nvSpPr>
          <p:cNvPr id="14" name="Title 1">
            <a:extLst>
              <a:ext uri="{FF2B5EF4-FFF2-40B4-BE49-F238E27FC236}">
                <a16:creationId xmlns:a16="http://schemas.microsoft.com/office/drawing/2014/main" id="{7EDBF8F6-4DFA-42CB-8BFB-7752B95D3614}"/>
              </a:ext>
            </a:extLst>
          </p:cNvPr>
          <p:cNvSpPr txBox="1">
            <a:spLocks/>
          </p:cNvSpPr>
          <p:nvPr/>
        </p:nvSpPr>
        <p:spPr>
          <a:xfrm>
            <a:off x="693057" y="269002"/>
            <a:ext cx="5326743" cy="741362"/>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b="1" dirty="0"/>
              <a:t>Update: continuum of care</a:t>
            </a:r>
          </a:p>
        </p:txBody>
      </p:sp>
    </p:spTree>
    <p:extLst>
      <p:ext uri="{BB962C8B-B14F-4D97-AF65-F5344CB8AC3E}">
        <p14:creationId xmlns:p14="http://schemas.microsoft.com/office/powerpoint/2010/main" val="235231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DBF8F6-4DFA-42CB-8BFB-7752B95D3614}"/>
              </a:ext>
            </a:extLst>
          </p:cNvPr>
          <p:cNvSpPr>
            <a:spLocks noGrp="1"/>
          </p:cNvSpPr>
          <p:nvPr>
            <p:ph type="title"/>
          </p:nvPr>
        </p:nvSpPr>
        <p:spPr/>
        <p:txBody>
          <a:bodyPr/>
          <a:lstStyle/>
          <a:p>
            <a:r>
              <a:rPr lang="en-US" b="1" dirty="0"/>
              <a:t>Update: continuum of care</a:t>
            </a:r>
          </a:p>
        </p:txBody>
      </p:sp>
      <p:sp>
        <p:nvSpPr>
          <p:cNvPr id="5" name="Content Placeholder 3"/>
          <p:cNvSpPr txBox="1">
            <a:spLocks/>
          </p:cNvSpPr>
          <p:nvPr/>
        </p:nvSpPr>
        <p:spPr>
          <a:xfrm>
            <a:off x="628650" y="1825659"/>
            <a:ext cx="8251582" cy="2764142"/>
          </a:xfrm>
          <a:prstGeom prst="rect">
            <a:avLst/>
          </a:prstGeom>
        </p:spPr>
        <p:txBody>
          <a:bodyPr>
            <a:normAutofit/>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2400" dirty="0">
                <a:latin typeface="Century Gothic" panose="020B0502020202020204" pitchFamily="34" charset="0"/>
              </a:rPr>
              <a:t>Governance and Data</a:t>
            </a:r>
          </a:p>
          <a:p>
            <a:pPr>
              <a:lnSpc>
                <a:spcPct val="100000"/>
              </a:lnSpc>
            </a:pPr>
            <a:r>
              <a:rPr lang="en-US" sz="2400" dirty="0">
                <a:latin typeface="Century Gothic" panose="020B0502020202020204" pitchFamily="34" charset="0"/>
              </a:rPr>
              <a:t>Care Coordination</a:t>
            </a:r>
          </a:p>
          <a:p>
            <a:pPr>
              <a:lnSpc>
                <a:spcPct val="100000"/>
              </a:lnSpc>
            </a:pPr>
            <a:r>
              <a:rPr lang="en-US" sz="2400" dirty="0">
                <a:latin typeface="Century Gothic" panose="020B0502020202020204" pitchFamily="34" charset="0"/>
              </a:rPr>
              <a:t>Crisis Stabilization and Harm Prevention</a:t>
            </a:r>
          </a:p>
          <a:p>
            <a:pPr>
              <a:lnSpc>
                <a:spcPct val="100000"/>
              </a:lnSpc>
            </a:pPr>
            <a:r>
              <a:rPr lang="en-US" sz="2400" dirty="0">
                <a:latin typeface="Century Gothic" panose="020B0502020202020204" pitchFamily="34" charset="0"/>
              </a:rPr>
              <a:t>Post-Acute/Long-Term Care</a:t>
            </a:r>
          </a:p>
          <a:p>
            <a:pPr>
              <a:lnSpc>
                <a:spcPct val="100000"/>
              </a:lnSpc>
            </a:pPr>
            <a:r>
              <a:rPr lang="en-US" sz="2400" dirty="0">
                <a:latin typeface="Century Gothic" panose="020B0502020202020204" pitchFamily="34" charset="0"/>
              </a:rPr>
              <a:t>Bridging Behavioral Health and the Justice System</a:t>
            </a:r>
          </a:p>
        </p:txBody>
      </p:sp>
    </p:spTree>
    <p:extLst>
      <p:ext uri="{BB962C8B-B14F-4D97-AF65-F5344CB8AC3E}">
        <p14:creationId xmlns:p14="http://schemas.microsoft.com/office/powerpoint/2010/main" val="498017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87887"/>
            <a:ext cx="7009493" cy="299320"/>
          </a:xfrm>
        </p:spPr>
        <p:txBody>
          <a:bodyPr anchor="t" anchorCtr="0">
            <a:normAutofit fontScale="90000"/>
          </a:bodyPr>
          <a:lstStyle/>
          <a:p>
            <a:r>
              <a:rPr lang="en-US" dirty="0">
                <a:solidFill>
                  <a:srgbClr val="002060"/>
                </a:solidFill>
                <a:latin typeface="Impact" panose="020B0806030902050204" pitchFamily="34" charset="0"/>
              </a:rPr>
              <a:t>Crisis Stabilization and Harm Prevention</a:t>
            </a:r>
          </a:p>
        </p:txBody>
      </p:sp>
      <p:sp>
        <p:nvSpPr>
          <p:cNvPr id="10" name="Rectangle 9">
            <a:extLst>
              <a:ext uri="{FF2B5EF4-FFF2-40B4-BE49-F238E27FC236}">
                <a16:creationId xmlns:a16="http://schemas.microsoft.com/office/drawing/2014/main" id="{6AD29B87-7FD5-422C-8647-64D734125B7C}"/>
              </a:ext>
            </a:extLst>
          </p:cNvPr>
          <p:cNvSpPr/>
          <p:nvPr/>
        </p:nvSpPr>
        <p:spPr>
          <a:xfrm>
            <a:off x="1002030" y="2519181"/>
            <a:ext cx="4498295" cy="3061113"/>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13" name="Rectangle 12">
            <a:extLst>
              <a:ext uri="{FF2B5EF4-FFF2-40B4-BE49-F238E27FC236}">
                <a16:creationId xmlns:a16="http://schemas.microsoft.com/office/drawing/2014/main" id="{DA39EF77-67DA-4BB0-9320-9DEDC18A2785}"/>
              </a:ext>
            </a:extLst>
          </p:cNvPr>
          <p:cNvSpPr/>
          <p:nvPr/>
        </p:nvSpPr>
        <p:spPr>
          <a:xfrm>
            <a:off x="1048989" y="2799520"/>
            <a:ext cx="2878801" cy="2739211"/>
          </a:xfrm>
          <a:prstGeom prst="rect">
            <a:avLst/>
          </a:prstGeom>
        </p:spPr>
        <p:txBody>
          <a:bodyPr wrap="square">
            <a:spAutoFit/>
          </a:bodyPr>
          <a:lstStyle/>
          <a:p>
            <a:pPr marL="214313" indent="-214313">
              <a:spcAft>
                <a:spcPts val="600"/>
              </a:spcAft>
              <a:buFont typeface="Arial" panose="020B0604020202020204" pitchFamily="34" charset="0"/>
              <a:buChar char="•"/>
            </a:pPr>
            <a:r>
              <a:rPr lang="en-US" sz="1350" b="1" dirty="0">
                <a:latin typeface="Century Gothic" panose="020B0502020202020204" pitchFamily="34" charset="0"/>
              </a:rPr>
              <a:t>Expand and optimize </a:t>
            </a:r>
            <a:r>
              <a:rPr lang="en-US" sz="1350" dirty="0">
                <a:latin typeface="Century Gothic" panose="020B0502020202020204" pitchFamily="34" charset="0"/>
              </a:rPr>
              <a:t>Palomar Health’s existing Hospital-Based Crisis Stabilization Unit (CSU) in Escondido</a:t>
            </a:r>
          </a:p>
          <a:p>
            <a:pPr>
              <a:spcAft>
                <a:spcPts val="600"/>
              </a:spcAft>
            </a:pPr>
            <a:endParaRPr lang="en-US" sz="1350" dirty="0">
              <a:latin typeface="Century Gothic" panose="020B0502020202020204" pitchFamily="34" charset="0"/>
            </a:endParaRPr>
          </a:p>
          <a:p>
            <a:pPr marL="214313" indent="-214313">
              <a:spcAft>
                <a:spcPts val="600"/>
              </a:spcAft>
              <a:buFont typeface="Arial" panose="020B0604020202020204" pitchFamily="34" charset="0"/>
              <a:buChar char="•"/>
            </a:pPr>
            <a:r>
              <a:rPr lang="en-US" sz="1350" b="1" dirty="0">
                <a:latin typeface="Century Gothic" panose="020B0502020202020204" pitchFamily="34" charset="0"/>
              </a:rPr>
              <a:t>Establish two new </a:t>
            </a:r>
            <a:r>
              <a:rPr lang="en-US" sz="1350" dirty="0">
                <a:latin typeface="Century Gothic" panose="020B0502020202020204" pitchFamily="34" charset="0"/>
              </a:rPr>
              <a:t>Community-Based CSUs in North County with law enforcement drop-off and connections to non-law enforcement crisis response</a:t>
            </a:r>
          </a:p>
        </p:txBody>
      </p:sp>
      <p:grpSp>
        <p:nvGrpSpPr>
          <p:cNvPr id="4" name="Group 3">
            <a:extLst>
              <a:ext uri="{FF2B5EF4-FFF2-40B4-BE49-F238E27FC236}">
                <a16:creationId xmlns:a16="http://schemas.microsoft.com/office/drawing/2014/main" id="{FFE79420-4969-4488-A737-05B42A8DA8A7}"/>
              </a:ext>
            </a:extLst>
          </p:cNvPr>
          <p:cNvGrpSpPr/>
          <p:nvPr/>
        </p:nvGrpSpPr>
        <p:grpSpPr>
          <a:xfrm>
            <a:off x="1002030" y="1587206"/>
            <a:ext cx="5029200" cy="1251017"/>
            <a:chOff x="1336040" y="695682"/>
            <a:chExt cx="6705600" cy="1668023"/>
          </a:xfrm>
          <a:scene3d>
            <a:camera prst="orthographicFront">
              <a:rot lat="0" lon="0" rev="0"/>
            </a:camera>
            <a:lightRig rig="balanced" dir="t">
              <a:rot lat="0" lon="0" rev="8700000"/>
            </a:lightRig>
          </a:scene3d>
        </p:grpSpPr>
        <p:sp>
          <p:nvSpPr>
            <p:cNvPr id="3" name="Arrow: Right 2">
              <a:extLst>
                <a:ext uri="{FF2B5EF4-FFF2-40B4-BE49-F238E27FC236}">
                  <a16:creationId xmlns:a16="http://schemas.microsoft.com/office/drawing/2014/main" id="{F5F68BBE-C9DD-4B7B-83B3-FB1E8B6AECC5}"/>
                </a:ext>
              </a:extLst>
            </p:cNvPr>
            <p:cNvSpPr/>
            <p:nvPr/>
          </p:nvSpPr>
          <p:spPr>
            <a:xfrm>
              <a:off x="1336040" y="695682"/>
              <a:ext cx="6705600" cy="1668023"/>
            </a:xfrm>
            <a:prstGeom prst="rightArrow">
              <a:avLst/>
            </a:prstGeom>
            <a:solidFill>
              <a:srgbClr val="00A9B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16" name="TextBox 15">
              <a:extLst>
                <a:ext uri="{FF2B5EF4-FFF2-40B4-BE49-F238E27FC236}">
                  <a16:creationId xmlns:a16="http://schemas.microsoft.com/office/drawing/2014/main" id="{39D6ECAA-4111-466C-972D-CD7E6BD7BB39}"/>
                </a:ext>
              </a:extLst>
            </p:cNvPr>
            <p:cNvSpPr txBox="1"/>
            <p:nvPr/>
          </p:nvSpPr>
          <p:spPr>
            <a:xfrm>
              <a:off x="1459179" y="1276750"/>
              <a:ext cx="5751451" cy="677108"/>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US" sz="1350" b="1" dirty="0">
                  <a:solidFill>
                    <a:schemeClr val="bg1"/>
                  </a:solidFill>
                  <a:latin typeface="Century Gothic" panose="020B0502020202020204" pitchFamily="34" charset="0"/>
                </a:rPr>
                <a:t>Phase 1: Invest in Hospital and Community-Based Crisis Services</a:t>
              </a:r>
            </a:p>
          </p:txBody>
        </p:sp>
      </p:grpSp>
      <p:sp>
        <p:nvSpPr>
          <p:cNvPr id="5" name="Slide Number Placeholder 4">
            <a:extLst>
              <a:ext uri="{FF2B5EF4-FFF2-40B4-BE49-F238E27FC236}">
                <a16:creationId xmlns:a16="http://schemas.microsoft.com/office/drawing/2014/main" id="{8C509433-DA52-4EA3-A78A-B5FC34CF9301}"/>
              </a:ext>
            </a:extLst>
          </p:cNvPr>
          <p:cNvSpPr>
            <a:spLocks noGrp="1"/>
          </p:cNvSpPr>
          <p:nvPr>
            <p:ph type="sldNum" sz="quarter" idx="12"/>
          </p:nvPr>
        </p:nvSpPr>
        <p:spPr/>
        <p:txBody>
          <a:bodyPr/>
          <a:lstStyle/>
          <a:p>
            <a:fld id="{24B0CCF5-E6F2-4046-96AF-5114194D81BA}" type="slidenum">
              <a:rPr lang="en-US" smtClean="0"/>
              <a:t>15</a:t>
            </a:fld>
            <a:endParaRPr lang="en-US" dirty="0"/>
          </a:p>
        </p:txBody>
      </p:sp>
      <p:sp>
        <p:nvSpPr>
          <p:cNvPr id="11" name="Title 1">
            <a:extLst>
              <a:ext uri="{FF2B5EF4-FFF2-40B4-BE49-F238E27FC236}">
                <a16:creationId xmlns:a16="http://schemas.microsoft.com/office/drawing/2014/main" id="{7EDBF8F6-4DFA-42CB-8BFB-7752B95D3614}"/>
              </a:ext>
            </a:extLst>
          </p:cNvPr>
          <p:cNvSpPr txBox="1">
            <a:spLocks/>
          </p:cNvSpPr>
          <p:nvPr/>
        </p:nvSpPr>
        <p:spPr>
          <a:xfrm>
            <a:off x="693057" y="269002"/>
            <a:ext cx="5326743" cy="741362"/>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b="1" dirty="0"/>
              <a:t>Update: continuum of care</a:t>
            </a:r>
          </a:p>
        </p:txBody>
      </p:sp>
    </p:spTree>
    <p:extLst>
      <p:ext uri="{BB962C8B-B14F-4D97-AF65-F5344CB8AC3E}">
        <p14:creationId xmlns:p14="http://schemas.microsoft.com/office/powerpoint/2010/main" val="384001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79694"/>
            <a:ext cx="8035613" cy="615023"/>
          </a:xfrm>
        </p:spPr>
        <p:txBody>
          <a:bodyPr anchor="t" anchorCtr="0">
            <a:normAutofit/>
          </a:bodyPr>
          <a:lstStyle/>
          <a:p>
            <a:r>
              <a:rPr lang="en-US" dirty="0">
                <a:solidFill>
                  <a:srgbClr val="002060"/>
                </a:solidFill>
                <a:latin typeface="Impact" panose="020B0806030902050204" pitchFamily="34" charset="0"/>
              </a:rPr>
              <a:t>Crisis Stabilization and Harm Prevention</a:t>
            </a:r>
          </a:p>
        </p:txBody>
      </p:sp>
      <p:sp>
        <p:nvSpPr>
          <p:cNvPr id="10" name="Rectangle 9">
            <a:extLst>
              <a:ext uri="{FF2B5EF4-FFF2-40B4-BE49-F238E27FC236}">
                <a16:creationId xmlns:a16="http://schemas.microsoft.com/office/drawing/2014/main" id="{6AD29B87-7FD5-422C-8647-64D734125B7C}"/>
              </a:ext>
            </a:extLst>
          </p:cNvPr>
          <p:cNvSpPr/>
          <p:nvPr/>
        </p:nvSpPr>
        <p:spPr>
          <a:xfrm>
            <a:off x="1002030" y="2519181"/>
            <a:ext cx="4498295" cy="3061113"/>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12" name="Rectangle 11">
            <a:extLst>
              <a:ext uri="{FF2B5EF4-FFF2-40B4-BE49-F238E27FC236}">
                <a16:creationId xmlns:a16="http://schemas.microsoft.com/office/drawing/2014/main" id="{699D6674-A100-4D70-9B41-DAD895E7745C}"/>
              </a:ext>
            </a:extLst>
          </p:cNvPr>
          <p:cNvSpPr/>
          <p:nvPr/>
        </p:nvSpPr>
        <p:spPr>
          <a:xfrm>
            <a:off x="3909976" y="3384230"/>
            <a:ext cx="4485152" cy="222408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entury Gothic" panose="020B0502020202020204" pitchFamily="34" charset="0"/>
            </a:endParaRPr>
          </a:p>
        </p:txBody>
      </p:sp>
      <p:sp>
        <p:nvSpPr>
          <p:cNvPr id="13" name="Rectangle 12">
            <a:extLst>
              <a:ext uri="{FF2B5EF4-FFF2-40B4-BE49-F238E27FC236}">
                <a16:creationId xmlns:a16="http://schemas.microsoft.com/office/drawing/2014/main" id="{DA39EF77-67DA-4BB0-9320-9DEDC18A2785}"/>
              </a:ext>
            </a:extLst>
          </p:cNvPr>
          <p:cNvSpPr/>
          <p:nvPr/>
        </p:nvSpPr>
        <p:spPr>
          <a:xfrm>
            <a:off x="1048989" y="2799520"/>
            <a:ext cx="2878801" cy="2739211"/>
          </a:xfrm>
          <a:prstGeom prst="rect">
            <a:avLst/>
          </a:prstGeom>
        </p:spPr>
        <p:txBody>
          <a:bodyPr wrap="square">
            <a:spAutoFit/>
          </a:bodyPr>
          <a:lstStyle/>
          <a:p>
            <a:pPr marL="214313" indent="-214313">
              <a:spcAft>
                <a:spcPts val="600"/>
              </a:spcAft>
              <a:buFont typeface="Arial" panose="020B0604020202020204" pitchFamily="34" charset="0"/>
              <a:buChar char="•"/>
            </a:pPr>
            <a:r>
              <a:rPr lang="en-US" sz="1350" b="1" dirty="0">
                <a:latin typeface="Century Gothic" panose="020B0502020202020204" pitchFamily="34" charset="0"/>
              </a:rPr>
              <a:t>Expand and optimize </a:t>
            </a:r>
            <a:r>
              <a:rPr lang="en-US" sz="1350" dirty="0">
                <a:latin typeface="Century Gothic" panose="020B0502020202020204" pitchFamily="34" charset="0"/>
              </a:rPr>
              <a:t>Palomar Health’s existing Hospital-Based Crisis Stabilization Unit (CSU) in Escondido </a:t>
            </a:r>
          </a:p>
          <a:p>
            <a:pPr>
              <a:spcAft>
                <a:spcPts val="600"/>
              </a:spcAft>
            </a:pPr>
            <a:endParaRPr lang="en-US" sz="1350" dirty="0">
              <a:latin typeface="Century Gothic" panose="020B0502020202020204" pitchFamily="34" charset="0"/>
            </a:endParaRPr>
          </a:p>
          <a:p>
            <a:pPr marL="214313" indent="-214313">
              <a:spcAft>
                <a:spcPts val="600"/>
              </a:spcAft>
              <a:buFont typeface="Arial" panose="020B0604020202020204" pitchFamily="34" charset="0"/>
              <a:buChar char="•"/>
            </a:pPr>
            <a:r>
              <a:rPr lang="en-US" sz="1350" b="1" dirty="0">
                <a:latin typeface="Century Gothic" panose="020B0502020202020204" pitchFamily="34" charset="0"/>
              </a:rPr>
              <a:t>Establish two new </a:t>
            </a:r>
            <a:r>
              <a:rPr lang="en-US" sz="1350" dirty="0">
                <a:latin typeface="Century Gothic" panose="020B0502020202020204" pitchFamily="34" charset="0"/>
              </a:rPr>
              <a:t>Community-Based CSUs in North County with law enforcement drop-off and connections to non-law enforcement crisis response</a:t>
            </a:r>
          </a:p>
        </p:txBody>
      </p:sp>
      <p:grpSp>
        <p:nvGrpSpPr>
          <p:cNvPr id="4" name="Group 3">
            <a:extLst>
              <a:ext uri="{FF2B5EF4-FFF2-40B4-BE49-F238E27FC236}">
                <a16:creationId xmlns:a16="http://schemas.microsoft.com/office/drawing/2014/main" id="{FFE79420-4969-4488-A737-05B42A8DA8A7}"/>
              </a:ext>
            </a:extLst>
          </p:cNvPr>
          <p:cNvGrpSpPr/>
          <p:nvPr/>
        </p:nvGrpSpPr>
        <p:grpSpPr>
          <a:xfrm>
            <a:off x="1002030" y="1587206"/>
            <a:ext cx="5029200" cy="1251017"/>
            <a:chOff x="1336040" y="695682"/>
            <a:chExt cx="6705600" cy="1668023"/>
          </a:xfrm>
          <a:scene3d>
            <a:camera prst="orthographicFront">
              <a:rot lat="0" lon="0" rev="0"/>
            </a:camera>
            <a:lightRig rig="balanced" dir="t">
              <a:rot lat="0" lon="0" rev="8700000"/>
            </a:lightRig>
          </a:scene3d>
        </p:grpSpPr>
        <p:sp>
          <p:nvSpPr>
            <p:cNvPr id="3" name="Arrow: Right 2">
              <a:extLst>
                <a:ext uri="{FF2B5EF4-FFF2-40B4-BE49-F238E27FC236}">
                  <a16:creationId xmlns:a16="http://schemas.microsoft.com/office/drawing/2014/main" id="{F5F68BBE-C9DD-4B7B-83B3-FB1E8B6AECC5}"/>
                </a:ext>
              </a:extLst>
            </p:cNvPr>
            <p:cNvSpPr/>
            <p:nvPr/>
          </p:nvSpPr>
          <p:spPr>
            <a:xfrm>
              <a:off x="1336040" y="695682"/>
              <a:ext cx="6705600" cy="1668023"/>
            </a:xfrm>
            <a:prstGeom prst="rightArrow">
              <a:avLst/>
            </a:prstGeom>
            <a:solidFill>
              <a:srgbClr val="00A9B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16" name="TextBox 15">
              <a:extLst>
                <a:ext uri="{FF2B5EF4-FFF2-40B4-BE49-F238E27FC236}">
                  <a16:creationId xmlns:a16="http://schemas.microsoft.com/office/drawing/2014/main" id="{39D6ECAA-4111-466C-972D-CD7E6BD7BB39}"/>
                </a:ext>
              </a:extLst>
            </p:cNvPr>
            <p:cNvSpPr txBox="1"/>
            <p:nvPr/>
          </p:nvSpPr>
          <p:spPr>
            <a:xfrm>
              <a:off x="1459179" y="1276750"/>
              <a:ext cx="5751451" cy="677108"/>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US" sz="1350" b="1" dirty="0">
                  <a:solidFill>
                    <a:schemeClr val="bg1"/>
                  </a:solidFill>
                  <a:latin typeface="Century Gothic" panose="020B0502020202020204" pitchFamily="34" charset="0"/>
                </a:rPr>
                <a:t>Phase 1: Invest in Hospital and Community-Based Crisis Services</a:t>
              </a:r>
            </a:p>
          </p:txBody>
        </p:sp>
      </p:grpSp>
      <p:sp>
        <p:nvSpPr>
          <p:cNvPr id="18" name="Rectangle 17">
            <a:extLst>
              <a:ext uri="{FF2B5EF4-FFF2-40B4-BE49-F238E27FC236}">
                <a16:creationId xmlns:a16="http://schemas.microsoft.com/office/drawing/2014/main" id="{89C9617F-BC57-4255-B349-DF877AA2A00B}"/>
              </a:ext>
            </a:extLst>
          </p:cNvPr>
          <p:cNvSpPr/>
          <p:nvPr/>
        </p:nvSpPr>
        <p:spPr>
          <a:xfrm>
            <a:off x="4033840" y="3498391"/>
            <a:ext cx="4244609" cy="1131079"/>
          </a:xfrm>
          <a:prstGeom prst="rect">
            <a:avLst/>
          </a:prstGeom>
        </p:spPr>
        <p:txBody>
          <a:bodyPr wrap="square">
            <a:spAutoFit/>
          </a:bodyPr>
          <a:lstStyle/>
          <a:p>
            <a:pPr marL="214313" indent="-214313">
              <a:buFont typeface="Arial" panose="020B0604020202020204" pitchFamily="34" charset="0"/>
              <a:buChar char="•"/>
            </a:pPr>
            <a:endParaRPr lang="en-US" sz="1350" b="1" dirty="0">
              <a:latin typeface="Century Gothic" panose="020B0502020202020204" pitchFamily="34" charset="0"/>
            </a:endParaRPr>
          </a:p>
          <a:p>
            <a:pPr marL="214313" indent="-214313">
              <a:buFont typeface="Arial" panose="020B0604020202020204" pitchFamily="34" charset="0"/>
              <a:buChar char="•"/>
            </a:pPr>
            <a:endParaRPr lang="en-US" sz="1350" b="1" dirty="0">
              <a:latin typeface="Century Gothic" panose="020B0502020202020204" pitchFamily="34" charset="0"/>
            </a:endParaRPr>
          </a:p>
          <a:p>
            <a:pPr marL="214313" indent="-214313">
              <a:buFont typeface="Arial" panose="020B0604020202020204" pitchFamily="34" charset="0"/>
              <a:buChar char="•"/>
              <a:defRPr/>
            </a:pPr>
            <a:r>
              <a:rPr lang="en-US" sz="1350" b="1" dirty="0">
                <a:latin typeface="Century Gothic" panose="020B0502020202020204" pitchFamily="34" charset="0"/>
              </a:rPr>
              <a:t>Explore flex-bed model </a:t>
            </a:r>
            <a:r>
              <a:rPr lang="en-US" sz="1350" dirty="0">
                <a:latin typeface="Century Gothic" panose="020B0502020202020204" pitchFamily="34" charset="0"/>
              </a:rPr>
              <a:t>within North County health districts for psychiatric health facility (PHF) and crisis residential beds. </a:t>
            </a:r>
          </a:p>
        </p:txBody>
      </p:sp>
      <p:grpSp>
        <p:nvGrpSpPr>
          <p:cNvPr id="5" name="Group 4">
            <a:extLst>
              <a:ext uri="{FF2B5EF4-FFF2-40B4-BE49-F238E27FC236}">
                <a16:creationId xmlns:a16="http://schemas.microsoft.com/office/drawing/2014/main" id="{CA12B7ED-1873-4BCD-98A1-B30BC549C367}"/>
              </a:ext>
            </a:extLst>
          </p:cNvPr>
          <p:cNvGrpSpPr/>
          <p:nvPr/>
        </p:nvGrpSpPr>
        <p:grpSpPr>
          <a:xfrm>
            <a:off x="3909976" y="2547197"/>
            <a:ext cx="5029200" cy="1066800"/>
            <a:chOff x="5213301" y="1975671"/>
            <a:chExt cx="6705600" cy="1422400"/>
          </a:xfrm>
          <a:scene3d>
            <a:camera prst="orthographicFront">
              <a:rot lat="0" lon="0" rev="0"/>
            </a:camera>
            <a:lightRig rig="balanced" dir="t">
              <a:rot lat="0" lon="0" rev="8700000"/>
            </a:lightRig>
          </a:scene3d>
        </p:grpSpPr>
        <p:sp>
          <p:nvSpPr>
            <p:cNvPr id="19" name="Arrow: Right 18">
              <a:extLst>
                <a:ext uri="{FF2B5EF4-FFF2-40B4-BE49-F238E27FC236}">
                  <a16:creationId xmlns:a16="http://schemas.microsoft.com/office/drawing/2014/main" id="{4E1107B7-C28B-4E68-8E0C-727027F17DEB}"/>
                </a:ext>
              </a:extLst>
            </p:cNvPr>
            <p:cNvSpPr/>
            <p:nvPr/>
          </p:nvSpPr>
          <p:spPr>
            <a:xfrm>
              <a:off x="5213301" y="1975671"/>
              <a:ext cx="6705600" cy="1422400"/>
            </a:xfrm>
            <a:prstGeom prst="rightArrow">
              <a:avLst/>
            </a:prstGeom>
            <a:solidFill>
              <a:srgbClr val="00A9B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17" name="TextBox 16">
              <a:extLst>
                <a:ext uri="{FF2B5EF4-FFF2-40B4-BE49-F238E27FC236}">
                  <a16:creationId xmlns:a16="http://schemas.microsoft.com/office/drawing/2014/main" id="{198FC96A-5EDC-4C9E-A40A-06F5E6B2026B}"/>
                </a:ext>
              </a:extLst>
            </p:cNvPr>
            <p:cNvSpPr txBox="1"/>
            <p:nvPr/>
          </p:nvSpPr>
          <p:spPr>
            <a:xfrm>
              <a:off x="5446602" y="2363706"/>
              <a:ext cx="6238999" cy="677108"/>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US" sz="1350" b="1" dirty="0">
                  <a:solidFill>
                    <a:schemeClr val="bg1"/>
                  </a:solidFill>
                  <a:latin typeface="Century Gothic" panose="020B0502020202020204" pitchFamily="34" charset="0"/>
                </a:rPr>
                <a:t>Phase 2: Develop Alternatives to Inpatient Hospitalizations</a:t>
              </a:r>
            </a:p>
          </p:txBody>
        </p:sp>
      </p:grpSp>
      <p:sp>
        <p:nvSpPr>
          <p:cNvPr id="7" name="Slide Number Placeholder 6">
            <a:extLst>
              <a:ext uri="{FF2B5EF4-FFF2-40B4-BE49-F238E27FC236}">
                <a16:creationId xmlns:a16="http://schemas.microsoft.com/office/drawing/2014/main" id="{7AA0DCC6-917B-446F-B847-03E6C11CBED9}"/>
              </a:ext>
            </a:extLst>
          </p:cNvPr>
          <p:cNvSpPr>
            <a:spLocks noGrp="1"/>
          </p:cNvSpPr>
          <p:nvPr>
            <p:ph type="sldNum" sz="quarter" idx="12"/>
          </p:nvPr>
        </p:nvSpPr>
        <p:spPr/>
        <p:txBody>
          <a:bodyPr/>
          <a:lstStyle/>
          <a:p>
            <a:fld id="{24B0CCF5-E6F2-4046-96AF-5114194D81BA}" type="slidenum">
              <a:rPr lang="en-US" smtClean="0"/>
              <a:t>16</a:t>
            </a:fld>
            <a:endParaRPr lang="en-US" dirty="0"/>
          </a:p>
        </p:txBody>
      </p:sp>
      <p:sp>
        <p:nvSpPr>
          <p:cNvPr id="15" name="Title 1">
            <a:extLst>
              <a:ext uri="{FF2B5EF4-FFF2-40B4-BE49-F238E27FC236}">
                <a16:creationId xmlns:a16="http://schemas.microsoft.com/office/drawing/2014/main" id="{7EDBF8F6-4DFA-42CB-8BFB-7752B95D3614}"/>
              </a:ext>
            </a:extLst>
          </p:cNvPr>
          <p:cNvSpPr txBox="1">
            <a:spLocks/>
          </p:cNvSpPr>
          <p:nvPr/>
        </p:nvSpPr>
        <p:spPr>
          <a:xfrm>
            <a:off x="693057" y="269002"/>
            <a:ext cx="5326743" cy="741362"/>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b="1" dirty="0"/>
              <a:t>Update: continuum of care</a:t>
            </a:r>
          </a:p>
        </p:txBody>
      </p:sp>
    </p:spTree>
    <p:extLst>
      <p:ext uri="{BB962C8B-B14F-4D97-AF65-F5344CB8AC3E}">
        <p14:creationId xmlns:p14="http://schemas.microsoft.com/office/powerpoint/2010/main" val="7813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497419"/>
            <a:ext cx="8035613" cy="3310014"/>
          </a:xfrm>
        </p:spPr>
        <p:txBody>
          <a:bodyPr anchor="t" anchorCtr="0">
            <a:normAutofit/>
          </a:bodyPr>
          <a:lstStyle/>
          <a:p>
            <a:r>
              <a:rPr lang="en-US" dirty="0">
                <a:solidFill>
                  <a:srgbClr val="002060"/>
                </a:solidFill>
                <a:latin typeface="Impact" panose="020B0806030902050204" pitchFamily="34" charset="0"/>
              </a:rPr>
              <a:t>Follow Up to Law Enforcement Contact</a:t>
            </a:r>
          </a:p>
        </p:txBody>
      </p:sp>
      <p:sp>
        <p:nvSpPr>
          <p:cNvPr id="4" name="Content Placeholder 3">
            <a:extLst>
              <a:ext uri="{FF2B5EF4-FFF2-40B4-BE49-F238E27FC236}">
                <a16:creationId xmlns:a16="http://schemas.microsoft.com/office/drawing/2014/main" id="{90C3F0E6-F324-49F5-950B-3DCC96CDCE94}"/>
              </a:ext>
            </a:extLst>
          </p:cNvPr>
          <p:cNvSpPr>
            <a:spLocks noGrp="1"/>
          </p:cNvSpPr>
          <p:nvPr>
            <p:ph idx="1"/>
          </p:nvPr>
        </p:nvSpPr>
        <p:spPr>
          <a:xfrm>
            <a:off x="495896" y="2062860"/>
            <a:ext cx="8656027" cy="4106119"/>
          </a:xfrm>
        </p:spPr>
        <p:txBody>
          <a:bodyPr>
            <a:normAutofit fontScale="47500" lnSpcReduction="20000"/>
          </a:bodyPr>
          <a:lstStyle/>
          <a:p>
            <a:pPr marL="342900" lvl="1" indent="0">
              <a:buNone/>
            </a:pPr>
            <a:r>
              <a:rPr lang="en-US" sz="4200" b="1" dirty="0">
                <a:latin typeface="Century Gothic" panose="020B0502020202020204" pitchFamily="34" charset="0"/>
              </a:rPr>
              <a:t>Tiered approach depending on acuity of crisis and safety risk</a:t>
            </a:r>
          </a:p>
          <a:p>
            <a:pPr lvl="1"/>
            <a:endParaRPr lang="en-US" sz="2300" dirty="0">
              <a:latin typeface="Century Gothic" panose="020B0502020202020204" pitchFamily="34" charset="0"/>
            </a:endParaRPr>
          </a:p>
          <a:p>
            <a:pPr marL="342900" lvl="1" indent="0">
              <a:buNone/>
            </a:pPr>
            <a:r>
              <a:rPr lang="en-US" sz="2300" dirty="0">
                <a:latin typeface="Century Gothic" panose="020B0502020202020204" pitchFamily="34" charset="0"/>
              </a:rPr>
              <a:t>	</a:t>
            </a:r>
            <a:r>
              <a:rPr lang="en-US" sz="4000" i="1" dirty="0">
                <a:solidFill>
                  <a:srgbClr val="002060"/>
                </a:solidFill>
                <a:latin typeface="Century Gothic" panose="020B0502020202020204" pitchFamily="34" charset="0"/>
              </a:rPr>
              <a:t>Highest acuity</a:t>
            </a:r>
            <a:r>
              <a:rPr lang="en-US" sz="4000" dirty="0">
                <a:solidFill>
                  <a:srgbClr val="002060"/>
                </a:solidFill>
                <a:latin typeface="Century Gothic" panose="020B0502020202020204" pitchFamily="34" charset="0"/>
              </a:rPr>
              <a:t>: PERT with follow-up</a:t>
            </a:r>
          </a:p>
          <a:p>
            <a:pPr marL="342900" lvl="1" indent="0">
              <a:buNone/>
            </a:pPr>
            <a:endParaRPr lang="en-US" sz="2300" dirty="0">
              <a:solidFill>
                <a:srgbClr val="002060"/>
              </a:solidFill>
              <a:latin typeface="Century Gothic" panose="020B0502020202020204" pitchFamily="34" charset="0"/>
            </a:endParaRPr>
          </a:p>
          <a:p>
            <a:pPr marL="342900" lvl="1" indent="0">
              <a:buNone/>
            </a:pPr>
            <a:endParaRPr lang="en-US" sz="2300" dirty="0">
              <a:solidFill>
                <a:srgbClr val="002060"/>
              </a:solidFill>
              <a:latin typeface="Century Gothic" panose="020B0502020202020204" pitchFamily="34" charset="0"/>
            </a:endParaRPr>
          </a:p>
          <a:p>
            <a:pPr marL="342900" lvl="1" indent="0">
              <a:buNone/>
            </a:pPr>
            <a:r>
              <a:rPr lang="en-US" sz="2300" dirty="0">
                <a:solidFill>
                  <a:srgbClr val="002060"/>
                </a:solidFill>
                <a:latin typeface="Century Gothic" panose="020B0502020202020204" pitchFamily="34" charset="0"/>
              </a:rPr>
              <a:t>	</a:t>
            </a:r>
            <a:r>
              <a:rPr lang="en-US" sz="4000" i="1" dirty="0">
                <a:solidFill>
                  <a:srgbClr val="002060"/>
                </a:solidFill>
                <a:latin typeface="Century Gothic" panose="020B0502020202020204" pitchFamily="34" charset="0"/>
              </a:rPr>
              <a:t>Middle acuity</a:t>
            </a:r>
            <a:r>
              <a:rPr lang="en-US" sz="4000" dirty="0">
                <a:solidFill>
                  <a:srgbClr val="002060"/>
                </a:solidFill>
                <a:latin typeface="Century Gothic" panose="020B0502020202020204" pitchFamily="34" charset="0"/>
              </a:rPr>
              <a:t>: </a:t>
            </a:r>
            <a:r>
              <a:rPr lang="en-US" sz="4000" b="1" dirty="0">
                <a:solidFill>
                  <a:srgbClr val="002060"/>
                </a:solidFill>
                <a:latin typeface="Century Gothic" panose="020B0502020202020204" pitchFamily="34" charset="0"/>
              </a:rPr>
              <a:t>NEW</a:t>
            </a:r>
            <a:r>
              <a:rPr lang="en-US" sz="4000" dirty="0">
                <a:solidFill>
                  <a:srgbClr val="002060"/>
                </a:solidFill>
                <a:latin typeface="Century Gothic" panose="020B0502020202020204" pitchFamily="34" charset="0"/>
              </a:rPr>
              <a:t> non-law enforcement mobile crisis teams </a:t>
            </a:r>
          </a:p>
          <a:p>
            <a:pPr marL="342900" lvl="1" indent="0">
              <a:buNone/>
            </a:pPr>
            <a:endParaRPr lang="en-US" sz="2300" dirty="0">
              <a:solidFill>
                <a:srgbClr val="002060"/>
              </a:solidFill>
              <a:latin typeface="Century Gothic" panose="020B0502020202020204" pitchFamily="34" charset="0"/>
            </a:endParaRPr>
          </a:p>
          <a:p>
            <a:pPr marL="342900" lvl="1" indent="0">
              <a:buNone/>
            </a:pPr>
            <a:endParaRPr lang="en-US" sz="2300" dirty="0">
              <a:solidFill>
                <a:srgbClr val="002060"/>
              </a:solidFill>
              <a:latin typeface="Century Gothic" panose="020B0502020202020204" pitchFamily="34" charset="0"/>
            </a:endParaRPr>
          </a:p>
          <a:p>
            <a:pPr marL="342900" lvl="1" indent="0">
              <a:buNone/>
            </a:pPr>
            <a:r>
              <a:rPr lang="en-US" sz="2300" dirty="0">
                <a:solidFill>
                  <a:srgbClr val="002060"/>
                </a:solidFill>
                <a:latin typeface="Century Gothic" panose="020B0502020202020204" pitchFamily="34" charset="0"/>
              </a:rPr>
              <a:t>	</a:t>
            </a:r>
            <a:r>
              <a:rPr lang="en-US" sz="3800" i="1" dirty="0">
                <a:solidFill>
                  <a:srgbClr val="002060"/>
                </a:solidFill>
                <a:latin typeface="Century Gothic" panose="020B0502020202020204" pitchFamily="34" charset="0"/>
              </a:rPr>
              <a:t>Lowest acuity</a:t>
            </a:r>
            <a:r>
              <a:rPr lang="en-US" sz="3800" dirty="0">
                <a:solidFill>
                  <a:srgbClr val="002060"/>
                </a:solidFill>
                <a:latin typeface="Century Gothic" panose="020B0502020202020204" pitchFamily="34" charset="0"/>
              </a:rPr>
              <a:t>: Telephonic follow up with connection to services </a:t>
            </a:r>
            <a:endParaRPr lang="en-US" sz="3800" dirty="0">
              <a:solidFill>
                <a:srgbClr val="002060"/>
              </a:solidFill>
            </a:endParaRPr>
          </a:p>
          <a:p>
            <a:pPr marL="342900" lvl="1" indent="0">
              <a:buNone/>
            </a:pPr>
            <a:endParaRPr lang="en-US" dirty="0"/>
          </a:p>
        </p:txBody>
      </p:sp>
      <p:sp>
        <p:nvSpPr>
          <p:cNvPr id="3" name="Arrow: Down 2">
            <a:extLst>
              <a:ext uri="{FF2B5EF4-FFF2-40B4-BE49-F238E27FC236}">
                <a16:creationId xmlns:a16="http://schemas.microsoft.com/office/drawing/2014/main" id="{86CF0589-7D04-4E7D-B17D-7BB012CE5EFD}"/>
              </a:ext>
            </a:extLst>
          </p:cNvPr>
          <p:cNvSpPr/>
          <p:nvPr/>
        </p:nvSpPr>
        <p:spPr>
          <a:xfrm>
            <a:off x="278286" y="2743200"/>
            <a:ext cx="435220" cy="3181082"/>
          </a:xfrm>
          <a:prstGeom prst="downArrow">
            <a:avLst/>
          </a:prstGeom>
          <a:gradFill flip="none" rotWithShape="1">
            <a:gsLst>
              <a:gs pos="0">
                <a:srgbClr val="F47F26">
                  <a:shade val="30000"/>
                  <a:satMod val="115000"/>
                </a:srgbClr>
              </a:gs>
              <a:gs pos="50000">
                <a:srgbClr val="F47F26">
                  <a:shade val="67500"/>
                  <a:satMod val="115000"/>
                </a:srgbClr>
              </a:gs>
              <a:gs pos="100000">
                <a:srgbClr val="F47F26">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4">
            <a:extLst>
              <a:ext uri="{FF2B5EF4-FFF2-40B4-BE49-F238E27FC236}">
                <a16:creationId xmlns:a16="http://schemas.microsoft.com/office/drawing/2014/main" id="{F23C1E1B-C1D1-447F-9AE6-619F19FBD4D1}"/>
              </a:ext>
            </a:extLst>
          </p:cNvPr>
          <p:cNvSpPr>
            <a:spLocks noGrp="1"/>
          </p:cNvSpPr>
          <p:nvPr>
            <p:ph type="sldNum" sz="quarter" idx="12"/>
          </p:nvPr>
        </p:nvSpPr>
        <p:spPr/>
        <p:txBody>
          <a:bodyPr/>
          <a:lstStyle/>
          <a:p>
            <a:fld id="{24B0CCF5-E6F2-4046-96AF-5114194D81BA}" type="slidenum">
              <a:rPr lang="en-US" smtClean="0"/>
              <a:t>17</a:t>
            </a:fld>
            <a:endParaRPr lang="en-US" dirty="0"/>
          </a:p>
        </p:txBody>
      </p:sp>
      <p:sp>
        <p:nvSpPr>
          <p:cNvPr id="9" name="Title 1">
            <a:extLst>
              <a:ext uri="{FF2B5EF4-FFF2-40B4-BE49-F238E27FC236}">
                <a16:creationId xmlns:a16="http://schemas.microsoft.com/office/drawing/2014/main" id="{7EDBF8F6-4DFA-42CB-8BFB-7752B95D3614}"/>
              </a:ext>
            </a:extLst>
          </p:cNvPr>
          <p:cNvSpPr txBox="1">
            <a:spLocks/>
          </p:cNvSpPr>
          <p:nvPr/>
        </p:nvSpPr>
        <p:spPr>
          <a:xfrm>
            <a:off x="693057" y="269002"/>
            <a:ext cx="5326743" cy="741362"/>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b="1" dirty="0"/>
              <a:t>Update: continuum of care</a:t>
            </a:r>
          </a:p>
        </p:txBody>
      </p:sp>
    </p:spTree>
    <p:extLst>
      <p:ext uri="{BB962C8B-B14F-4D97-AF65-F5344CB8AC3E}">
        <p14:creationId xmlns:p14="http://schemas.microsoft.com/office/powerpoint/2010/main" val="497407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735" y="1241156"/>
            <a:ext cx="8035613" cy="431415"/>
          </a:xfrm>
        </p:spPr>
        <p:txBody>
          <a:bodyPr anchor="t" anchorCtr="0">
            <a:normAutofit/>
          </a:bodyPr>
          <a:lstStyle/>
          <a:p>
            <a:r>
              <a:rPr lang="en-US" dirty="0">
                <a:latin typeface="Impact" panose="020B0806030902050204" pitchFamily="34" charset="0"/>
              </a:rPr>
              <a:t>Post-Acute/Long-Term Care</a:t>
            </a:r>
          </a:p>
        </p:txBody>
      </p:sp>
      <p:sp>
        <p:nvSpPr>
          <p:cNvPr id="9" name="Rectangle 8">
            <a:extLst>
              <a:ext uri="{FF2B5EF4-FFF2-40B4-BE49-F238E27FC236}">
                <a16:creationId xmlns:a16="http://schemas.microsoft.com/office/drawing/2014/main" id="{38A66DF5-C58F-46B2-A029-6ACE2507EE68}"/>
              </a:ext>
            </a:extLst>
          </p:cNvPr>
          <p:cNvSpPr/>
          <p:nvPr/>
        </p:nvSpPr>
        <p:spPr>
          <a:xfrm>
            <a:off x="1914735" y="1966569"/>
            <a:ext cx="6017051" cy="461665"/>
          </a:xfrm>
          <a:prstGeom prst="rect">
            <a:avLst/>
          </a:prstGeom>
        </p:spPr>
        <p:txBody>
          <a:bodyPr wrap="square">
            <a:spAutoFit/>
          </a:bodyPr>
          <a:lstStyle/>
          <a:p>
            <a:pPr>
              <a:spcAft>
                <a:spcPts val="600"/>
              </a:spcAft>
            </a:pPr>
            <a:r>
              <a:rPr lang="en-US" sz="2400" b="1" dirty="0">
                <a:latin typeface="Century Gothic" panose="020B0502020202020204" pitchFamily="34" charset="0"/>
              </a:rPr>
              <a:t>Investments in Post-Acute Services</a:t>
            </a:r>
          </a:p>
        </p:txBody>
      </p:sp>
      <p:grpSp>
        <p:nvGrpSpPr>
          <p:cNvPr id="44" name="Group 43">
            <a:extLst>
              <a:ext uri="{FF2B5EF4-FFF2-40B4-BE49-F238E27FC236}">
                <a16:creationId xmlns:a16="http://schemas.microsoft.com/office/drawing/2014/main" id="{08B4C4F3-1B98-4C4C-9FA1-79AC0E4BCF3A}"/>
              </a:ext>
            </a:extLst>
          </p:cNvPr>
          <p:cNvGrpSpPr/>
          <p:nvPr/>
        </p:nvGrpSpPr>
        <p:grpSpPr>
          <a:xfrm>
            <a:off x="2927195" y="2305445"/>
            <a:ext cx="3645351" cy="3359202"/>
            <a:chOff x="7303448" y="3003473"/>
            <a:chExt cx="3846308" cy="3499562"/>
          </a:xfrm>
        </p:grpSpPr>
        <p:sp>
          <p:nvSpPr>
            <p:cNvPr id="43" name="Isosceles Triangle 42">
              <a:extLst>
                <a:ext uri="{FF2B5EF4-FFF2-40B4-BE49-F238E27FC236}">
                  <a16:creationId xmlns:a16="http://schemas.microsoft.com/office/drawing/2014/main" id="{190F1A16-7734-46C1-BCB4-890923A6F249}"/>
                </a:ext>
              </a:extLst>
            </p:cNvPr>
            <p:cNvSpPr/>
            <p:nvPr/>
          </p:nvSpPr>
          <p:spPr>
            <a:xfrm>
              <a:off x="7762312" y="3715200"/>
              <a:ext cx="2928580" cy="96321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Rectangle 41">
              <a:extLst>
                <a:ext uri="{FF2B5EF4-FFF2-40B4-BE49-F238E27FC236}">
                  <a16:creationId xmlns:a16="http://schemas.microsoft.com/office/drawing/2014/main" id="{A0D1279A-2983-486B-BA4A-E1BAB2734BE9}"/>
                </a:ext>
              </a:extLst>
            </p:cNvPr>
            <p:cNvSpPr/>
            <p:nvPr/>
          </p:nvSpPr>
          <p:spPr>
            <a:xfrm>
              <a:off x="7896225" y="4630337"/>
              <a:ext cx="2619375" cy="1618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Shape 19">
              <a:extLst>
                <a:ext uri="{FF2B5EF4-FFF2-40B4-BE49-F238E27FC236}">
                  <a16:creationId xmlns:a16="http://schemas.microsoft.com/office/drawing/2014/main" id="{79DF426A-361F-46F5-BB81-286380E6D3D4}"/>
                </a:ext>
              </a:extLst>
            </p:cNvPr>
            <p:cNvSpPr/>
            <p:nvPr/>
          </p:nvSpPr>
          <p:spPr>
            <a:xfrm>
              <a:off x="9102788" y="3003473"/>
              <a:ext cx="366129" cy="203415"/>
            </a:xfrm>
            <a:custGeom>
              <a:avLst/>
              <a:gdLst>
                <a:gd name="connsiteX0" fmla="*/ 337483 w 348638"/>
                <a:gd name="connsiteY0" fmla="*/ 0 h 167346"/>
                <a:gd name="connsiteX1" fmla="*/ 341666 w 348638"/>
                <a:gd name="connsiteY1" fmla="*/ 0 h 167346"/>
                <a:gd name="connsiteX2" fmla="*/ 345850 w 348638"/>
                <a:gd name="connsiteY2" fmla="*/ 0 h 167346"/>
                <a:gd name="connsiteX3" fmla="*/ 348639 w 348638"/>
                <a:gd name="connsiteY3" fmla="*/ 2789 h 167346"/>
                <a:gd name="connsiteX4" fmla="*/ 352822 w 348638"/>
                <a:gd name="connsiteY4" fmla="*/ 4184 h 167346"/>
                <a:gd name="connsiteX5" fmla="*/ 355612 w 348638"/>
                <a:gd name="connsiteY5" fmla="*/ 6973 h 167346"/>
                <a:gd name="connsiteX6" fmla="*/ 357006 w 348638"/>
                <a:gd name="connsiteY6" fmla="*/ 11156 h 167346"/>
                <a:gd name="connsiteX7" fmla="*/ 359795 w 348638"/>
                <a:gd name="connsiteY7" fmla="*/ 13946 h 167346"/>
                <a:gd name="connsiteX8" fmla="*/ 359795 w 348638"/>
                <a:gd name="connsiteY8" fmla="*/ 18129 h 167346"/>
                <a:gd name="connsiteX9" fmla="*/ 359795 w 348638"/>
                <a:gd name="connsiteY9" fmla="*/ 22313 h 167346"/>
                <a:gd name="connsiteX10" fmla="*/ 358401 w 348638"/>
                <a:gd name="connsiteY10" fmla="*/ 26497 h 167346"/>
                <a:gd name="connsiteX11" fmla="*/ 357006 w 348638"/>
                <a:gd name="connsiteY11" fmla="*/ 29286 h 167346"/>
                <a:gd name="connsiteX12" fmla="*/ 355612 w 348638"/>
                <a:gd name="connsiteY12" fmla="*/ 33469 h 167346"/>
                <a:gd name="connsiteX13" fmla="*/ 352822 w 348638"/>
                <a:gd name="connsiteY13" fmla="*/ 36258 h 167346"/>
                <a:gd name="connsiteX14" fmla="*/ 220340 w 348638"/>
                <a:gd name="connsiteY14" fmla="*/ 140850 h 167346"/>
                <a:gd name="connsiteX15" fmla="*/ 217550 w 348638"/>
                <a:gd name="connsiteY15" fmla="*/ 143639 h 167346"/>
                <a:gd name="connsiteX16" fmla="*/ 213367 w 348638"/>
                <a:gd name="connsiteY16" fmla="*/ 145034 h 167346"/>
                <a:gd name="connsiteX17" fmla="*/ 210578 w 348638"/>
                <a:gd name="connsiteY17" fmla="*/ 145034 h 167346"/>
                <a:gd name="connsiteX18" fmla="*/ 206394 w 348638"/>
                <a:gd name="connsiteY18" fmla="*/ 145034 h 167346"/>
                <a:gd name="connsiteX19" fmla="*/ 202211 w 348638"/>
                <a:gd name="connsiteY19" fmla="*/ 145034 h 167346"/>
                <a:gd name="connsiteX20" fmla="*/ 202211 w 348638"/>
                <a:gd name="connsiteY20" fmla="*/ 160374 h 167346"/>
                <a:gd name="connsiteX21" fmla="*/ 200815 w 348638"/>
                <a:gd name="connsiteY21" fmla="*/ 163163 h 167346"/>
                <a:gd name="connsiteX22" fmla="*/ 199421 w 348638"/>
                <a:gd name="connsiteY22" fmla="*/ 167347 h 167346"/>
                <a:gd name="connsiteX23" fmla="*/ 198027 w 348638"/>
                <a:gd name="connsiteY23" fmla="*/ 170136 h 167346"/>
                <a:gd name="connsiteX24" fmla="*/ 195238 w 348638"/>
                <a:gd name="connsiteY24" fmla="*/ 171530 h 167346"/>
                <a:gd name="connsiteX25" fmla="*/ 191054 w 348638"/>
                <a:gd name="connsiteY25" fmla="*/ 172925 h 167346"/>
                <a:gd name="connsiteX26" fmla="*/ 188265 w 348638"/>
                <a:gd name="connsiteY26" fmla="*/ 172925 h 167346"/>
                <a:gd name="connsiteX27" fmla="*/ 184081 w 348638"/>
                <a:gd name="connsiteY27" fmla="*/ 172925 h 167346"/>
                <a:gd name="connsiteX28" fmla="*/ 181292 w 348638"/>
                <a:gd name="connsiteY28" fmla="*/ 171530 h 167346"/>
                <a:gd name="connsiteX29" fmla="*/ 178503 w 348638"/>
                <a:gd name="connsiteY29" fmla="*/ 170136 h 167346"/>
                <a:gd name="connsiteX30" fmla="*/ 175714 w 348638"/>
                <a:gd name="connsiteY30" fmla="*/ 167347 h 167346"/>
                <a:gd name="connsiteX31" fmla="*/ 174319 w 348638"/>
                <a:gd name="connsiteY31" fmla="*/ 163163 h 167346"/>
                <a:gd name="connsiteX32" fmla="*/ 174319 w 348638"/>
                <a:gd name="connsiteY32" fmla="*/ 160374 h 167346"/>
                <a:gd name="connsiteX33" fmla="*/ 174319 w 348638"/>
                <a:gd name="connsiteY33" fmla="*/ 145034 h 167346"/>
                <a:gd name="connsiteX34" fmla="*/ 55782 w 348638"/>
                <a:gd name="connsiteY34" fmla="*/ 145034 h 167346"/>
                <a:gd name="connsiteX35" fmla="*/ 55782 w 348638"/>
                <a:gd name="connsiteY35" fmla="*/ 160374 h 167346"/>
                <a:gd name="connsiteX36" fmla="*/ 55782 w 348638"/>
                <a:gd name="connsiteY36" fmla="*/ 163163 h 167346"/>
                <a:gd name="connsiteX37" fmla="*/ 54387 w 348638"/>
                <a:gd name="connsiteY37" fmla="*/ 167347 h 167346"/>
                <a:gd name="connsiteX38" fmla="*/ 51599 w 348638"/>
                <a:gd name="connsiteY38" fmla="*/ 170136 h 167346"/>
                <a:gd name="connsiteX39" fmla="*/ 48809 w 348638"/>
                <a:gd name="connsiteY39" fmla="*/ 171530 h 167346"/>
                <a:gd name="connsiteX40" fmla="*/ 46020 w 348638"/>
                <a:gd name="connsiteY40" fmla="*/ 172925 h 167346"/>
                <a:gd name="connsiteX41" fmla="*/ 41837 w 348638"/>
                <a:gd name="connsiteY41" fmla="*/ 172925 h 167346"/>
                <a:gd name="connsiteX42" fmla="*/ 39047 w 348638"/>
                <a:gd name="connsiteY42" fmla="*/ 172925 h 167346"/>
                <a:gd name="connsiteX43" fmla="*/ 34864 w 348638"/>
                <a:gd name="connsiteY43" fmla="*/ 171530 h 167346"/>
                <a:gd name="connsiteX44" fmla="*/ 32075 w 348638"/>
                <a:gd name="connsiteY44" fmla="*/ 170136 h 167346"/>
                <a:gd name="connsiteX45" fmla="*/ 30680 w 348638"/>
                <a:gd name="connsiteY45" fmla="*/ 167347 h 167346"/>
                <a:gd name="connsiteX46" fmla="*/ 29285 w 348638"/>
                <a:gd name="connsiteY46" fmla="*/ 163163 h 167346"/>
                <a:gd name="connsiteX47" fmla="*/ 27891 w 348638"/>
                <a:gd name="connsiteY47" fmla="*/ 160374 h 167346"/>
                <a:gd name="connsiteX48" fmla="*/ 27891 w 348638"/>
                <a:gd name="connsiteY48" fmla="*/ 145034 h 167346"/>
                <a:gd name="connsiteX49" fmla="*/ 19523 w 348638"/>
                <a:gd name="connsiteY49" fmla="*/ 145034 h 167346"/>
                <a:gd name="connsiteX50" fmla="*/ 16735 w 348638"/>
                <a:gd name="connsiteY50" fmla="*/ 145034 h 167346"/>
                <a:gd name="connsiteX51" fmla="*/ 12550 w 348638"/>
                <a:gd name="connsiteY51" fmla="*/ 143639 h 167346"/>
                <a:gd name="connsiteX52" fmla="*/ 8367 w 348638"/>
                <a:gd name="connsiteY52" fmla="*/ 142245 h 167346"/>
                <a:gd name="connsiteX53" fmla="*/ 5578 w 348638"/>
                <a:gd name="connsiteY53" fmla="*/ 139456 h 167346"/>
                <a:gd name="connsiteX54" fmla="*/ 2789 w 348638"/>
                <a:gd name="connsiteY54" fmla="*/ 136666 h 167346"/>
                <a:gd name="connsiteX55" fmla="*/ 1394 w 348638"/>
                <a:gd name="connsiteY55" fmla="*/ 133877 h 167346"/>
                <a:gd name="connsiteX56" fmla="*/ 0 w 348638"/>
                <a:gd name="connsiteY56" fmla="*/ 129694 h 167346"/>
                <a:gd name="connsiteX57" fmla="*/ 0 w 348638"/>
                <a:gd name="connsiteY57" fmla="*/ 125510 h 167346"/>
                <a:gd name="connsiteX58" fmla="*/ 0 w 348638"/>
                <a:gd name="connsiteY58" fmla="*/ 121326 h 167346"/>
                <a:gd name="connsiteX59" fmla="*/ 1394 w 348638"/>
                <a:gd name="connsiteY59" fmla="*/ 117143 h 167346"/>
                <a:gd name="connsiteX60" fmla="*/ 2789 w 348638"/>
                <a:gd name="connsiteY60" fmla="*/ 114354 h 167346"/>
                <a:gd name="connsiteX61" fmla="*/ 5578 w 348638"/>
                <a:gd name="connsiteY61" fmla="*/ 110170 h 167346"/>
                <a:gd name="connsiteX62" fmla="*/ 8367 w 348638"/>
                <a:gd name="connsiteY62" fmla="*/ 108775 h 167346"/>
                <a:gd name="connsiteX63" fmla="*/ 12550 w 348638"/>
                <a:gd name="connsiteY63" fmla="*/ 105986 h 167346"/>
                <a:gd name="connsiteX64" fmla="*/ 16735 w 348638"/>
                <a:gd name="connsiteY64" fmla="*/ 105986 h 167346"/>
                <a:gd name="connsiteX65" fmla="*/ 19523 w 348638"/>
                <a:gd name="connsiteY65" fmla="*/ 104592 h 167346"/>
                <a:gd name="connsiteX66" fmla="*/ 199421 w 348638"/>
                <a:gd name="connsiteY66" fmla="*/ 104592 h 167346"/>
                <a:gd name="connsiteX67" fmla="*/ 326325 w 348638"/>
                <a:gd name="connsiteY67" fmla="*/ 4184 h 167346"/>
                <a:gd name="connsiteX68" fmla="*/ 329115 w 348638"/>
                <a:gd name="connsiteY68" fmla="*/ 1395 h 167346"/>
                <a:gd name="connsiteX69" fmla="*/ 333298 w 348638"/>
                <a:gd name="connsiteY69" fmla="*/ 0 h 167346"/>
                <a:gd name="connsiteX70" fmla="*/ 337483 w 348638"/>
                <a:gd name="connsiteY70" fmla="*/ 0 h 167346"/>
                <a:gd name="connsiteX71" fmla="*/ 337483 w 348638"/>
                <a:gd name="connsiteY71" fmla="*/ 0 h 16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638" h="167346">
                  <a:moveTo>
                    <a:pt x="337483" y="0"/>
                  </a:moveTo>
                  <a:lnTo>
                    <a:pt x="341666" y="0"/>
                  </a:lnTo>
                  <a:lnTo>
                    <a:pt x="345850" y="0"/>
                  </a:lnTo>
                  <a:lnTo>
                    <a:pt x="348639" y="2789"/>
                  </a:lnTo>
                  <a:lnTo>
                    <a:pt x="352822" y="4184"/>
                  </a:lnTo>
                  <a:lnTo>
                    <a:pt x="355612" y="6973"/>
                  </a:lnTo>
                  <a:lnTo>
                    <a:pt x="357006" y="11156"/>
                  </a:lnTo>
                  <a:lnTo>
                    <a:pt x="359795" y="13946"/>
                  </a:lnTo>
                  <a:lnTo>
                    <a:pt x="359795" y="18129"/>
                  </a:lnTo>
                  <a:lnTo>
                    <a:pt x="359795" y="22313"/>
                  </a:lnTo>
                  <a:lnTo>
                    <a:pt x="358401" y="26497"/>
                  </a:lnTo>
                  <a:lnTo>
                    <a:pt x="357006" y="29286"/>
                  </a:lnTo>
                  <a:lnTo>
                    <a:pt x="355612" y="33469"/>
                  </a:lnTo>
                  <a:lnTo>
                    <a:pt x="352822" y="36258"/>
                  </a:lnTo>
                  <a:lnTo>
                    <a:pt x="220340" y="140850"/>
                  </a:lnTo>
                  <a:lnTo>
                    <a:pt x="217550" y="143639"/>
                  </a:lnTo>
                  <a:lnTo>
                    <a:pt x="213367" y="145034"/>
                  </a:lnTo>
                  <a:lnTo>
                    <a:pt x="210578" y="145034"/>
                  </a:lnTo>
                  <a:lnTo>
                    <a:pt x="206394" y="145034"/>
                  </a:lnTo>
                  <a:lnTo>
                    <a:pt x="202211" y="145034"/>
                  </a:lnTo>
                  <a:lnTo>
                    <a:pt x="202211" y="160374"/>
                  </a:lnTo>
                  <a:lnTo>
                    <a:pt x="200815" y="163163"/>
                  </a:lnTo>
                  <a:lnTo>
                    <a:pt x="199421" y="167347"/>
                  </a:lnTo>
                  <a:lnTo>
                    <a:pt x="198027" y="170136"/>
                  </a:lnTo>
                  <a:lnTo>
                    <a:pt x="195238" y="171530"/>
                  </a:lnTo>
                  <a:lnTo>
                    <a:pt x="191054" y="172925"/>
                  </a:lnTo>
                  <a:lnTo>
                    <a:pt x="188265" y="172925"/>
                  </a:lnTo>
                  <a:lnTo>
                    <a:pt x="184081" y="172925"/>
                  </a:lnTo>
                  <a:lnTo>
                    <a:pt x="181292" y="171530"/>
                  </a:lnTo>
                  <a:lnTo>
                    <a:pt x="178503" y="170136"/>
                  </a:lnTo>
                  <a:lnTo>
                    <a:pt x="175714" y="167347"/>
                  </a:lnTo>
                  <a:lnTo>
                    <a:pt x="174319" y="163163"/>
                  </a:lnTo>
                  <a:lnTo>
                    <a:pt x="174319" y="160374"/>
                  </a:lnTo>
                  <a:lnTo>
                    <a:pt x="174319" y="145034"/>
                  </a:lnTo>
                  <a:lnTo>
                    <a:pt x="55782" y="145034"/>
                  </a:lnTo>
                  <a:lnTo>
                    <a:pt x="55782" y="160374"/>
                  </a:lnTo>
                  <a:lnTo>
                    <a:pt x="55782" y="163163"/>
                  </a:lnTo>
                  <a:lnTo>
                    <a:pt x="54387" y="167347"/>
                  </a:lnTo>
                  <a:lnTo>
                    <a:pt x="51599" y="170136"/>
                  </a:lnTo>
                  <a:lnTo>
                    <a:pt x="48809" y="171530"/>
                  </a:lnTo>
                  <a:lnTo>
                    <a:pt x="46020" y="172925"/>
                  </a:lnTo>
                  <a:lnTo>
                    <a:pt x="41837" y="172925"/>
                  </a:lnTo>
                  <a:lnTo>
                    <a:pt x="39047" y="172925"/>
                  </a:lnTo>
                  <a:lnTo>
                    <a:pt x="34864" y="171530"/>
                  </a:lnTo>
                  <a:lnTo>
                    <a:pt x="32075" y="170136"/>
                  </a:lnTo>
                  <a:lnTo>
                    <a:pt x="30680" y="167347"/>
                  </a:lnTo>
                  <a:lnTo>
                    <a:pt x="29285" y="163163"/>
                  </a:lnTo>
                  <a:lnTo>
                    <a:pt x="27891" y="160374"/>
                  </a:lnTo>
                  <a:lnTo>
                    <a:pt x="27891" y="145034"/>
                  </a:lnTo>
                  <a:lnTo>
                    <a:pt x="19523" y="145034"/>
                  </a:lnTo>
                  <a:lnTo>
                    <a:pt x="16735" y="145034"/>
                  </a:lnTo>
                  <a:lnTo>
                    <a:pt x="12550" y="143639"/>
                  </a:lnTo>
                  <a:lnTo>
                    <a:pt x="8367" y="142245"/>
                  </a:lnTo>
                  <a:lnTo>
                    <a:pt x="5578" y="139456"/>
                  </a:lnTo>
                  <a:lnTo>
                    <a:pt x="2789" y="136666"/>
                  </a:lnTo>
                  <a:lnTo>
                    <a:pt x="1394" y="133877"/>
                  </a:lnTo>
                  <a:lnTo>
                    <a:pt x="0" y="129694"/>
                  </a:lnTo>
                  <a:lnTo>
                    <a:pt x="0" y="125510"/>
                  </a:lnTo>
                  <a:lnTo>
                    <a:pt x="0" y="121326"/>
                  </a:lnTo>
                  <a:lnTo>
                    <a:pt x="1394" y="117143"/>
                  </a:lnTo>
                  <a:lnTo>
                    <a:pt x="2789" y="114354"/>
                  </a:lnTo>
                  <a:lnTo>
                    <a:pt x="5578" y="110170"/>
                  </a:lnTo>
                  <a:lnTo>
                    <a:pt x="8367" y="108775"/>
                  </a:lnTo>
                  <a:lnTo>
                    <a:pt x="12550" y="105986"/>
                  </a:lnTo>
                  <a:lnTo>
                    <a:pt x="16735" y="105986"/>
                  </a:lnTo>
                  <a:lnTo>
                    <a:pt x="19523" y="104592"/>
                  </a:lnTo>
                  <a:lnTo>
                    <a:pt x="199421" y="104592"/>
                  </a:lnTo>
                  <a:lnTo>
                    <a:pt x="326325" y="4184"/>
                  </a:lnTo>
                  <a:lnTo>
                    <a:pt x="329115" y="1395"/>
                  </a:lnTo>
                  <a:lnTo>
                    <a:pt x="333298" y="0"/>
                  </a:lnTo>
                  <a:lnTo>
                    <a:pt x="337483" y="0"/>
                  </a:lnTo>
                  <a:lnTo>
                    <a:pt x="337483" y="0"/>
                  </a:lnTo>
                  <a:close/>
                </a:path>
              </a:pathLst>
            </a:custGeom>
            <a:solidFill>
              <a:srgbClr val="FFFFFF"/>
            </a:solidFill>
            <a:ln w="13941" cap="flat">
              <a:noFill/>
              <a:prstDash val="solid"/>
              <a:miter/>
            </a:ln>
          </p:spPr>
          <p:txBody>
            <a:bodyPr rtlCol="0" anchor="ctr"/>
            <a:lstStyle/>
            <a:p>
              <a:endParaRPr lang="en-US" sz="1350" dirty="0"/>
            </a:p>
          </p:txBody>
        </p:sp>
        <p:grpSp>
          <p:nvGrpSpPr>
            <p:cNvPr id="7" name="Group 6">
              <a:extLst>
                <a:ext uri="{FF2B5EF4-FFF2-40B4-BE49-F238E27FC236}">
                  <a16:creationId xmlns:a16="http://schemas.microsoft.com/office/drawing/2014/main" id="{DB70926C-E802-442F-A904-03F0AB91A8DE}"/>
                </a:ext>
              </a:extLst>
            </p:cNvPr>
            <p:cNvGrpSpPr/>
            <p:nvPr/>
          </p:nvGrpSpPr>
          <p:grpSpPr>
            <a:xfrm>
              <a:off x="9468917" y="5364243"/>
              <a:ext cx="738117" cy="778101"/>
              <a:chOff x="8265084" y="4373133"/>
              <a:chExt cx="527226" cy="610245"/>
            </a:xfrm>
          </p:grpSpPr>
          <p:sp>
            <p:nvSpPr>
              <p:cNvPr id="21" name="Freeform: Shape 20">
                <a:extLst>
                  <a:ext uri="{FF2B5EF4-FFF2-40B4-BE49-F238E27FC236}">
                    <a16:creationId xmlns:a16="http://schemas.microsoft.com/office/drawing/2014/main" id="{3C1454E6-3BF5-43C7-8B85-DA1501774411}"/>
                  </a:ext>
                </a:extLst>
              </p:cNvPr>
              <p:cNvSpPr/>
              <p:nvPr/>
            </p:nvSpPr>
            <p:spPr>
              <a:xfrm>
                <a:off x="8265084" y="4373133"/>
                <a:ext cx="527226" cy="610245"/>
              </a:xfrm>
              <a:custGeom>
                <a:avLst/>
                <a:gdLst>
                  <a:gd name="connsiteX0" fmla="*/ 502040 w 502039"/>
                  <a:gd name="connsiteY0" fmla="*/ 251020 h 502040"/>
                  <a:gd name="connsiteX1" fmla="*/ 251020 w 502039"/>
                  <a:gd name="connsiteY1" fmla="*/ 502040 h 502040"/>
                  <a:gd name="connsiteX2" fmla="*/ 0 w 502039"/>
                  <a:gd name="connsiteY2" fmla="*/ 251020 h 502040"/>
                  <a:gd name="connsiteX3" fmla="*/ 251020 w 502039"/>
                  <a:gd name="connsiteY3" fmla="*/ 0 h 502040"/>
                  <a:gd name="connsiteX4" fmla="*/ 502040 w 502039"/>
                  <a:gd name="connsiteY4" fmla="*/ 251020 h 50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39" h="502040">
                    <a:moveTo>
                      <a:pt x="502040" y="251020"/>
                    </a:moveTo>
                    <a:cubicBezTo>
                      <a:pt x="502040" y="389655"/>
                      <a:pt x="389654" y="502040"/>
                      <a:pt x="251020" y="502040"/>
                    </a:cubicBezTo>
                    <a:cubicBezTo>
                      <a:pt x="112386" y="502040"/>
                      <a:pt x="0" y="389655"/>
                      <a:pt x="0" y="251020"/>
                    </a:cubicBezTo>
                    <a:cubicBezTo>
                      <a:pt x="0" y="112385"/>
                      <a:pt x="112386" y="0"/>
                      <a:pt x="251020" y="0"/>
                    </a:cubicBezTo>
                    <a:cubicBezTo>
                      <a:pt x="389654" y="0"/>
                      <a:pt x="502040" y="112385"/>
                      <a:pt x="502040" y="251020"/>
                    </a:cubicBezTo>
                    <a:close/>
                  </a:path>
                </a:pathLst>
              </a:custGeom>
              <a:solidFill>
                <a:srgbClr val="00A9C5"/>
              </a:solidFill>
              <a:ln w="13941" cap="flat">
                <a:noFill/>
                <a:prstDash val="solid"/>
                <a:miter/>
              </a:ln>
            </p:spPr>
            <p:txBody>
              <a:bodyPr rtlCol="0" anchor="ctr"/>
              <a:lstStyle/>
              <a:p>
                <a:endParaRPr lang="en-US" sz="1350" dirty="0"/>
              </a:p>
            </p:txBody>
          </p:sp>
          <p:sp>
            <p:nvSpPr>
              <p:cNvPr id="22" name="Freeform: Shape 21">
                <a:extLst>
                  <a:ext uri="{FF2B5EF4-FFF2-40B4-BE49-F238E27FC236}">
                    <a16:creationId xmlns:a16="http://schemas.microsoft.com/office/drawing/2014/main" id="{EDF9E8E7-519A-437F-AA70-6C18CF24C095}"/>
                  </a:ext>
                </a:extLst>
              </p:cNvPr>
              <p:cNvSpPr/>
              <p:nvPr/>
            </p:nvSpPr>
            <p:spPr>
              <a:xfrm>
                <a:off x="8285588" y="4396864"/>
                <a:ext cx="483290" cy="559391"/>
              </a:xfrm>
              <a:custGeom>
                <a:avLst/>
                <a:gdLst>
                  <a:gd name="connsiteX0" fmla="*/ 462992 w 460203"/>
                  <a:gd name="connsiteY0" fmla="*/ 231496 h 460203"/>
                  <a:gd name="connsiteX1" fmla="*/ 231496 w 460203"/>
                  <a:gd name="connsiteY1" fmla="*/ 462993 h 460203"/>
                  <a:gd name="connsiteX2" fmla="*/ 0 w 460203"/>
                  <a:gd name="connsiteY2" fmla="*/ 231496 h 460203"/>
                  <a:gd name="connsiteX3" fmla="*/ 231496 w 460203"/>
                  <a:gd name="connsiteY3" fmla="*/ 0 h 460203"/>
                  <a:gd name="connsiteX4" fmla="*/ 462992 w 460203"/>
                  <a:gd name="connsiteY4" fmla="*/ 231496 h 46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03" h="460203">
                    <a:moveTo>
                      <a:pt x="462992" y="231496"/>
                    </a:moveTo>
                    <a:cubicBezTo>
                      <a:pt x="462992" y="359348"/>
                      <a:pt x="359348" y="462993"/>
                      <a:pt x="231496" y="462993"/>
                    </a:cubicBezTo>
                    <a:cubicBezTo>
                      <a:pt x="103645" y="462993"/>
                      <a:pt x="0" y="359348"/>
                      <a:pt x="0" y="231496"/>
                    </a:cubicBezTo>
                    <a:cubicBezTo>
                      <a:pt x="0" y="103644"/>
                      <a:pt x="103645" y="0"/>
                      <a:pt x="231496" y="0"/>
                    </a:cubicBezTo>
                    <a:cubicBezTo>
                      <a:pt x="359348" y="0"/>
                      <a:pt x="462992" y="103644"/>
                      <a:pt x="462992" y="231496"/>
                    </a:cubicBezTo>
                    <a:close/>
                  </a:path>
                </a:pathLst>
              </a:custGeom>
              <a:noFill/>
              <a:ln w="13941" cap="flat">
                <a:solidFill>
                  <a:srgbClr val="FFFFFF"/>
                </a:solidFill>
                <a:prstDash val="solid"/>
                <a:miter/>
              </a:ln>
            </p:spPr>
            <p:txBody>
              <a:bodyPr rtlCol="0" anchor="ctr"/>
              <a:lstStyle/>
              <a:p>
                <a:endParaRPr lang="en-US" sz="1350" dirty="0"/>
              </a:p>
            </p:txBody>
          </p:sp>
          <p:sp>
            <p:nvSpPr>
              <p:cNvPr id="23" name="Freeform: Shape 22">
                <a:extLst>
                  <a:ext uri="{FF2B5EF4-FFF2-40B4-BE49-F238E27FC236}">
                    <a16:creationId xmlns:a16="http://schemas.microsoft.com/office/drawing/2014/main" id="{CA914A35-131C-4BBA-88A8-03C799DE7B49}"/>
                  </a:ext>
                </a:extLst>
              </p:cNvPr>
              <p:cNvSpPr/>
              <p:nvPr/>
            </p:nvSpPr>
            <p:spPr>
              <a:xfrm>
                <a:off x="8347097" y="4454498"/>
                <a:ext cx="161097" cy="186464"/>
              </a:xfrm>
              <a:custGeom>
                <a:avLst/>
                <a:gdLst>
                  <a:gd name="connsiteX0" fmla="*/ 103197 w 153401"/>
                  <a:gd name="connsiteY0" fmla="*/ 52993 h 153401"/>
                  <a:gd name="connsiteX1" fmla="*/ 103197 w 153401"/>
                  <a:gd name="connsiteY1" fmla="*/ 12551 h 153401"/>
                  <a:gd name="connsiteX2" fmla="*/ 90646 w 153401"/>
                  <a:gd name="connsiteY2" fmla="*/ 0 h 153401"/>
                  <a:gd name="connsiteX3" fmla="*/ 64150 w 153401"/>
                  <a:gd name="connsiteY3" fmla="*/ 0 h 153401"/>
                  <a:gd name="connsiteX4" fmla="*/ 51598 w 153401"/>
                  <a:gd name="connsiteY4" fmla="*/ 12551 h 153401"/>
                  <a:gd name="connsiteX5" fmla="*/ 51598 w 153401"/>
                  <a:gd name="connsiteY5" fmla="*/ 52993 h 153401"/>
                  <a:gd name="connsiteX6" fmla="*/ 12551 w 153401"/>
                  <a:gd name="connsiteY6" fmla="*/ 52993 h 153401"/>
                  <a:gd name="connsiteX7" fmla="*/ 0 w 153401"/>
                  <a:gd name="connsiteY7" fmla="*/ 65544 h 153401"/>
                  <a:gd name="connsiteX8" fmla="*/ 0 w 153401"/>
                  <a:gd name="connsiteY8" fmla="*/ 92041 h 153401"/>
                  <a:gd name="connsiteX9" fmla="*/ 12551 w 153401"/>
                  <a:gd name="connsiteY9" fmla="*/ 104592 h 153401"/>
                  <a:gd name="connsiteX10" fmla="*/ 51598 w 153401"/>
                  <a:gd name="connsiteY10" fmla="*/ 104592 h 153401"/>
                  <a:gd name="connsiteX11" fmla="*/ 51598 w 153401"/>
                  <a:gd name="connsiteY11" fmla="*/ 143639 h 153401"/>
                  <a:gd name="connsiteX12" fmla="*/ 64150 w 153401"/>
                  <a:gd name="connsiteY12" fmla="*/ 156190 h 153401"/>
                  <a:gd name="connsiteX13" fmla="*/ 90646 w 153401"/>
                  <a:gd name="connsiteY13" fmla="*/ 156190 h 153401"/>
                  <a:gd name="connsiteX14" fmla="*/ 103197 w 153401"/>
                  <a:gd name="connsiteY14" fmla="*/ 143639 h 153401"/>
                  <a:gd name="connsiteX15" fmla="*/ 103197 w 153401"/>
                  <a:gd name="connsiteY15" fmla="*/ 104592 h 153401"/>
                  <a:gd name="connsiteX16" fmla="*/ 142244 w 153401"/>
                  <a:gd name="connsiteY16" fmla="*/ 104592 h 153401"/>
                  <a:gd name="connsiteX17" fmla="*/ 154796 w 153401"/>
                  <a:gd name="connsiteY17" fmla="*/ 92041 h 153401"/>
                  <a:gd name="connsiteX18" fmla="*/ 154796 w 153401"/>
                  <a:gd name="connsiteY18" fmla="*/ 65544 h 153401"/>
                  <a:gd name="connsiteX19" fmla="*/ 142244 w 153401"/>
                  <a:gd name="connsiteY19" fmla="*/ 52993 h 153401"/>
                  <a:gd name="connsiteX20" fmla="*/ 103197 w 153401"/>
                  <a:gd name="connsiteY20" fmla="*/ 52993 h 153401"/>
                  <a:gd name="connsiteX21" fmla="*/ 103197 w 153401"/>
                  <a:gd name="connsiteY21" fmla="*/ 52993 h 153401"/>
                  <a:gd name="connsiteX22" fmla="*/ 103197 w 153401"/>
                  <a:gd name="connsiteY22" fmla="*/ 52993 h 153401"/>
                  <a:gd name="connsiteX23" fmla="*/ 103197 w 153401"/>
                  <a:gd name="connsiteY23" fmla="*/ 52993 h 153401"/>
                  <a:gd name="connsiteX24" fmla="*/ 103197 w 153401"/>
                  <a:gd name="connsiteY24" fmla="*/ 52993 h 15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401" h="153401">
                    <a:moveTo>
                      <a:pt x="103197" y="52993"/>
                    </a:moveTo>
                    <a:cubicBezTo>
                      <a:pt x="103197" y="12551"/>
                      <a:pt x="103197" y="12551"/>
                      <a:pt x="103197" y="12551"/>
                    </a:cubicBezTo>
                    <a:cubicBezTo>
                      <a:pt x="103197" y="8367"/>
                      <a:pt x="96224" y="0"/>
                      <a:pt x="90646" y="0"/>
                    </a:cubicBezTo>
                    <a:cubicBezTo>
                      <a:pt x="64150" y="0"/>
                      <a:pt x="64150" y="0"/>
                      <a:pt x="64150" y="0"/>
                    </a:cubicBezTo>
                    <a:cubicBezTo>
                      <a:pt x="57177" y="0"/>
                      <a:pt x="51598" y="6973"/>
                      <a:pt x="51598" y="12551"/>
                    </a:cubicBezTo>
                    <a:cubicBezTo>
                      <a:pt x="51598" y="52993"/>
                      <a:pt x="51598" y="52993"/>
                      <a:pt x="51598" y="52993"/>
                    </a:cubicBezTo>
                    <a:cubicBezTo>
                      <a:pt x="12551" y="52993"/>
                      <a:pt x="12551" y="52993"/>
                      <a:pt x="12551" y="52993"/>
                    </a:cubicBezTo>
                    <a:cubicBezTo>
                      <a:pt x="5578" y="52993"/>
                      <a:pt x="0" y="57177"/>
                      <a:pt x="0" y="65544"/>
                    </a:cubicBezTo>
                    <a:cubicBezTo>
                      <a:pt x="0" y="92041"/>
                      <a:pt x="0" y="92041"/>
                      <a:pt x="0" y="92041"/>
                    </a:cubicBezTo>
                    <a:cubicBezTo>
                      <a:pt x="0" y="96224"/>
                      <a:pt x="5578" y="104592"/>
                      <a:pt x="12551" y="104592"/>
                    </a:cubicBezTo>
                    <a:cubicBezTo>
                      <a:pt x="51598" y="104592"/>
                      <a:pt x="51598" y="104592"/>
                      <a:pt x="51598" y="104592"/>
                    </a:cubicBezTo>
                    <a:cubicBezTo>
                      <a:pt x="51598" y="143639"/>
                      <a:pt x="51598" y="143639"/>
                      <a:pt x="51598" y="143639"/>
                    </a:cubicBezTo>
                    <a:cubicBezTo>
                      <a:pt x="51598" y="150612"/>
                      <a:pt x="57177" y="156190"/>
                      <a:pt x="64150" y="156190"/>
                    </a:cubicBezTo>
                    <a:cubicBezTo>
                      <a:pt x="90646" y="156190"/>
                      <a:pt x="90646" y="156190"/>
                      <a:pt x="90646" y="156190"/>
                    </a:cubicBezTo>
                    <a:cubicBezTo>
                      <a:pt x="96224" y="156190"/>
                      <a:pt x="103197" y="152006"/>
                      <a:pt x="103197" y="143639"/>
                    </a:cubicBezTo>
                    <a:cubicBezTo>
                      <a:pt x="103197" y="104592"/>
                      <a:pt x="103197" y="104592"/>
                      <a:pt x="103197" y="104592"/>
                    </a:cubicBezTo>
                    <a:cubicBezTo>
                      <a:pt x="142244" y="104592"/>
                      <a:pt x="142244" y="104592"/>
                      <a:pt x="142244" y="104592"/>
                    </a:cubicBezTo>
                    <a:cubicBezTo>
                      <a:pt x="147823" y="104592"/>
                      <a:pt x="154796" y="97619"/>
                      <a:pt x="154796" y="92041"/>
                    </a:cubicBezTo>
                    <a:cubicBezTo>
                      <a:pt x="154796" y="65544"/>
                      <a:pt x="154796" y="65544"/>
                      <a:pt x="154796" y="65544"/>
                    </a:cubicBezTo>
                    <a:cubicBezTo>
                      <a:pt x="154796" y="58571"/>
                      <a:pt x="147823" y="52993"/>
                      <a:pt x="142244" y="52993"/>
                    </a:cubicBezTo>
                    <a:lnTo>
                      <a:pt x="103197" y="52993"/>
                    </a:lnTo>
                    <a:lnTo>
                      <a:pt x="103197" y="52993"/>
                    </a:lnTo>
                    <a:lnTo>
                      <a:pt x="103197" y="52993"/>
                    </a:lnTo>
                    <a:close/>
                    <a:moveTo>
                      <a:pt x="103197" y="52993"/>
                    </a:moveTo>
                    <a:lnTo>
                      <a:pt x="103197" y="52993"/>
                    </a:lnTo>
                  </a:path>
                </a:pathLst>
              </a:custGeom>
              <a:solidFill>
                <a:srgbClr val="FFFFFF"/>
              </a:solidFill>
              <a:ln w="13941" cap="flat">
                <a:noFill/>
                <a:prstDash val="solid"/>
                <a:miter/>
              </a:ln>
            </p:spPr>
            <p:txBody>
              <a:bodyPr rtlCol="0" anchor="ctr"/>
              <a:lstStyle/>
              <a:p>
                <a:endParaRPr lang="en-US" sz="1350" dirty="0"/>
              </a:p>
            </p:txBody>
          </p:sp>
          <p:sp>
            <p:nvSpPr>
              <p:cNvPr id="24" name="Freeform: Shape 23">
                <a:extLst>
                  <a:ext uri="{FF2B5EF4-FFF2-40B4-BE49-F238E27FC236}">
                    <a16:creationId xmlns:a16="http://schemas.microsoft.com/office/drawing/2014/main" id="{E55D0626-69F1-4989-A86D-70493A11F65C}"/>
                  </a:ext>
                </a:extLst>
              </p:cNvPr>
              <p:cNvSpPr/>
              <p:nvPr/>
            </p:nvSpPr>
            <p:spPr>
              <a:xfrm>
                <a:off x="8336845" y="4605365"/>
                <a:ext cx="336839" cy="169513"/>
              </a:xfrm>
              <a:custGeom>
                <a:avLst/>
                <a:gdLst>
                  <a:gd name="connsiteX0" fmla="*/ 281700 w 320747"/>
                  <a:gd name="connsiteY0" fmla="*/ 0 h 139455"/>
                  <a:gd name="connsiteX1" fmla="*/ 284489 w 320747"/>
                  <a:gd name="connsiteY1" fmla="*/ 0 h 139455"/>
                  <a:gd name="connsiteX2" fmla="*/ 288673 w 320747"/>
                  <a:gd name="connsiteY2" fmla="*/ 1395 h 139455"/>
                  <a:gd name="connsiteX3" fmla="*/ 291462 w 320747"/>
                  <a:gd name="connsiteY3" fmla="*/ 2789 h 139455"/>
                  <a:gd name="connsiteX4" fmla="*/ 294251 w 320747"/>
                  <a:gd name="connsiteY4" fmla="*/ 5578 h 139455"/>
                  <a:gd name="connsiteX5" fmla="*/ 297041 w 320747"/>
                  <a:gd name="connsiteY5" fmla="*/ 8367 h 139455"/>
                  <a:gd name="connsiteX6" fmla="*/ 317959 w 320747"/>
                  <a:gd name="connsiteY6" fmla="*/ 37653 h 139455"/>
                  <a:gd name="connsiteX7" fmla="*/ 320748 w 320747"/>
                  <a:gd name="connsiteY7" fmla="*/ 40442 h 139455"/>
                  <a:gd name="connsiteX8" fmla="*/ 322142 w 320747"/>
                  <a:gd name="connsiteY8" fmla="*/ 44626 h 139455"/>
                  <a:gd name="connsiteX9" fmla="*/ 322142 w 320747"/>
                  <a:gd name="connsiteY9" fmla="*/ 47415 h 139455"/>
                  <a:gd name="connsiteX10" fmla="*/ 322142 w 320747"/>
                  <a:gd name="connsiteY10" fmla="*/ 51599 h 139455"/>
                  <a:gd name="connsiteX11" fmla="*/ 320748 w 320747"/>
                  <a:gd name="connsiteY11" fmla="*/ 54388 h 139455"/>
                  <a:gd name="connsiteX12" fmla="*/ 319353 w 320747"/>
                  <a:gd name="connsiteY12" fmla="*/ 57177 h 139455"/>
                  <a:gd name="connsiteX13" fmla="*/ 317959 w 320747"/>
                  <a:gd name="connsiteY13" fmla="*/ 59966 h 139455"/>
                  <a:gd name="connsiteX14" fmla="*/ 315170 w 320747"/>
                  <a:gd name="connsiteY14" fmla="*/ 62755 h 139455"/>
                  <a:gd name="connsiteX15" fmla="*/ 292857 w 320747"/>
                  <a:gd name="connsiteY15" fmla="*/ 79490 h 139455"/>
                  <a:gd name="connsiteX16" fmla="*/ 298435 w 320747"/>
                  <a:gd name="connsiteY16" fmla="*/ 36259 h 139455"/>
                  <a:gd name="connsiteX17" fmla="*/ 277516 w 320747"/>
                  <a:gd name="connsiteY17" fmla="*/ 94830 h 139455"/>
                  <a:gd name="connsiteX18" fmla="*/ 276122 w 320747"/>
                  <a:gd name="connsiteY18" fmla="*/ 97619 h 139455"/>
                  <a:gd name="connsiteX19" fmla="*/ 273333 w 320747"/>
                  <a:gd name="connsiteY19" fmla="*/ 100408 h 139455"/>
                  <a:gd name="connsiteX20" fmla="*/ 270544 w 320747"/>
                  <a:gd name="connsiteY20" fmla="*/ 101803 h 139455"/>
                  <a:gd name="connsiteX21" fmla="*/ 266360 w 320747"/>
                  <a:gd name="connsiteY21" fmla="*/ 103197 h 139455"/>
                  <a:gd name="connsiteX22" fmla="*/ 210578 w 320747"/>
                  <a:gd name="connsiteY22" fmla="*/ 115748 h 139455"/>
                  <a:gd name="connsiteX23" fmla="*/ 207789 w 320747"/>
                  <a:gd name="connsiteY23" fmla="*/ 115748 h 139455"/>
                  <a:gd name="connsiteX24" fmla="*/ 203605 w 320747"/>
                  <a:gd name="connsiteY24" fmla="*/ 115748 h 139455"/>
                  <a:gd name="connsiteX25" fmla="*/ 200816 w 320747"/>
                  <a:gd name="connsiteY25" fmla="*/ 114354 h 139455"/>
                  <a:gd name="connsiteX26" fmla="*/ 198027 w 320747"/>
                  <a:gd name="connsiteY26" fmla="*/ 112959 h 139455"/>
                  <a:gd name="connsiteX27" fmla="*/ 196632 w 320747"/>
                  <a:gd name="connsiteY27" fmla="*/ 111564 h 139455"/>
                  <a:gd name="connsiteX28" fmla="*/ 193843 w 320747"/>
                  <a:gd name="connsiteY28" fmla="*/ 108775 h 139455"/>
                  <a:gd name="connsiteX29" fmla="*/ 193843 w 320747"/>
                  <a:gd name="connsiteY29" fmla="*/ 105986 h 139455"/>
                  <a:gd name="connsiteX30" fmla="*/ 192449 w 320747"/>
                  <a:gd name="connsiteY30" fmla="*/ 104592 h 139455"/>
                  <a:gd name="connsiteX31" fmla="*/ 192449 w 320747"/>
                  <a:gd name="connsiteY31" fmla="*/ 101803 h 139455"/>
                  <a:gd name="connsiteX32" fmla="*/ 192449 w 320747"/>
                  <a:gd name="connsiteY32" fmla="*/ 97619 h 139455"/>
                  <a:gd name="connsiteX33" fmla="*/ 193843 w 320747"/>
                  <a:gd name="connsiteY33" fmla="*/ 94830 h 139455"/>
                  <a:gd name="connsiteX34" fmla="*/ 195238 w 320747"/>
                  <a:gd name="connsiteY34" fmla="*/ 92041 h 139455"/>
                  <a:gd name="connsiteX35" fmla="*/ 198027 w 320747"/>
                  <a:gd name="connsiteY35" fmla="*/ 90646 h 139455"/>
                  <a:gd name="connsiteX36" fmla="*/ 200816 w 320747"/>
                  <a:gd name="connsiteY36" fmla="*/ 89251 h 139455"/>
                  <a:gd name="connsiteX37" fmla="*/ 203605 w 320747"/>
                  <a:gd name="connsiteY37" fmla="*/ 87857 h 139455"/>
                  <a:gd name="connsiteX38" fmla="*/ 210578 w 320747"/>
                  <a:gd name="connsiteY38" fmla="*/ 86462 h 139455"/>
                  <a:gd name="connsiteX39" fmla="*/ 214761 w 320747"/>
                  <a:gd name="connsiteY39" fmla="*/ 85068 h 139455"/>
                  <a:gd name="connsiteX40" fmla="*/ 218945 w 320747"/>
                  <a:gd name="connsiteY40" fmla="*/ 83673 h 139455"/>
                  <a:gd name="connsiteX41" fmla="*/ 223129 w 320747"/>
                  <a:gd name="connsiteY41" fmla="*/ 83673 h 139455"/>
                  <a:gd name="connsiteX42" fmla="*/ 225918 w 320747"/>
                  <a:gd name="connsiteY42" fmla="*/ 82279 h 139455"/>
                  <a:gd name="connsiteX43" fmla="*/ 228707 w 320747"/>
                  <a:gd name="connsiteY43" fmla="*/ 82279 h 139455"/>
                  <a:gd name="connsiteX44" fmla="*/ 231496 w 320747"/>
                  <a:gd name="connsiteY44" fmla="*/ 80884 h 139455"/>
                  <a:gd name="connsiteX45" fmla="*/ 234286 w 320747"/>
                  <a:gd name="connsiteY45" fmla="*/ 80884 h 139455"/>
                  <a:gd name="connsiteX46" fmla="*/ 237075 w 320747"/>
                  <a:gd name="connsiteY46" fmla="*/ 79490 h 139455"/>
                  <a:gd name="connsiteX47" fmla="*/ 239863 w 320747"/>
                  <a:gd name="connsiteY47" fmla="*/ 79490 h 139455"/>
                  <a:gd name="connsiteX48" fmla="*/ 244048 w 320747"/>
                  <a:gd name="connsiteY48" fmla="*/ 78095 h 139455"/>
                  <a:gd name="connsiteX49" fmla="*/ 248231 w 320747"/>
                  <a:gd name="connsiteY49" fmla="*/ 78095 h 139455"/>
                  <a:gd name="connsiteX50" fmla="*/ 252415 w 320747"/>
                  <a:gd name="connsiteY50" fmla="*/ 76701 h 139455"/>
                  <a:gd name="connsiteX51" fmla="*/ 273333 w 320747"/>
                  <a:gd name="connsiteY51" fmla="*/ 23707 h 139455"/>
                  <a:gd name="connsiteX52" fmla="*/ 245442 w 320747"/>
                  <a:gd name="connsiteY52" fmla="*/ 64150 h 139455"/>
                  <a:gd name="connsiteX53" fmla="*/ 200816 w 320747"/>
                  <a:gd name="connsiteY53" fmla="*/ 73911 h 139455"/>
                  <a:gd name="connsiteX54" fmla="*/ 196632 w 320747"/>
                  <a:gd name="connsiteY54" fmla="*/ 75306 h 139455"/>
                  <a:gd name="connsiteX55" fmla="*/ 192449 w 320747"/>
                  <a:gd name="connsiteY55" fmla="*/ 78095 h 139455"/>
                  <a:gd name="connsiteX56" fmla="*/ 188265 w 320747"/>
                  <a:gd name="connsiteY56" fmla="*/ 80884 h 139455"/>
                  <a:gd name="connsiteX57" fmla="*/ 185476 w 320747"/>
                  <a:gd name="connsiteY57" fmla="*/ 83673 h 139455"/>
                  <a:gd name="connsiteX58" fmla="*/ 182687 w 320747"/>
                  <a:gd name="connsiteY58" fmla="*/ 87857 h 139455"/>
                  <a:gd name="connsiteX59" fmla="*/ 179898 w 320747"/>
                  <a:gd name="connsiteY59" fmla="*/ 93435 h 139455"/>
                  <a:gd name="connsiteX60" fmla="*/ 179898 w 320747"/>
                  <a:gd name="connsiteY60" fmla="*/ 97619 h 139455"/>
                  <a:gd name="connsiteX61" fmla="*/ 178503 w 320747"/>
                  <a:gd name="connsiteY61" fmla="*/ 103197 h 139455"/>
                  <a:gd name="connsiteX62" fmla="*/ 179898 w 320747"/>
                  <a:gd name="connsiteY62" fmla="*/ 107381 h 139455"/>
                  <a:gd name="connsiteX63" fmla="*/ 181293 w 320747"/>
                  <a:gd name="connsiteY63" fmla="*/ 112959 h 139455"/>
                  <a:gd name="connsiteX64" fmla="*/ 184081 w 320747"/>
                  <a:gd name="connsiteY64" fmla="*/ 117143 h 139455"/>
                  <a:gd name="connsiteX65" fmla="*/ 186870 w 320747"/>
                  <a:gd name="connsiteY65" fmla="*/ 121326 h 139455"/>
                  <a:gd name="connsiteX66" fmla="*/ 189660 w 320747"/>
                  <a:gd name="connsiteY66" fmla="*/ 124115 h 139455"/>
                  <a:gd name="connsiteX67" fmla="*/ 193843 w 320747"/>
                  <a:gd name="connsiteY67" fmla="*/ 126905 h 139455"/>
                  <a:gd name="connsiteX68" fmla="*/ 198027 w 320747"/>
                  <a:gd name="connsiteY68" fmla="*/ 128299 h 139455"/>
                  <a:gd name="connsiteX69" fmla="*/ 203605 w 320747"/>
                  <a:gd name="connsiteY69" fmla="*/ 129694 h 139455"/>
                  <a:gd name="connsiteX70" fmla="*/ 207789 w 320747"/>
                  <a:gd name="connsiteY70" fmla="*/ 131088 h 139455"/>
                  <a:gd name="connsiteX71" fmla="*/ 213367 w 320747"/>
                  <a:gd name="connsiteY71" fmla="*/ 129694 h 139455"/>
                  <a:gd name="connsiteX72" fmla="*/ 216157 w 320747"/>
                  <a:gd name="connsiteY72" fmla="*/ 128299 h 139455"/>
                  <a:gd name="connsiteX73" fmla="*/ 218945 w 320747"/>
                  <a:gd name="connsiteY73" fmla="*/ 128299 h 139455"/>
                  <a:gd name="connsiteX74" fmla="*/ 220340 w 320747"/>
                  <a:gd name="connsiteY74" fmla="*/ 128299 h 139455"/>
                  <a:gd name="connsiteX75" fmla="*/ 221734 w 320747"/>
                  <a:gd name="connsiteY75" fmla="*/ 128299 h 139455"/>
                  <a:gd name="connsiteX76" fmla="*/ 223129 w 320747"/>
                  <a:gd name="connsiteY76" fmla="*/ 126905 h 139455"/>
                  <a:gd name="connsiteX77" fmla="*/ 224524 w 320747"/>
                  <a:gd name="connsiteY77" fmla="*/ 126905 h 139455"/>
                  <a:gd name="connsiteX78" fmla="*/ 225918 w 320747"/>
                  <a:gd name="connsiteY78" fmla="*/ 126905 h 139455"/>
                  <a:gd name="connsiteX79" fmla="*/ 228707 w 320747"/>
                  <a:gd name="connsiteY79" fmla="*/ 125510 h 139455"/>
                  <a:gd name="connsiteX80" fmla="*/ 231496 w 320747"/>
                  <a:gd name="connsiteY80" fmla="*/ 125510 h 139455"/>
                  <a:gd name="connsiteX81" fmla="*/ 228707 w 320747"/>
                  <a:gd name="connsiteY81" fmla="*/ 128299 h 139455"/>
                  <a:gd name="connsiteX82" fmla="*/ 225918 w 320747"/>
                  <a:gd name="connsiteY82" fmla="*/ 129694 h 139455"/>
                  <a:gd name="connsiteX83" fmla="*/ 223129 w 320747"/>
                  <a:gd name="connsiteY83" fmla="*/ 131088 h 139455"/>
                  <a:gd name="connsiteX84" fmla="*/ 221734 w 320747"/>
                  <a:gd name="connsiteY84" fmla="*/ 132483 h 139455"/>
                  <a:gd name="connsiteX85" fmla="*/ 220340 w 320747"/>
                  <a:gd name="connsiteY85" fmla="*/ 133877 h 139455"/>
                  <a:gd name="connsiteX86" fmla="*/ 218945 w 320747"/>
                  <a:gd name="connsiteY86" fmla="*/ 135272 h 139455"/>
                  <a:gd name="connsiteX87" fmla="*/ 218945 w 320747"/>
                  <a:gd name="connsiteY87" fmla="*/ 135272 h 139455"/>
                  <a:gd name="connsiteX88" fmla="*/ 217551 w 320747"/>
                  <a:gd name="connsiteY88" fmla="*/ 135272 h 139455"/>
                  <a:gd name="connsiteX89" fmla="*/ 216157 w 320747"/>
                  <a:gd name="connsiteY89" fmla="*/ 136666 h 139455"/>
                  <a:gd name="connsiteX90" fmla="*/ 216157 w 320747"/>
                  <a:gd name="connsiteY90" fmla="*/ 136666 h 139455"/>
                  <a:gd name="connsiteX91" fmla="*/ 211972 w 320747"/>
                  <a:gd name="connsiteY91" fmla="*/ 139456 h 139455"/>
                  <a:gd name="connsiteX92" fmla="*/ 209184 w 320747"/>
                  <a:gd name="connsiteY92" fmla="*/ 139456 h 139455"/>
                  <a:gd name="connsiteX93" fmla="*/ 204999 w 320747"/>
                  <a:gd name="connsiteY93" fmla="*/ 140850 h 139455"/>
                  <a:gd name="connsiteX94" fmla="*/ 202211 w 320747"/>
                  <a:gd name="connsiteY94" fmla="*/ 140850 h 139455"/>
                  <a:gd name="connsiteX95" fmla="*/ 198027 w 320747"/>
                  <a:gd name="connsiteY95" fmla="*/ 139456 h 139455"/>
                  <a:gd name="connsiteX96" fmla="*/ 196632 w 320747"/>
                  <a:gd name="connsiteY96" fmla="*/ 139456 h 139455"/>
                  <a:gd name="connsiteX97" fmla="*/ 193843 w 320747"/>
                  <a:gd name="connsiteY97" fmla="*/ 138061 h 139455"/>
                  <a:gd name="connsiteX98" fmla="*/ 191054 w 320747"/>
                  <a:gd name="connsiteY98" fmla="*/ 136666 h 139455"/>
                  <a:gd name="connsiteX99" fmla="*/ 186870 w 320747"/>
                  <a:gd name="connsiteY99" fmla="*/ 135272 h 139455"/>
                  <a:gd name="connsiteX100" fmla="*/ 182687 w 320747"/>
                  <a:gd name="connsiteY100" fmla="*/ 133877 h 139455"/>
                  <a:gd name="connsiteX101" fmla="*/ 177108 w 320747"/>
                  <a:gd name="connsiteY101" fmla="*/ 132483 h 139455"/>
                  <a:gd name="connsiteX102" fmla="*/ 171531 w 320747"/>
                  <a:gd name="connsiteY102" fmla="*/ 129694 h 139455"/>
                  <a:gd name="connsiteX103" fmla="*/ 165952 w 320747"/>
                  <a:gd name="connsiteY103" fmla="*/ 128299 h 139455"/>
                  <a:gd name="connsiteX104" fmla="*/ 160374 w 320747"/>
                  <a:gd name="connsiteY104" fmla="*/ 125510 h 139455"/>
                  <a:gd name="connsiteX105" fmla="*/ 154796 w 320747"/>
                  <a:gd name="connsiteY105" fmla="*/ 124115 h 139455"/>
                  <a:gd name="connsiteX106" fmla="*/ 149217 w 320747"/>
                  <a:gd name="connsiteY106" fmla="*/ 121326 h 139455"/>
                  <a:gd name="connsiteX107" fmla="*/ 143639 w 320747"/>
                  <a:gd name="connsiteY107" fmla="*/ 119932 h 139455"/>
                  <a:gd name="connsiteX108" fmla="*/ 138061 w 320747"/>
                  <a:gd name="connsiteY108" fmla="*/ 117143 h 139455"/>
                  <a:gd name="connsiteX109" fmla="*/ 132483 w 320747"/>
                  <a:gd name="connsiteY109" fmla="*/ 115748 h 139455"/>
                  <a:gd name="connsiteX110" fmla="*/ 128299 w 320747"/>
                  <a:gd name="connsiteY110" fmla="*/ 114354 h 139455"/>
                  <a:gd name="connsiteX111" fmla="*/ 124115 w 320747"/>
                  <a:gd name="connsiteY111" fmla="*/ 112959 h 139455"/>
                  <a:gd name="connsiteX112" fmla="*/ 121326 w 320747"/>
                  <a:gd name="connsiteY112" fmla="*/ 111564 h 139455"/>
                  <a:gd name="connsiteX113" fmla="*/ 118538 w 320747"/>
                  <a:gd name="connsiteY113" fmla="*/ 110170 h 139455"/>
                  <a:gd name="connsiteX114" fmla="*/ 115748 w 320747"/>
                  <a:gd name="connsiteY114" fmla="*/ 108775 h 139455"/>
                  <a:gd name="connsiteX115" fmla="*/ 25102 w 320747"/>
                  <a:gd name="connsiteY115" fmla="*/ 147823 h 139455"/>
                  <a:gd name="connsiteX116" fmla="*/ 22313 w 320747"/>
                  <a:gd name="connsiteY116" fmla="*/ 147823 h 139455"/>
                  <a:gd name="connsiteX117" fmla="*/ 18129 w 320747"/>
                  <a:gd name="connsiteY117" fmla="*/ 149217 h 139455"/>
                  <a:gd name="connsiteX118" fmla="*/ 15340 w 320747"/>
                  <a:gd name="connsiteY118" fmla="*/ 147823 h 139455"/>
                  <a:gd name="connsiteX119" fmla="*/ 11157 w 320747"/>
                  <a:gd name="connsiteY119" fmla="*/ 147823 h 139455"/>
                  <a:gd name="connsiteX120" fmla="*/ 8367 w 320747"/>
                  <a:gd name="connsiteY120" fmla="*/ 145034 h 139455"/>
                  <a:gd name="connsiteX121" fmla="*/ 5578 w 320747"/>
                  <a:gd name="connsiteY121" fmla="*/ 143639 h 139455"/>
                  <a:gd name="connsiteX122" fmla="*/ 4184 w 320747"/>
                  <a:gd name="connsiteY122" fmla="*/ 140850 h 139455"/>
                  <a:gd name="connsiteX123" fmla="*/ 1395 w 320747"/>
                  <a:gd name="connsiteY123" fmla="*/ 136666 h 139455"/>
                  <a:gd name="connsiteX124" fmla="*/ 1395 w 320747"/>
                  <a:gd name="connsiteY124" fmla="*/ 133877 h 139455"/>
                  <a:gd name="connsiteX125" fmla="*/ 0 w 320747"/>
                  <a:gd name="connsiteY125" fmla="*/ 129694 h 139455"/>
                  <a:gd name="connsiteX126" fmla="*/ 1395 w 320747"/>
                  <a:gd name="connsiteY126" fmla="*/ 126905 h 139455"/>
                  <a:gd name="connsiteX127" fmla="*/ 1395 w 320747"/>
                  <a:gd name="connsiteY127" fmla="*/ 122721 h 139455"/>
                  <a:gd name="connsiteX128" fmla="*/ 4184 w 320747"/>
                  <a:gd name="connsiteY128" fmla="*/ 119932 h 139455"/>
                  <a:gd name="connsiteX129" fmla="*/ 5578 w 320747"/>
                  <a:gd name="connsiteY129" fmla="*/ 117143 h 139455"/>
                  <a:gd name="connsiteX130" fmla="*/ 8367 w 320747"/>
                  <a:gd name="connsiteY130" fmla="*/ 114354 h 139455"/>
                  <a:gd name="connsiteX131" fmla="*/ 11157 w 320747"/>
                  <a:gd name="connsiteY131" fmla="*/ 112959 h 139455"/>
                  <a:gd name="connsiteX132" fmla="*/ 108776 w 320747"/>
                  <a:gd name="connsiteY132" fmla="*/ 72517 h 139455"/>
                  <a:gd name="connsiteX133" fmla="*/ 111565 w 320747"/>
                  <a:gd name="connsiteY133" fmla="*/ 71122 h 139455"/>
                  <a:gd name="connsiteX134" fmla="*/ 115748 w 320747"/>
                  <a:gd name="connsiteY134" fmla="*/ 71122 h 139455"/>
                  <a:gd name="connsiteX135" fmla="*/ 118538 w 320747"/>
                  <a:gd name="connsiteY135" fmla="*/ 71122 h 139455"/>
                  <a:gd name="connsiteX136" fmla="*/ 121326 w 320747"/>
                  <a:gd name="connsiteY136" fmla="*/ 72517 h 139455"/>
                  <a:gd name="connsiteX137" fmla="*/ 126905 w 320747"/>
                  <a:gd name="connsiteY137" fmla="*/ 73911 h 139455"/>
                  <a:gd name="connsiteX138" fmla="*/ 131088 w 320747"/>
                  <a:gd name="connsiteY138" fmla="*/ 75306 h 139455"/>
                  <a:gd name="connsiteX139" fmla="*/ 135272 w 320747"/>
                  <a:gd name="connsiteY139" fmla="*/ 76701 h 139455"/>
                  <a:gd name="connsiteX140" fmla="*/ 138061 w 320747"/>
                  <a:gd name="connsiteY140" fmla="*/ 78095 h 139455"/>
                  <a:gd name="connsiteX141" fmla="*/ 140850 w 320747"/>
                  <a:gd name="connsiteY141" fmla="*/ 79490 h 139455"/>
                  <a:gd name="connsiteX142" fmla="*/ 142244 w 320747"/>
                  <a:gd name="connsiteY142" fmla="*/ 79490 h 139455"/>
                  <a:gd name="connsiteX143" fmla="*/ 145034 w 320747"/>
                  <a:gd name="connsiteY143" fmla="*/ 80884 h 139455"/>
                  <a:gd name="connsiteX144" fmla="*/ 146429 w 320747"/>
                  <a:gd name="connsiteY144" fmla="*/ 80884 h 139455"/>
                  <a:gd name="connsiteX145" fmla="*/ 147823 w 320747"/>
                  <a:gd name="connsiteY145" fmla="*/ 82279 h 139455"/>
                  <a:gd name="connsiteX146" fmla="*/ 150612 w 320747"/>
                  <a:gd name="connsiteY146" fmla="*/ 82279 h 139455"/>
                  <a:gd name="connsiteX147" fmla="*/ 152006 w 320747"/>
                  <a:gd name="connsiteY147" fmla="*/ 83673 h 139455"/>
                  <a:gd name="connsiteX148" fmla="*/ 154796 w 320747"/>
                  <a:gd name="connsiteY148" fmla="*/ 83673 h 139455"/>
                  <a:gd name="connsiteX149" fmla="*/ 157585 w 320747"/>
                  <a:gd name="connsiteY149" fmla="*/ 85068 h 139455"/>
                  <a:gd name="connsiteX150" fmla="*/ 161769 w 320747"/>
                  <a:gd name="connsiteY150" fmla="*/ 86462 h 139455"/>
                  <a:gd name="connsiteX151" fmla="*/ 165952 w 320747"/>
                  <a:gd name="connsiteY151" fmla="*/ 89251 h 139455"/>
                  <a:gd name="connsiteX152" fmla="*/ 270544 w 320747"/>
                  <a:gd name="connsiteY152" fmla="*/ 4184 h 139455"/>
                  <a:gd name="connsiteX153" fmla="*/ 274727 w 320747"/>
                  <a:gd name="connsiteY153" fmla="*/ 2789 h 139455"/>
                  <a:gd name="connsiteX154" fmla="*/ 277516 w 320747"/>
                  <a:gd name="connsiteY154" fmla="*/ 1395 h 139455"/>
                  <a:gd name="connsiteX155" fmla="*/ 281700 w 320747"/>
                  <a:gd name="connsiteY155" fmla="*/ 0 h 139455"/>
                  <a:gd name="connsiteX156" fmla="*/ 281700 w 320747"/>
                  <a:gd name="connsiteY156" fmla="*/ 0 h 13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320747" h="139455">
                    <a:moveTo>
                      <a:pt x="281700" y="0"/>
                    </a:moveTo>
                    <a:lnTo>
                      <a:pt x="284489" y="0"/>
                    </a:lnTo>
                    <a:lnTo>
                      <a:pt x="288673" y="1395"/>
                    </a:lnTo>
                    <a:lnTo>
                      <a:pt x="291462" y="2789"/>
                    </a:lnTo>
                    <a:lnTo>
                      <a:pt x="294251" y="5578"/>
                    </a:lnTo>
                    <a:lnTo>
                      <a:pt x="297041" y="8367"/>
                    </a:lnTo>
                    <a:lnTo>
                      <a:pt x="317959" y="37653"/>
                    </a:lnTo>
                    <a:lnTo>
                      <a:pt x="320748" y="40442"/>
                    </a:lnTo>
                    <a:lnTo>
                      <a:pt x="322142" y="44626"/>
                    </a:lnTo>
                    <a:lnTo>
                      <a:pt x="322142" y="47415"/>
                    </a:lnTo>
                    <a:lnTo>
                      <a:pt x="322142" y="51599"/>
                    </a:lnTo>
                    <a:lnTo>
                      <a:pt x="320748" y="54388"/>
                    </a:lnTo>
                    <a:lnTo>
                      <a:pt x="319353" y="57177"/>
                    </a:lnTo>
                    <a:lnTo>
                      <a:pt x="317959" y="59966"/>
                    </a:lnTo>
                    <a:lnTo>
                      <a:pt x="315170" y="62755"/>
                    </a:lnTo>
                    <a:lnTo>
                      <a:pt x="292857" y="79490"/>
                    </a:lnTo>
                    <a:lnTo>
                      <a:pt x="298435" y="36259"/>
                    </a:lnTo>
                    <a:lnTo>
                      <a:pt x="277516" y="94830"/>
                    </a:lnTo>
                    <a:lnTo>
                      <a:pt x="276122" y="97619"/>
                    </a:lnTo>
                    <a:lnTo>
                      <a:pt x="273333" y="100408"/>
                    </a:lnTo>
                    <a:lnTo>
                      <a:pt x="270544" y="101803"/>
                    </a:lnTo>
                    <a:lnTo>
                      <a:pt x="266360" y="103197"/>
                    </a:lnTo>
                    <a:lnTo>
                      <a:pt x="210578" y="115748"/>
                    </a:lnTo>
                    <a:lnTo>
                      <a:pt x="207789" y="115748"/>
                    </a:lnTo>
                    <a:lnTo>
                      <a:pt x="203605" y="115748"/>
                    </a:lnTo>
                    <a:lnTo>
                      <a:pt x="200816" y="114354"/>
                    </a:lnTo>
                    <a:lnTo>
                      <a:pt x="198027" y="112959"/>
                    </a:lnTo>
                    <a:lnTo>
                      <a:pt x="196632" y="111564"/>
                    </a:lnTo>
                    <a:lnTo>
                      <a:pt x="193843" y="108775"/>
                    </a:lnTo>
                    <a:lnTo>
                      <a:pt x="193843" y="105986"/>
                    </a:lnTo>
                    <a:lnTo>
                      <a:pt x="192449" y="104592"/>
                    </a:lnTo>
                    <a:lnTo>
                      <a:pt x="192449" y="101803"/>
                    </a:lnTo>
                    <a:lnTo>
                      <a:pt x="192449" y="97619"/>
                    </a:lnTo>
                    <a:lnTo>
                      <a:pt x="193843" y="94830"/>
                    </a:lnTo>
                    <a:lnTo>
                      <a:pt x="195238" y="92041"/>
                    </a:lnTo>
                    <a:lnTo>
                      <a:pt x="198027" y="90646"/>
                    </a:lnTo>
                    <a:lnTo>
                      <a:pt x="200816" y="89251"/>
                    </a:lnTo>
                    <a:lnTo>
                      <a:pt x="203605" y="87857"/>
                    </a:lnTo>
                    <a:lnTo>
                      <a:pt x="210578" y="86462"/>
                    </a:lnTo>
                    <a:lnTo>
                      <a:pt x="214761" y="85068"/>
                    </a:lnTo>
                    <a:lnTo>
                      <a:pt x="218945" y="83673"/>
                    </a:lnTo>
                    <a:lnTo>
                      <a:pt x="223129" y="83673"/>
                    </a:lnTo>
                    <a:lnTo>
                      <a:pt x="225918" y="82279"/>
                    </a:lnTo>
                    <a:lnTo>
                      <a:pt x="228707" y="82279"/>
                    </a:lnTo>
                    <a:lnTo>
                      <a:pt x="231496" y="80884"/>
                    </a:lnTo>
                    <a:lnTo>
                      <a:pt x="234286" y="80884"/>
                    </a:lnTo>
                    <a:lnTo>
                      <a:pt x="237075" y="79490"/>
                    </a:lnTo>
                    <a:lnTo>
                      <a:pt x="239863" y="79490"/>
                    </a:lnTo>
                    <a:lnTo>
                      <a:pt x="244048" y="78095"/>
                    </a:lnTo>
                    <a:lnTo>
                      <a:pt x="248231" y="78095"/>
                    </a:lnTo>
                    <a:lnTo>
                      <a:pt x="252415" y="76701"/>
                    </a:lnTo>
                    <a:lnTo>
                      <a:pt x="273333" y="23707"/>
                    </a:lnTo>
                    <a:lnTo>
                      <a:pt x="245442" y="64150"/>
                    </a:lnTo>
                    <a:lnTo>
                      <a:pt x="200816" y="73911"/>
                    </a:lnTo>
                    <a:lnTo>
                      <a:pt x="196632" y="75306"/>
                    </a:lnTo>
                    <a:lnTo>
                      <a:pt x="192449" y="78095"/>
                    </a:lnTo>
                    <a:lnTo>
                      <a:pt x="188265" y="80884"/>
                    </a:lnTo>
                    <a:lnTo>
                      <a:pt x="185476" y="83673"/>
                    </a:lnTo>
                    <a:lnTo>
                      <a:pt x="182687" y="87857"/>
                    </a:lnTo>
                    <a:lnTo>
                      <a:pt x="179898" y="93435"/>
                    </a:lnTo>
                    <a:lnTo>
                      <a:pt x="179898" y="97619"/>
                    </a:lnTo>
                    <a:lnTo>
                      <a:pt x="178503" y="103197"/>
                    </a:lnTo>
                    <a:lnTo>
                      <a:pt x="179898" y="107381"/>
                    </a:lnTo>
                    <a:lnTo>
                      <a:pt x="181293" y="112959"/>
                    </a:lnTo>
                    <a:lnTo>
                      <a:pt x="184081" y="117143"/>
                    </a:lnTo>
                    <a:lnTo>
                      <a:pt x="186870" y="121326"/>
                    </a:lnTo>
                    <a:lnTo>
                      <a:pt x="189660" y="124115"/>
                    </a:lnTo>
                    <a:lnTo>
                      <a:pt x="193843" y="126905"/>
                    </a:lnTo>
                    <a:lnTo>
                      <a:pt x="198027" y="128299"/>
                    </a:lnTo>
                    <a:lnTo>
                      <a:pt x="203605" y="129694"/>
                    </a:lnTo>
                    <a:lnTo>
                      <a:pt x="207789" y="131088"/>
                    </a:lnTo>
                    <a:lnTo>
                      <a:pt x="213367" y="129694"/>
                    </a:lnTo>
                    <a:lnTo>
                      <a:pt x="216157" y="128299"/>
                    </a:lnTo>
                    <a:lnTo>
                      <a:pt x="218945" y="128299"/>
                    </a:lnTo>
                    <a:lnTo>
                      <a:pt x="220340" y="128299"/>
                    </a:lnTo>
                    <a:lnTo>
                      <a:pt x="221734" y="128299"/>
                    </a:lnTo>
                    <a:lnTo>
                      <a:pt x="223129" y="126905"/>
                    </a:lnTo>
                    <a:lnTo>
                      <a:pt x="224524" y="126905"/>
                    </a:lnTo>
                    <a:lnTo>
                      <a:pt x="225918" y="126905"/>
                    </a:lnTo>
                    <a:lnTo>
                      <a:pt x="228707" y="125510"/>
                    </a:lnTo>
                    <a:lnTo>
                      <a:pt x="231496" y="125510"/>
                    </a:lnTo>
                    <a:lnTo>
                      <a:pt x="228707" y="128299"/>
                    </a:lnTo>
                    <a:lnTo>
                      <a:pt x="225918" y="129694"/>
                    </a:lnTo>
                    <a:lnTo>
                      <a:pt x="223129" y="131088"/>
                    </a:lnTo>
                    <a:lnTo>
                      <a:pt x="221734" y="132483"/>
                    </a:lnTo>
                    <a:lnTo>
                      <a:pt x="220340" y="133877"/>
                    </a:lnTo>
                    <a:lnTo>
                      <a:pt x="218945" y="135272"/>
                    </a:lnTo>
                    <a:lnTo>
                      <a:pt x="218945" y="135272"/>
                    </a:lnTo>
                    <a:lnTo>
                      <a:pt x="217551" y="135272"/>
                    </a:lnTo>
                    <a:lnTo>
                      <a:pt x="216157" y="136666"/>
                    </a:lnTo>
                    <a:lnTo>
                      <a:pt x="216157" y="136666"/>
                    </a:lnTo>
                    <a:lnTo>
                      <a:pt x="211972" y="139456"/>
                    </a:lnTo>
                    <a:lnTo>
                      <a:pt x="209184" y="139456"/>
                    </a:lnTo>
                    <a:lnTo>
                      <a:pt x="204999" y="140850"/>
                    </a:lnTo>
                    <a:lnTo>
                      <a:pt x="202211" y="140850"/>
                    </a:lnTo>
                    <a:lnTo>
                      <a:pt x="198027" y="139456"/>
                    </a:lnTo>
                    <a:lnTo>
                      <a:pt x="196632" y="139456"/>
                    </a:lnTo>
                    <a:lnTo>
                      <a:pt x="193843" y="138061"/>
                    </a:lnTo>
                    <a:lnTo>
                      <a:pt x="191054" y="136666"/>
                    </a:lnTo>
                    <a:lnTo>
                      <a:pt x="186870" y="135272"/>
                    </a:lnTo>
                    <a:lnTo>
                      <a:pt x="182687" y="133877"/>
                    </a:lnTo>
                    <a:lnTo>
                      <a:pt x="177108" y="132483"/>
                    </a:lnTo>
                    <a:lnTo>
                      <a:pt x="171531" y="129694"/>
                    </a:lnTo>
                    <a:lnTo>
                      <a:pt x="165952" y="128299"/>
                    </a:lnTo>
                    <a:lnTo>
                      <a:pt x="160374" y="125510"/>
                    </a:lnTo>
                    <a:lnTo>
                      <a:pt x="154796" y="124115"/>
                    </a:lnTo>
                    <a:lnTo>
                      <a:pt x="149217" y="121326"/>
                    </a:lnTo>
                    <a:lnTo>
                      <a:pt x="143639" y="119932"/>
                    </a:lnTo>
                    <a:lnTo>
                      <a:pt x="138061" y="117143"/>
                    </a:lnTo>
                    <a:lnTo>
                      <a:pt x="132483" y="115748"/>
                    </a:lnTo>
                    <a:lnTo>
                      <a:pt x="128299" y="114354"/>
                    </a:lnTo>
                    <a:lnTo>
                      <a:pt x="124115" y="112959"/>
                    </a:lnTo>
                    <a:lnTo>
                      <a:pt x="121326" y="111564"/>
                    </a:lnTo>
                    <a:lnTo>
                      <a:pt x="118538" y="110170"/>
                    </a:lnTo>
                    <a:lnTo>
                      <a:pt x="115748" y="108775"/>
                    </a:lnTo>
                    <a:lnTo>
                      <a:pt x="25102" y="147823"/>
                    </a:lnTo>
                    <a:lnTo>
                      <a:pt x="22313" y="147823"/>
                    </a:lnTo>
                    <a:lnTo>
                      <a:pt x="18129" y="149217"/>
                    </a:lnTo>
                    <a:lnTo>
                      <a:pt x="15340" y="147823"/>
                    </a:lnTo>
                    <a:lnTo>
                      <a:pt x="11157" y="147823"/>
                    </a:lnTo>
                    <a:lnTo>
                      <a:pt x="8367" y="145034"/>
                    </a:lnTo>
                    <a:lnTo>
                      <a:pt x="5578" y="143639"/>
                    </a:lnTo>
                    <a:lnTo>
                      <a:pt x="4184" y="140850"/>
                    </a:lnTo>
                    <a:lnTo>
                      <a:pt x="1395" y="136666"/>
                    </a:lnTo>
                    <a:lnTo>
                      <a:pt x="1395" y="133877"/>
                    </a:lnTo>
                    <a:lnTo>
                      <a:pt x="0" y="129694"/>
                    </a:lnTo>
                    <a:lnTo>
                      <a:pt x="1395" y="126905"/>
                    </a:lnTo>
                    <a:lnTo>
                      <a:pt x="1395" y="122721"/>
                    </a:lnTo>
                    <a:lnTo>
                      <a:pt x="4184" y="119932"/>
                    </a:lnTo>
                    <a:lnTo>
                      <a:pt x="5578" y="117143"/>
                    </a:lnTo>
                    <a:lnTo>
                      <a:pt x="8367" y="114354"/>
                    </a:lnTo>
                    <a:lnTo>
                      <a:pt x="11157" y="112959"/>
                    </a:lnTo>
                    <a:lnTo>
                      <a:pt x="108776" y="72517"/>
                    </a:lnTo>
                    <a:lnTo>
                      <a:pt x="111565" y="71122"/>
                    </a:lnTo>
                    <a:lnTo>
                      <a:pt x="115748" y="71122"/>
                    </a:lnTo>
                    <a:lnTo>
                      <a:pt x="118538" y="71122"/>
                    </a:lnTo>
                    <a:lnTo>
                      <a:pt x="121326" y="72517"/>
                    </a:lnTo>
                    <a:lnTo>
                      <a:pt x="126905" y="73911"/>
                    </a:lnTo>
                    <a:lnTo>
                      <a:pt x="131088" y="75306"/>
                    </a:lnTo>
                    <a:lnTo>
                      <a:pt x="135272" y="76701"/>
                    </a:lnTo>
                    <a:lnTo>
                      <a:pt x="138061" y="78095"/>
                    </a:lnTo>
                    <a:lnTo>
                      <a:pt x="140850" y="79490"/>
                    </a:lnTo>
                    <a:lnTo>
                      <a:pt x="142244" y="79490"/>
                    </a:lnTo>
                    <a:lnTo>
                      <a:pt x="145034" y="80884"/>
                    </a:lnTo>
                    <a:lnTo>
                      <a:pt x="146429" y="80884"/>
                    </a:lnTo>
                    <a:lnTo>
                      <a:pt x="147823" y="82279"/>
                    </a:lnTo>
                    <a:lnTo>
                      <a:pt x="150612" y="82279"/>
                    </a:lnTo>
                    <a:lnTo>
                      <a:pt x="152006" y="83673"/>
                    </a:lnTo>
                    <a:lnTo>
                      <a:pt x="154796" y="83673"/>
                    </a:lnTo>
                    <a:lnTo>
                      <a:pt x="157585" y="85068"/>
                    </a:lnTo>
                    <a:lnTo>
                      <a:pt x="161769" y="86462"/>
                    </a:lnTo>
                    <a:lnTo>
                      <a:pt x="165952" y="89251"/>
                    </a:lnTo>
                    <a:lnTo>
                      <a:pt x="270544" y="4184"/>
                    </a:lnTo>
                    <a:lnTo>
                      <a:pt x="274727" y="2789"/>
                    </a:lnTo>
                    <a:lnTo>
                      <a:pt x="277516" y="1395"/>
                    </a:lnTo>
                    <a:lnTo>
                      <a:pt x="281700" y="0"/>
                    </a:lnTo>
                    <a:lnTo>
                      <a:pt x="281700" y="0"/>
                    </a:lnTo>
                    <a:close/>
                  </a:path>
                </a:pathLst>
              </a:custGeom>
              <a:solidFill>
                <a:srgbClr val="FFFFFF"/>
              </a:solidFill>
              <a:ln w="13941" cap="flat">
                <a:noFill/>
                <a:prstDash val="solid"/>
                <a:miter/>
              </a:ln>
            </p:spPr>
            <p:txBody>
              <a:bodyPr rtlCol="0" anchor="ctr"/>
              <a:lstStyle/>
              <a:p>
                <a:endParaRPr lang="en-US" sz="1350" dirty="0"/>
              </a:p>
            </p:txBody>
          </p:sp>
          <p:sp>
            <p:nvSpPr>
              <p:cNvPr id="25" name="Freeform: Shape 24">
                <a:extLst>
                  <a:ext uri="{FF2B5EF4-FFF2-40B4-BE49-F238E27FC236}">
                    <a16:creationId xmlns:a16="http://schemas.microsoft.com/office/drawing/2014/main" id="{3F7A62DA-D8FA-4404-B766-02E57E89B53B}"/>
                  </a:ext>
                </a:extLst>
              </p:cNvPr>
              <p:cNvSpPr/>
              <p:nvPr/>
            </p:nvSpPr>
            <p:spPr>
              <a:xfrm>
                <a:off x="8641465" y="4520609"/>
                <a:ext cx="73226" cy="84756"/>
              </a:xfrm>
              <a:custGeom>
                <a:avLst/>
                <a:gdLst>
                  <a:gd name="connsiteX0" fmla="*/ 34864 w 69727"/>
                  <a:gd name="connsiteY0" fmla="*/ 0 h 69727"/>
                  <a:gd name="connsiteX1" fmla="*/ 40442 w 69727"/>
                  <a:gd name="connsiteY1" fmla="*/ 0 h 69727"/>
                  <a:gd name="connsiteX2" fmla="*/ 46020 w 69727"/>
                  <a:gd name="connsiteY2" fmla="*/ 1395 h 69727"/>
                  <a:gd name="connsiteX3" fmla="*/ 50204 w 69727"/>
                  <a:gd name="connsiteY3" fmla="*/ 2789 h 69727"/>
                  <a:gd name="connsiteX4" fmla="*/ 55782 w 69727"/>
                  <a:gd name="connsiteY4" fmla="*/ 5578 h 69727"/>
                  <a:gd name="connsiteX5" fmla="*/ 59966 w 69727"/>
                  <a:gd name="connsiteY5" fmla="*/ 9762 h 69727"/>
                  <a:gd name="connsiteX6" fmla="*/ 64149 w 69727"/>
                  <a:gd name="connsiteY6" fmla="*/ 13946 h 69727"/>
                  <a:gd name="connsiteX7" fmla="*/ 66938 w 69727"/>
                  <a:gd name="connsiteY7" fmla="*/ 18129 h 69727"/>
                  <a:gd name="connsiteX8" fmla="*/ 68333 w 69727"/>
                  <a:gd name="connsiteY8" fmla="*/ 23707 h 69727"/>
                  <a:gd name="connsiteX9" fmla="*/ 69728 w 69727"/>
                  <a:gd name="connsiteY9" fmla="*/ 29286 h 69727"/>
                  <a:gd name="connsiteX10" fmla="*/ 71122 w 69727"/>
                  <a:gd name="connsiteY10" fmla="*/ 34864 h 69727"/>
                  <a:gd name="connsiteX11" fmla="*/ 69728 w 69727"/>
                  <a:gd name="connsiteY11" fmla="*/ 40442 h 69727"/>
                  <a:gd name="connsiteX12" fmla="*/ 68333 w 69727"/>
                  <a:gd name="connsiteY12" fmla="*/ 44626 h 69727"/>
                  <a:gd name="connsiteX13" fmla="*/ 66938 w 69727"/>
                  <a:gd name="connsiteY13" fmla="*/ 50204 h 69727"/>
                  <a:gd name="connsiteX14" fmla="*/ 64149 w 69727"/>
                  <a:gd name="connsiteY14" fmla="*/ 54388 h 69727"/>
                  <a:gd name="connsiteX15" fmla="*/ 59966 w 69727"/>
                  <a:gd name="connsiteY15" fmla="*/ 59966 h 69727"/>
                  <a:gd name="connsiteX16" fmla="*/ 55782 w 69727"/>
                  <a:gd name="connsiteY16" fmla="*/ 62755 h 69727"/>
                  <a:gd name="connsiteX17" fmla="*/ 51599 w 69727"/>
                  <a:gd name="connsiteY17" fmla="*/ 66939 h 69727"/>
                  <a:gd name="connsiteX18" fmla="*/ 46020 w 69727"/>
                  <a:gd name="connsiteY18" fmla="*/ 68333 h 69727"/>
                  <a:gd name="connsiteX19" fmla="*/ 41837 w 69727"/>
                  <a:gd name="connsiteY19" fmla="*/ 69728 h 69727"/>
                  <a:gd name="connsiteX20" fmla="*/ 36258 w 69727"/>
                  <a:gd name="connsiteY20" fmla="*/ 69728 h 69727"/>
                  <a:gd name="connsiteX21" fmla="*/ 30680 w 69727"/>
                  <a:gd name="connsiteY21" fmla="*/ 69728 h 69727"/>
                  <a:gd name="connsiteX22" fmla="*/ 25102 w 69727"/>
                  <a:gd name="connsiteY22" fmla="*/ 68333 h 69727"/>
                  <a:gd name="connsiteX23" fmla="*/ 20918 w 69727"/>
                  <a:gd name="connsiteY23" fmla="*/ 66939 h 69727"/>
                  <a:gd name="connsiteX24" fmla="*/ 15340 w 69727"/>
                  <a:gd name="connsiteY24" fmla="*/ 64150 h 69727"/>
                  <a:gd name="connsiteX25" fmla="*/ 11156 w 69727"/>
                  <a:gd name="connsiteY25" fmla="*/ 61360 h 69727"/>
                  <a:gd name="connsiteX26" fmla="*/ 8367 w 69727"/>
                  <a:gd name="connsiteY26" fmla="*/ 57177 h 69727"/>
                  <a:gd name="connsiteX27" fmla="*/ 4183 w 69727"/>
                  <a:gd name="connsiteY27" fmla="*/ 52993 h 69727"/>
                  <a:gd name="connsiteX28" fmla="*/ 2789 w 69727"/>
                  <a:gd name="connsiteY28" fmla="*/ 48809 h 69727"/>
                  <a:gd name="connsiteX29" fmla="*/ 1394 w 69727"/>
                  <a:gd name="connsiteY29" fmla="*/ 43231 h 69727"/>
                  <a:gd name="connsiteX30" fmla="*/ 0 w 69727"/>
                  <a:gd name="connsiteY30" fmla="*/ 39048 h 69727"/>
                  <a:gd name="connsiteX31" fmla="*/ 0 w 69727"/>
                  <a:gd name="connsiteY31" fmla="*/ 33469 h 69727"/>
                  <a:gd name="connsiteX32" fmla="*/ 0 w 69727"/>
                  <a:gd name="connsiteY32" fmla="*/ 27891 h 69727"/>
                  <a:gd name="connsiteX33" fmla="*/ 1394 w 69727"/>
                  <a:gd name="connsiteY33" fmla="*/ 23707 h 69727"/>
                  <a:gd name="connsiteX34" fmla="*/ 4183 w 69727"/>
                  <a:gd name="connsiteY34" fmla="*/ 18129 h 69727"/>
                  <a:gd name="connsiteX35" fmla="*/ 6973 w 69727"/>
                  <a:gd name="connsiteY35" fmla="*/ 13946 h 69727"/>
                  <a:gd name="connsiteX36" fmla="*/ 9762 w 69727"/>
                  <a:gd name="connsiteY36" fmla="*/ 9762 h 69727"/>
                  <a:gd name="connsiteX37" fmla="*/ 13946 w 69727"/>
                  <a:gd name="connsiteY37" fmla="*/ 6973 h 69727"/>
                  <a:gd name="connsiteX38" fmla="*/ 19523 w 69727"/>
                  <a:gd name="connsiteY38" fmla="*/ 2789 h 69727"/>
                  <a:gd name="connsiteX39" fmla="*/ 23708 w 69727"/>
                  <a:gd name="connsiteY39" fmla="*/ 1395 h 69727"/>
                  <a:gd name="connsiteX40" fmla="*/ 29285 w 69727"/>
                  <a:gd name="connsiteY40" fmla="*/ 0 h 69727"/>
                  <a:gd name="connsiteX41" fmla="*/ 34864 w 69727"/>
                  <a:gd name="connsiteY41" fmla="*/ 0 h 69727"/>
                  <a:gd name="connsiteX42" fmla="*/ 34864 w 69727"/>
                  <a:gd name="connsiteY42" fmla="*/ 0 h 6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9727" h="69727">
                    <a:moveTo>
                      <a:pt x="34864" y="0"/>
                    </a:moveTo>
                    <a:lnTo>
                      <a:pt x="40442" y="0"/>
                    </a:lnTo>
                    <a:lnTo>
                      <a:pt x="46020" y="1395"/>
                    </a:lnTo>
                    <a:lnTo>
                      <a:pt x="50204" y="2789"/>
                    </a:lnTo>
                    <a:lnTo>
                      <a:pt x="55782" y="5578"/>
                    </a:lnTo>
                    <a:lnTo>
                      <a:pt x="59966" y="9762"/>
                    </a:lnTo>
                    <a:lnTo>
                      <a:pt x="64149" y="13946"/>
                    </a:lnTo>
                    <a:lnTo>
                      <a:pt x="66938" y="18129"/>
                    </a:lnTo>
                    <a:lnTo>
                      <a:pt x="68333" y="23707"/>
                    </a:lnTo>
                    <a:lnTo>
                      <a:pt x="69728" y="29286"/>
                    </a:lnTo>
                    <a:lnTo>
                      <a:pt x="71122" y="34864"/>
                    </a:lnTo>
                    <a:lnTo>
                      <a:pt x="69728" y="40442"/>
                    </a:lnTo>
                    <a:lnTo>
                      <a:pt x="68333" y="44626"/>
                    </a:lnTo>
                    <a:lnTo>
                      <a:pt x="66938" y="50204"/>
                    </a:lnTo>
                    <a:lnTo>
                      <a:pt x="64149" y="54388"/>
                    </a:lnTo>
                    <a:lnTo>
                      <a:pt x="59966" y="59966"/>
                    </a:lnTo>
                    <a:lnTo>
                      <a:pt x="55782" y="62755"/>
                    </a:lnTo>
                    <a:lnTo>
                      <a:pt x="51599" y="66939"/>
                    </a:lnTo>
                    <a:lnTo>
                      <a:pt x="46020" y="68333"/>
                    </a:lnTo>
                    <a:lnTo>
                      <a:pt x="41837" y="69728"/>
                    </a:lnTo>
                    <a:lnTo>
                      <a:pt x="36258" y="69728"/>
                    </a:lnTo>
                    <a:lnTo>
                      <a:pt x="30680" y="69728"/>
                    </a:lnTo>
                    <a:lnTo>
                      <a:pt x="25102" y="68333"/>
                    </a:lnTo>
                    <a:lnTo>
                      <a:pt x="20918" y="66939"/>
                    </a:lnTo>
                    <a:lnTo>
                      <a:pt x="15340" y="64150"/>
                    </a:lnTo>
                    <a:lnTo>
                      <a:pt x="11156" y="61360"/>
                    </a:lnTo>
                    <a:lnTo>
                      <a:pt x="8367" y="57177"/>
                    </a:lnTo>
                    <a:lnTo>
                      <a:pt x="4183" y="52993"/>
                    </a:lnTo>
                    <a:lnTo>
                      <a:pt x="2789" y="48809"/>
                    </a:lnTo>
                    <a:lnTo>
                      <a:pt x="1394" y="43231"/>
                    </a:lnTo>
                    <a:lnTo>
                      <a:pt x="0" y="39048"/>
                    </a:lnTo>
                    <a:lnTo>
                      <a:pt x="0" y="33469"/>
                    </a:lnTo>
                    <a:lnTo>
                      <a:pt x="0" y="27891"/>
                    </a:lnTo>
                    <a:lnTo>
                      <a:pt x="1394" y="23707"/>
                    </a:lnTo>
                    <a:lnTo>
                      <a:pt x="4183" y="18129"/>
                    </a:lnTo>
                    <a:lnTo>
                      <a:pt x="6973" y="13946"/>
                    </a:lnTo>
                    <a:lnTo>
                      <a:pt x="9762" y="9762"/>
                    </a:lnTo>
                    <a:lnTo>
                      <a:pt x="13946" y="6973"/>
                    </a:lnTo>
                    <a:lnTo>
                      <a:pt x="19523" y="2789"/>
                    </a:lnTo>
                    <a:lnTo>
                      <a:pt x="23708" y="1395"/>
                    </a:lnTo>
                    <a:lnTo>
                      <a:pt x="29285" y="0"/>
                    </a:lnTo>
                    <a:lnTo>
                      <a:pt x="34864" y="0"/>
                    </a:lnTo>
                    <a:lnTo>
                      <a:pt x="34864" y="0"/>
                    </a:lnTo>
                    <a:close/>
                  </a:path>
                </a:pathLst>
              </a:custGeom>
              <a:solidFill>
                <a:srgbClr val="FFFFFF"/>
              </a:solidFill>
              <a:ln w="13941" cap="flat">
                <a:noFill/>
                <a:prstDash val="solid"/>
                <a:miter/>
              </a:ln>
            </p:spPr>
            <p:txBody>
              <a:bodyPr rtlCol="0" anchor="ctr"/>
              <a:lstStyle/>
              <a:p>
                <a:endParaRPr lang="en-US" sz="1350" dirty="0"/>
              </a:p>
            </p:txBody>
          </p:sp>
          <p:sp>
            <p:nvSpPr>
              <p:cNvPr id="26" name="Freeform: Shape 25">
                <a:extLst>
                  <a:ext uri="{FF2B5EF4-FFF2-40B4-BE49-F238E27FC236}">
                    <a16:creationId xmlns:a16="http://schemas.microsoft.com/office/drawing/2014/main" id="{543D08C7-C7D0-4F8D-B5DA-2C30709D1017}"/>
                  </a:ext>
                </a:extLst>
              </p:cNvPr>
              <p:cNvSpPr/>
              <p:nvPr/>
            </p:nvSpPr>
            <p:spPr>
              <a:xfrm>
                <a:off x="8364672" y="4668084"/>
                <a:ext cx="366129" cy="203415"/>
              </a:xfrm>
              <a:custGeom>
                <a:avLst/>
                <a:gdLst>
                  <a:gd name="connsiteX0" fmla="*/ 337483 w 348638"/>
                  <a:gd name="connsiteY0" fmla="*/ 0 h 167346"/>
                  <a:gd name="connsiteX1" fmla="*/ 341666 w 348638"/>
                  <a:gd name="connsiteY1" fmla="*/ 0 h 167346"/>
                  <a:gd name="connsiteX2" fmla="*/ 345850 w 348638"/>
                  <a:gd name="connsiteY2" fmla="*/ 1395 h 167346"/>
                  <a:gd name="connsiteX3" fmla="*/ 348639 w 348638"/>
                  <a:gd name="connsiteY3" fmla="*/ 2789 h 167346"/>
                  <a:gd name="connsiteX4" fmla="*/ 352822 w 348638"/>
                  <a:gd name="connsiteY4" fmla="*/ 5578 h 167346"/>
                  <a:gd name="connsiteX5" fmla="*/ 355612 w 348638"/>
                  <a:gd name="connsiteY5" fmla="*/ 8367 h 167346"/>
                  <a:gd name="connsiteX6" fmla="*/ 357007 w 348638"/>
                  <a:gd name="connsiteY6" fmla="*/ 11156 h 167346"/>
                  <a:gd name="connsiteX7" fmla="*/ 359795 w 348638"/>
                  <a:gd name="connsiteY7" fmla="*/ 15340 h 167346"/>
                  <a:gd name="connsiteX8" fmla="*/ 359795 w 348638"/>
                  <a:gd name="connsiteY8" fmla="*/ 19524 h 167346"/>
                  <a:gd name="connsiteX9" fmla="*/ 359795 w 348638"/>
                  <a:gd name="connsiteY9" fmla="*/ 22313 h 167346"/>
                  <a:gd name="connsiteX10" fmla="*/ 358401 w 348638"/>
                  <a:gd name="connsiteY10" fmla="*/ 26497 h 167346"/>
                  <a:gd name="connsiteX11" fmla="*/ 357007 w 348638"/>
                  <a:gd name="connsiteY11" fmla="*/ 30680 h 167346"/>
                  <a:gd name="connsiteX12" fmla="*/ 355612 w 348638"/>
                  <a:gd name="connsiteY12" fmla="*/ 33469 h 167346"/>
                  <a:gd name="connsiteX13" fmla="*/ 352822 w 348638"/>
                  <a:gd name="connsiteY13" fmla="*/ 36259 h 167346"/>
                  <a:gd name="connsiteX14" fmla="*/ 220340 w 348638"/>
                  <a:gd name="connsiteY14" fmla="*/ 142245 h 167346"/>
                  <a:gd name="connsiteX15" fmla="*/ 217551 w 348638"/>
                  <a:gd name="connsiteY15" fmla="*/ 143639 h 167346"/>
                  <a:gd name="connsiteX16" fmla="*/ 213367 w 348638"/>
                  <a:gd name="connsiteY16" fmla="*/ 145034 h 167346"/>
                  <a:gd name="connsiteX17" fmla="*/ 210578 w 348638"/>
                  <a:gd name="connsiteY17" fmla="*/ 146428 h 167346"/>
                  <a:gd name="connsiteX18" fmla="*/ 206394 w 348638"/>
                  <a:gd name="connsiteY18" fmla="*/ 146428 h 167346"/>
                  <a:gd name="connsiteX19" fmla="*/ 202211 w 348638"/>
                  <a:gd name="connsiteY19" fmla="*/ 146428 h 167346"/>
                  <a:gd name="connsiteX20" fmla="*/ 202211 w 348638"/>
                  <a:gd name="connsiteY20" fmla="*/ 160374 h 167346"/>
                  <a:gd name="connsiteX21" fmla="*/ 200816 w 348638"/>
                  <a:gd name="connsiteY21" fmla="*/ 164558 h 167346"/>
                  <a:gd name="connsiteX22" fmla="*/ 199421 w 348638"/>
                  <a:gd name="connsiteY22" fmla="*/ 167347 h 167346"/>
                  <a:gd name="connsiteX23" fmla="*/ 198027 w 348638"/>
                  <a:gd name="connsiteY23" fmla="*/ 170136 h 167346"/>
                  <a:gd name="connsiteX24" fmla="*/ 195238 w 348638"/>
                  <a:gd name="connsiteY24" fmla="*/ 172925 h 167346"/>
                  <a:gd name="connsiteX25" fmla="*/ 191054 w 348638"/>
                  <a:gd name="connsiteY25" fmla="*/ 174319 h 167346"/>
                  <a:gd name="connsiteX26" fmla="*/ 188265 w 348638"/>
                  <a:gd name="connsiteY26" fmla="*/ 174319 h 167346"/>
                  <a:gd name="connsiteX27" fmla="*/ 184081 w 348638"/>
                  <a:gd name="connsiteY27" fmla="*/ 174319 h 167346"/>
                  <a:gd name="connsiteX28" fmla="*/ 181292 w 348638"/>
                  <a:gd name="connsiteY28" fmla="*/ 172925 h 167346"/>
                  <a:gd name="connsiteX29" fmla="*/ 178503 w 348638"/>
                  <a:gd name="connsiteY29" fmla="*/ 170136 h 167346"/>
                  <a:gd name="connsiteX30" fmla="*/ 175714 w 348638"/>
                  <a:gd name="connsiteY30" fmla="*/ 167347 h 167346"/>
                  <a:gd name="connsiteX31" fmla="*/ 174319 w 348638"/>
                  <a:gd name="connsiteY31" fmla="*/ 164558 h 167346"/>
                  <a:gd name="connsiteX32" fmla="*/ 174319 w 348638"/>
                  <a:gd name="connsiteY32" fmla="*/ 160374 h 167346"/>
                  <a:gd name="connsiteX33" fmla="*/ 174319 w 348638"/>
                  <a:gd name="connsiteY33" fmla="*/ 146428 h 167346"/>
                  <a:gd name="connsiteX34" fmla="*/ 55782 w 348638"/>
                  <a:gd name="connsiteY34" fmla="*/ 146428 h 167346"/>
                  <a:gd name="connsiteX35" fmla="*/ 55782 w 348638"/>
                  <a:gd name="connsiteY35" fmla="*/ 160374 h 167346"/>
                  <a:gd name="connsiteX36" fmla="*/ 55782 w 348638"/>
                  <a:gd name="connsiteY36" fmla="*/ 164558 h 167346"/>
                  <a:gd name="connsiteX37" fmla="*/ 54388 w 348638"/>
                  <a:gd name="connsiteY37" fmla="*/ 167347 h 167346"/>
                  <a:gd name="connsiteX38" fmla="*/ 51599 w 348638"/>
                  <a:gd name="connsiteY38" fmla="*/ 170136 h 167346"/>
                  <a:gd name="connsiteX39" fmla="*/ 48809 w 348638"/>
                  <a:gd name="connsiteY39" fmla="*/ 172925 h 167346"/>
                  <a:gd name="connsiteX40" fmla="*/ 46020 w 348638"/>
                  <a:gd name="connsiteY40" fmla="*/ 174319 h 167346"/>
                  <a:gd name="connsiteX41" fmla="*/ 41837 w 348638"/>
                  <a:gd name="connsiteY41" fmla="*/ 174319 h 167346"/>
                  <a:gd name="connsiteX42" fmla="*/ 39047 w 348638"/>
                  <a:gd name="connsiteY42" fmla="*/ 174319 h 167346"/>
                  <a:gd name="connsiteX43" fmla="*/ 34864 w 348638"/>
                  <a:gd name="connsiteY43" fmla="*/ 172925 h 167346"/>
                  <a:gd name="connsiteX44" fmla="*/ 32075 w 348638"/>
                  <a:gd name="connsiteY44" fmla="*/ 170136 h 167346"/>
                  <a:gd name="connsiteX45" fmla="*/ 30680 w 348638"/>
                  <a:gd name="connsiteY45" fmla="*/ 167347 h 167346"/>
                  <a:gd name="connsiteX46" fmla="*/ 29286 w 348638"/>
                  <a:gd name="connsiteY46" fmla="*/ 164558 h 167346"/>
                  <a:gd name="connsiteX47" fmla="*/ 27891 w 348638"/>
                  <a:gd name="connsiteY47" fmla="*/ 160374 h 167346"/>
                  <a:gd name="connsiteX48" fmla="*/ 27891 w 348638"/>
                  <a:gd name="connsiteY48" fmla="*/ 146428 h 167346"/>
                  <a:gd name="connsiteX49" fmla="*/ 19524 w 348638"/>
                  <a:gd name="connsiteY49" fmla="*/ 146428 h 167346"/>
                  <a:gd name="connsiteX50" fmla="*/ 16735 w 348638"/>
                  <a:gd name="connsiteY50" fmla="*/ 146428 h 167346"/>
                  <a:gd name="connsiteX51" fmla="*/ 12551 w 348638"/>
                  <a:gd name="connsiteY51" fmla="*/ 145034 h 167346"/>
                  <a:gd name="connsiteX52" fmla="*/ 8367 w 348638"/>
                  <a:gd name="connsiteY52" fmla="*/ 143639 h 167346"/>
                  <a:gd name="connsiteX53" fmla="*/ 5579 w 348638"/>
                  <a:gd name="connsiteY53" fmla="*/ 140850 h 167346"/>
                  <a:gd name="connsiteX54" fmla="*/ 2789 w 348638"/>
                  <a:gd name="connsiteY54" fmla="*/ 138061 h 167346"/>
                  <a:gd name="connsiteX55" fmla="*/ 1395 w 348638"/>
                  <a:gd name="connsiteY55" fmla="*/ 133877 h 167346"/>
                  <a:gd name="connsiteX56" fmla="*/ 0 w 348638"/>
                  <a:gd name="connsiteY56" fmla="*/ 129694 h 167346"/>
                  <a:gd name="connsiteX57" fmla="*/ 0 w 348638"/>
                  <a:gd name="connsiteY57" fmla="*/ 125510 h 167346"/>
                  <a:gd name="connsiteX58" fmla="*/ 0 w 348638"/>
                  <a:gd name="connsiteY58" fmla="*/ 121326 h 167346"/>
                  <a:gd name="connsiteX59" fmla="*/ 1395 w 348638"/>
                  <a:gd name="connsiteY59" fmla="*/ 118537 h 167346"/>
                  <a:gd name="connsiteX60" fmla="*/ 2789 w 348638"/>
                  <a:gd name="connsiteY60" fmla="*/ 114354 h 167346"/>
                  <a:gd name="connsiteX61" fmla="*/ 5579 w 348638"/>
                  <a:gd name="connsiteY61" fmla="*/ 111564 h 167346"/>
                  <a:gd name="connsiteX62" fmla="*/ 8367 w 348638"/>
                  <a:gd name="connsiteY62" fmla="*/ 108775 h 167346"/>
                  <a:gd name="connsiteX63" fmla="*/ 12551 w 348638"/>
                  <a:gd name="connsiteY63" fmla="*/ 107381 h 167346"/>
                  <a:gd name="connsiteX64" fmla="*/ 16735 w 348638"/>
                  <a:gd name="connsiteY64" fmla="*/ 105986 h 167346"/>
                  <a:gd name="connsiteX65" fmla="*/ 19524 w 348638"/>
                  <a:gd name="connsiteY65" fmla="*/ 105986 h 167346"/>
                  <a:gd name="connsiteX66" fmla="*/ 199421 w 348638"/>
                  <a:gd name="connsiteY66" fmla="*/ 105986 h 167346"/>
                  <a:gd name="connsiteX67" fmla="*/ 326326 w 348638"/>
                  <a:gd name="connsiteY67" fmla="*/ 5578 h 167346"/>
                  <a:gd name="connsiteX68" fmla="*/ 329116 w 348638"/>
                  <a:gd name="connsiteY68" fmla="*/ 2789 h 167346"/>
                  <a:gd name="connsiteX69" fmla="*/ 333299 w 348638"/>
                  <a:gd name="connsiteY69" fmla="*/ 1395 h 167346"/>
                  <a:gd name="connsiteX70" fmla="*/ 337483 w 348638"/>
                  <a:gd name="connsiteY70" fmla="*/ 0 h 167346"/>
                  <a:gd name="connsiteX71" fmla="*/ 337483 w 348638"/>
                  <a:gd name="connsiteY71" fmla="*/ 0 h 16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638" h="167346">
                    <a:moveTo>
                      <a:pt x="337483" y="0"/>
                    </a:moveTo>
                    <a:lnTo>
                      <a:pt x="341666" y="0"/>
                    </a:lnTo>
                    <a:lnTo>
                      <a:pt x="345850" y="1395"/>
                    </a:lnTo>
                    <a:lnTo>
                      <a:pt x="348639" y="2789"/>
                    </a:lnTo>
                    <a:lnTo>
                      <a:pt x="352822" y="5578"/>
                    </a:lnTo>
                    <a:lnTo>
                      <a:pt x="355612" y="8367"/>
                    </a:lnTo>
                    <a:lnTo>
                      <a:pt x="357007" y="11156"/>
                    </a:lnTo>
                    <a:lnTo>
                      <a:pt x="359795" y="15340"/>
                    </a:lnTo>
                    <a:lnTo>
                      <a:pt x="359795" y="19524"/>
                    </a:lnTo>
                    <a:lnTo>
                      <a:pt x="359795" y="22313"/>
                    </a:lnTo>
                    <a:lnTo>
                      <a:pt x="358401" y="26497"/>
                    </a:lnTo>
                    <a:lnTo>
                      <a:pt x="357007" y="30680"/>
                    </a:lnTo>
                    <a:lnTo>
                      <a:pt x="355612" y="33469"/>
                    </a:lnTo>
                    <a:lnTo>
                      <a:pt x="352822" y="36259"/>
                    </a:lnTo>
                    <a:lnTo>
                      <a:pt x="220340" y="142245"/>
                    </a:lnTo>
                    <a:lnTo>
                      <a:pt x="217551" y="143639"/>
                    </a:lnTo>
                    <a:lnTo>
                      <a:pt x="213367" y="145034"/>
                    </a:lnTo>
                    <a:lnTo>
                      <a:pt x="210578" y="146428"/>
                    </a:lnTo>
                    <a:lnTo>
                      <a:pt x="206394" y="146428"/>
                    </a:lnTo>
                    <a:lnTo>
                      <a:pt x="202211" y="146428"/>
                    </a:lnTo>
                    <a:lnTo>
                      <a:pt x="202211" y="160374"/>
                    </a:lnTo>
                    <a:lnTo>
                      <a:pt x="200816" y="164558"/>
                    </a:lnTo>
                    <a:lnTo>
                      <a:pt x="199421" y="167347"/>
                    </a:lnTo>
                    <a:lnTo>
                      <a:pt x="198027" y="170136"/>
                    </a:lnTo>
                    <a:lnTo>
                      <a:pt x="195238" y="172925"/>
                    </a:lnTo>
                    <a:lnTo>
                      <a:pt x="191054" y="174319"/>
                    </a:lnTo>
                    <a:lnTo>
                      <a:pt x="188265" y="174319"/>
                    </a:lnTo>
                    <a:lnTo>
                      <a:pt x="184081" y="174319"/>
                    </a:lnTo>
                    <a:lnTo>
                      <a:pt x="181292" y="172925"/>
                    </a:lnTo>
                    <a:lnTo>
                      <a:pt x="178503" y="170136"/>
                    </a:lnTo>
                    <a:lnTo>
                      <a:pt x="175714" y="167347"/>
                    </a:lnTo>
                    <a:lnTo>
                      <a:pt x="174319" y="164558"/>
                    </a:lnTo>
                    <a:lnTo>
                      <a:pt x="174319" y="160374"/>
                    </a:lnTo>
                    <a:lnTo>
                      <a:pt x="174319" y="146428"/>
                    </a:lnTo>
                    <a:lnTo>
                      <a:pt x="55782" y="146428"/>
                    </a:lnTo>
                    <a:lnTo>
                      <a:pt x="55782" y="160374"/>
                    </a:lnTo>
                    <a:lnTo>
                      <a:pt x="55782" y="164558"/>
                    </a:lnTo>
                    <a:lnTo>
                      <a:pt x="54388" y="167347"/>
                    </a:lnTo>
                    <a:lnTo>
                      <a:pt x="51599" y="170136"/>
                    </a:lnTo>
                    <a:lnTo>
                      <a:pt x="48809" y="172925"/>
                    </a:lnTo>
                    <a:lnTo>
                      <a:pt x="46020" y="174319"/>
                    </a:lnTo>
                    <a:lnTo>
                      <a:pt x="41837" y="174319"/>
                    </a:lnTo>
                    <a:lnTo>
                      <a:pt x="39047" y="174319"/>
                    </a:lnTo>
                    <a:lnTo>
                      <a:pt x="34864" y="172925"/>
                    </a:lnTo>
                    <a:lnTo>
                      <a:pt x="32075" y="170136"/>
                    </a:lnTo>
                    <a:lnTo>
                      <a:pt x="30680" y="167347"/>
                    </a:lnTo>
                    <a:lnTo>
                      <a:pt x="29286" y="164558"/>
                    </a:lnTo>
                    <a:lnTo>
                      <a:pt x="27891" y="160374"/>
                    </a:lnTo>
                    <a:lnTo>
                      <a:pt x="27891" y="146428"/>
                    </a:lnTo>
                    <a:lnTo>
                      <a:pt x="19524" y="146428"/>
                    </a:lnTo>
                    <a:lnTo>
                      <a:pt x="16735" y="146428"/>
                    </a:lnTo>
                    <a:lnTo>
                      <a:pt x="12551" y="145034"/>
                    </a:lnTo>
                    <a:lnTo>
                      <a:pt x="8367" y="143639"/>
                    </a:lnTo>
                    <a:lnTo>
                      <a:pt x="5579" y="140850"/>
                    </a:lnTo>
                    <a:lnTo>
                      <a:pt x="2789" y="138061"/>
                    </a:lnTo>
                    <a:lnTo>
                      <a:pt x="1395" y="133877"/>
                    </a:lnTo>
                    <a:lnTo>
                      <a:pt x="0" y="129694"/>
                    </a:lnTo>
                    <a:lnTo>
                      <a:pt x="0" y="125510"/>
                    </a:lnTo>
                    <a:lnTo>
                      <a:pt x="0" y="121326"/>
                    </a:lnTo>
                    <a:lnTo>
                      <a:pt x="1395" y="118537"/>
                    </a:lnTo>
                    <a:lnTo>
                      <a:pt x="2789" y="114354"/>
                    </a:lnTo>
                    <a:lnTo>
                      <a:pt x="5579" y="111564"/>
                    </a:lnTo>
                    <a:lnTo>
                      <a:pt x="8367" y="108775"/>
                    </a:lnTo>
                    <a:lnTo>
                      <a:pt x="12551" y="107381"/>
                    </a:lnTo>
                    <a:lnTo>
                      <a:pt x="16735" y="105986"/>
                    </a:lnTo>
                    <a:lnTo>
                      <a:pt x="19524" y="105986"/>
                    </a:lnTo>
                    <a:lnTo>
                      <a:pt x="199421" y="105986"/>
                    </a:lnTo>
                    <a:lnTo>
                      <a:pt x="326326" y="5578"/>
                    </a:lnTo>
                    <a:lnTo>
                      <a:pt x="329116" y="2789"/>
                    </a:lnTo>
                    <a:lnTo>
                      <a:pt x="333299" y="1395"/>
                    </a:lnTo>
                    <a:lnTo>
                      <a:pt x="337483" y="0"/>
                    </a:lnTo>
                    <a:lnTo>
                      <a:pt x="337483" y="0"/>
                    </a:lnTo>
                    <a:close/>
                  </a:path>
                </a:pathLst>
              </a:custGeom>
              <a:solidFill>
                <a:srgbClr val="FFFFFF"/>
              </a:solidFill>
              <a:ln w="13941" cap="flat">
                <a:noFill/>
                <a:prstDash val="solid"/>
                <a:miter/>
              </a:ln>
            </p:spPr>
            <p:txBody>
              <a:bodyPr rtlCol="0" anchor="ctr"/>
              <a:lstStyle/>
              <a:p>
                <a:endParaRPr lang="en-US" sz="1350" dirty="0"/>
              </a:p>
            </p:txBody>
          </p:sp>
        </p:grpSp>
        <p:sp>
          <p:nvSpPr>
            <p:cNvPr id="28" name="Freeform 7">
              <a:extLst>
                <a:ext uri="{FF2B5EF4-FFF2-40B4-BE49-F238E27FC236}">
                  <a16:creationId xmlns:a16="http://schemas.microsoft.com/office/drawing/2014/main" id="{94D9617E-BBBB-4061-B5E5-573365E773D2}"/>
                </a:ext>
              </a:extLst>
            </p:cNvPr>
            <p:cNvSpPr>
              <a:spLocks noEditPoints="1"/>
            </p:cNvSpPr>
            <p:nvPr/>
          </p:nvSpPr>
          <p:spPr bwMode="auto">
            <a:xfrm>
              <a:off x="7303448" y="3533775"/>
              <a:ext cx="3846308" cy="2969260"/>
            </a:xfrm>
            <a:custGeom>
              <a:avLst/>
              <a:gdLst>
                <a:gd name="T0" fmla="*/ 470 w 2693"/>
                <a:gd name="T1" fmla="*/ 901 h 2290"/>
                <a:gd name="T2" fmla="*/ 2211 w 2693"/>
                <a:gd name="T3" fmla="*/ 2090 h 2290"/>
                <a:gd name="T4" fmla="*/ 1346 w 2693"/>
                <a:gd name="T5" fmla="*/ 226 h 2290"/>
                <a:gd name="T6" fmla="*/ 1347 w 2693"/>
                <a:gd name="T7" fmla="*/ 0 h 2290"/>
                <a:gd name="T8" fmla="*/ 1389 w 2693"/>
                <a:gd name="T9" fmla="*/ 10 h 2290"/>
                <a:gd name="T10" fmla="*/ 1894 w 2693"/>
                <a:gd name="T11" fmla="*/ 396 h 2290"/>
                <a:gd name="T12" fmla="*/ 1897 w 2693"/>
                <a:gd name="T13" fmla="*/ 77 h 2290"/>
                <a:gd name="T14" fmla="*/ 1917 w 2693"/>
                <a:gd name="T15" fmla="*/ 37 h 2290"/>
                <a:gd name="T16" fmla="*/ 1950 w 2693"/>
                <a:gd name="T17" fmla="*/ 11 h 2290"/>
                <a:gd name="T18" fmla="*/ 1995 w 2693"/>
                <a:gd name="T19" fmla="*/ 0 h 2290"/>
                <a:gd name="T20" fmla="*/ 2038 w 2693"/>
                <a:gd name="T21" fmla="*/ 11 h 2290"/>
                <a:gd name="T22" fmla="*/ 2071 w 2693"/>
                <a:gd name="T23" fmla="*/ 37 h 2290"/>
                <a:gd name="T24" fmla="*/ 2091 w 2693"/>
                <a:gd name="T25" fmla="*/ 77 h 2290"/>
                <a:gd name="T26" fmla="*/ 2094 w 2693"/>
                <a:gd name="T27" fmla="*/ 549 h 2290"/>
                <a:gd name="T28" fmla="*/ 2670 w 2693"/>
                <a:gd name="T29" fmla="*/ 997 h 2290"/>
                <a:gd name="T30" fmla="*/ 2690 w 2693"/>
                <a:gd name="T31" fmla="*/ 1036 h 2290"/>
                <a:gd name="T32" fmla="*/ 2691 w 2693"/>
                <a:gd name="T33" fmla="*/ 1080 h 2290"/>
                <a:gd name="T34" fmla="*/ 2672 w 2693"/>
                <a:gd name="T35" fmla="*/ 1120 h 2290"/>
                <a:gd name="T36" fmla="*/ 2637 w 2693"/>
                <a:gd name="T37" fmla="*/ 1150 h 2290"/>
                <a:gd name="T38" fmla="*/ 2593 w 2693"/>
                <a:gd name="T39" fmla="*/ 1159 h 2290"/>
                <a:gd name="T40" fmla="*/ 2551 w 2693"/>
                <a:gd name="T41" fmla="*/ 1150 h 2290"/>
                <a:gd name="T42" fmla="*/ 2410 w 2693"/>
                <a:gd name="T43" fmla="*/ 1045 h 2290"/>
                <a:gd name="T44" fmla="*/ 2408 w 2693"/>
                <a:gd name="T45" fmla="*/ 2213 h 2290"/>
                <a:gd name="T46" fmla="*/ 2388 w 2693"/>
                <a:gd name="T47" fmla="*/ 2252 h 2290"/>
                <a:gd name="T48" fmla="*/ 2355 w 2693"/>
                <a:gd name="T49" fmla="*/ 2280 h 2290"/>
                <a:gd name="T50" fmla="*/ 2310 w 2693"/>
                <a:gd name="T51" fmla="*/ 2290 h 2290"/>
                <a:gd name="T52" fmla="*/ 347 w 2693"/>
                <a:gd name="T53" fmla="*/ 2287 h 2290"/>
                <a:gd name="T54" fmla="*/ 308 w 2693"/>
                <a:gd name="T55" fmla="*/ 2268 h 2290"/>
                <a:gd name="T56" fmla="*/ 280 w 2693"/>
                <a:gd name="T57" fmla="*/ 2234 h 2290"/>
                <a:gd name="T58" fmla="*/ 271 w 2693"/>
                <a:gd name="T59" fmla="*/ 2191 h 2290"/>
                <a:gd name="T60" fmla="*/ 161 w 2693"/>
                <a:gd name="T61" fmla="*/ 1139 h 2290"/>
                <a:gd name="T62" fmla="*/ 120 w 2693"/>
                <a:gd name="T63" fmla="*/ 1158 h 2290"/>
                <a:gd name="T64" fmla="*/ 76 w 2693"/>
                <a:gd name="T65" fmla="*/ 1157 h 2290"/>
                <a:gd name="T66" fmla="*/ 37 w 2693"/>
                <a:gd name="T67" fmla="*/ 1138 h 2290"/>
                <a:gd name="T68" fmla="*/ 9 w 2693"/>
                <a:gd name="T69" fmla="*/ 1101 h 2290"/>
                <a:gd name="T70" fmla="*/ 0 w 2693"/>
                <a:gd name="T71" fmla="*/ 1058 h 2290"/>
                <a:gd name="T72" fmla="*/ 10 w 2693"/>
                <a:gd name="T73" fmla="*/ 1015 h 2290"/>
                <a:gd name="T74" fmla="*/ 39 w 2693"/>
                <a:gd name="T75" fmla="*/ 981 h 2290"/>
                <a:gd name="T76" fmla="*/ 1304 w 2693"/>
                <a:gd name="T77" fmla="*/ 10 h 2290"/>
                <a:gd name="T78" fmla="*/ 1345 w 2693"/>
                <a:gd name="T79" fmla="*/ 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3" h="2290">
                  <a:moveTo>
                    <a:pt x="1346" y="226"/>
                  </a:moveTo>
                  <a:lnTo>
                    <a:pt x="470" y="901"/>
                  </a:lnTo>
                  <a:lnTo>
                    <a:pt x="470" y="2090"/>
                  </a:lnTo>
                  <a:lnTo>
                    <a:pt x="2211" y="2090"/>
                  </a:lnTo>
                  <a:lnTo>
                    <a:pt x="2211" y="891"/>
                  </a:lnTo>
                  <a:lnTo>
                    <a:pt x="1346" y="226"/>
                  </a:lnTo>
                  <a:close/>
                  <a:moveTo>
                    <a:pt x="1345" y="0"/>
                  </a:moveTo>
                  <a:lnTo>
                    <a:pt x="1347" y="0"/>
                  </a:lnTo>
                  <a:lnTo>
                    <a:pt x="1367" y="2"/>
                  </a:lnTo>
                  <a:lnTo>
                    <a:pt x="1389" y="10"/>
                  </a:lnTo>
                  <a:lnTo>
                    <a:pt x="1407" y="21"/>
                  </a:lnTo>
                  <a:lnTo>
                    <a:pt x="1894" y="396"/>
                  </a:lnTo>
                  <a:lnTo>
                    <a:pt x="1894" y="100"/>
                  </a:lnTo>
                  <a:lnTo>
                    <a:pt x="1897" y="77"/>
                  </a:lnTo>
                  <a:lnTo>
                    <a:pt x="1904" y="56"/>
                  </a:lnTo>
                  <a:lnTo>
                    <a:pt x="1917" y="37"/>
                  </a:lnTo>
                  <a:lnTo>
                    <a:pt x="1932" y="22"/>
                  </a:lnTo>
                  <a:lnTo>
                    <a:pt x="1950" y="11"/>
                  </a:lnTo>
                  <a:lnTo>
                    <a:pt x="1971" y="2"/>
                  </a:lnTo>
                  <a:lnTo>
                    <a:pt x="1995" y="0"/>
                  </a:lnTo>
                  <a:lnTo>
                    <a:pt x="2017" y="2"/>
                  </a:lnTo>
                  <a:lnTo>
                    <a:pt x="2038" y="11"/>
                  </a:lnTo>
                  <a:lnTo>
                    <a:pt x="2056" y="22"/>
                  </a:lnTo>
                  <a:lnTo>
                    <a:pt x="2071" y="37"/>
                  </a:lnTo>
                  <a:lnTo>
                    <a:pt x="2084" y="56"/>
                  </a:lnTo>
                  <a:lnTo>
                    <a:pt x="2091" y="77"/>
                  </a:lnTo>
                  <a:lnTo>
                    <a:pt x="2094" y="100"/>
                  </a:lnTo>
                  <a:lnTo>
                    <a:pt x="2094" y="549"/>
                  </a:lnTo>
                  <a:lnTo>
                    <a:pt x="2654" y="981"/>
                  </a:lnTo>
                  <a:lnTo>
                    <a:pt x="2670" y="997"/>
                  </a:lnTo>
                  <a:lnTo>
                    <a:pt x="2683" y="1015"/>
                  </a:lnTo>
                  <a:lnTo>
                    <a:pt x="2690" y="1036"/>
                  </a:lnTo>
                  <a:lnTo>
                    <a:pt x="2693" y="1058"/>
                  </a:lnTo>
                  <a:lnTo>
                    <a:pt x="2691" y="1080"/>
                  </a:lnTo>
                  <a:lnTo>
                    <a:pt x="2684" y="1101"/>
                  </a:lnTo>
                  <a:lnTo>
                    <a:pt x="2672" y="1120"/>
                  </a:lnTo>
                  <a:lnTo>
                    <a:pt x="2656" y="1138"/>
                  </a:lnTo>
                  <a:lnTo>
                    <a:pt x="2637" y="1150"/>
                  </a:lnTo>
                  <a:lnTo>
                    <a:pt x="2615" y="1157"/>
                  </a:lnTo>
                  <a:lnTo>
                    <a:pt x="2593" y="1159"/>
                  </a:lnTo>
                  <a:lnTo>
                    <a:pt x="2572" y="1157"/>
                  </a:lnTo>
                  <a:lnTo>
                    <a:pt x="2551" y="1150"/>
                  </a:lnTo>
                  <a:lnTo>
                    <a:pt x="2532" y="1139"/>
                  </a:lnTo>
                  <a:lnTo>
                    <a:pt x="2410" y="1045"/>
                  </a:lnTo>
                  <a:lnTo>
                    <a:pt x="2410" y="2191"/>
                  </a:lnTo>
                  <a:lnTo>
                    <a:pt x="2408" y="2213"/>
                  </a:lnTo>
                  <a:lnTo>
                    <a:pt x="2400" y="2234"/>
                  </a:lnTo>
                  <a:lnTo>
                    <a:pt x="2388" y="2252"/>
                  </a:lnTo>
                  <a:lnTo>
                    <a:pt x="2373" y="2268"/>
                  </a:lnTo>
                  <a:lnTo>
                    <a:pt x="2355" y="2280"/>
                  </a:lnTo>
                  <a:lnTo>
                    <a:pt x="2333" y="2287"/>
                  </a:lnTo>
                  <a:lnTo>
                    <a:pt x="2310" y="2290"/>
                  </a:lnTo>
                  <a:lnTo>
                    <a:pt x="370" y="2290"/>
                  </a:lnTo>
                  <a:lnTo>
                    <a:pt x="347" y="2287"/>
                  </a:lnTo>
                  <a:lnTo>
                    <a:pt x="326" y="2280"/>
                  </a:lnTo>
                  <a:lnTo>
                    <a:pt x="308" y="2268"/>
                  </a:lnTo>
                  <a:lnTo>
                    <a:pt x="292" y="2252"/>
                  </a:lnTo>
                  <a:lnTo>
                    <a:pt x="280" y="2234"/>
                  </a:lnTo>
                  <a:lnTo>
                    <a:pt x="273" y="2213"/>
                  </a:lnTo>
                  <a:lnTo>
                    <a:pt x="271" y="2191"/>
                  </a:lnTo>
                  <a:lnTo>
                    <a:pt x="271" y="1054"/>
                  </a:lnTo>
                  <a:lnTo>
                    <a:pt x="161" y="1139"/>
                  </a:lnTo>
                  <a:lnTo>
                    <a:pt x="140" y="1151"/>
                  </a:lnTo>
                  <a:lnTo>
                    <a:pt x="120" y="1158"/>
                  </a:lnTo>
                  <a:lnTo>
                    <a:pt x="97" y="1159"/>
                  </a:lnTo>
                  <a:lnTo>
                    <a:pt x="76" y="1157"/>
                  </a:lnTo>
                  <a:lnTo>
                    <a:pt x="55" y="1149"/>
                  </a:lnTo>
                  <a:lnTo>
                    <a:pt x="37" y="1138"/>
                  </a:lnTo>
                  <a:lnTo>
                    <a:pt x="21" y="1120"/>
                  </a:lnTo>
                  <a:lnTo>
                    <a:pt x="9" y="1101"/>
                  </a:lnTo>
                  <a:lnTo>
                    <a:pt x="2" y="1080"/>
                  </a:lnTo>
                  <a:lnTo>
                    <a:pt x="0" y="1058"/>
                  </a:lnTo>
                  <a:lnTo>
                    <a:pt x="3" y="1036"/>
                  </a:lnTo>
                  <a:lnTo>
                    <a:pt x="10" y="1015"/>
                  </a:lnTo>
                  <a:lnTo>
                    <a:pt x="23" y="997"/>
                  </a:lnTo>
                  <a:lnTo>
                    <a:pt x="39" y="981"/>
                  </a:lnTo>
                  <a:lnTo>
                    <a:pt x="1286" y="21"/>
                  </a:lnTo>
                  <a:lnTo>
                    <a:pt x="1304" y="10"/>
                  </a:lnTo>
                  <a:lnTo>
                    <a:pt x="1325" y="2"/>
                  </a:lnTo>
                  <a:lnTo>
                    <a:pt x="1345" y="0"/>
                  </a:lnTo>
                  <a:close/>
                </a:path>
              </a:pathLst>
            </a:custGeom>
            <a:solidFill>
              <a:srgbClr val="838487"/>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779042"/>
                </a:solidFill>
              </a:endParaRPr>
            </a:p>
          </p:txBody>
        </p:sp>
        <p:grpSp>
          <p:nvGrpSpPr>
            <p:cNvPr id="5" name="Group 4">
              <a:extLst>
                <a:ext uri="{FF2B5EF4-FFF2-40B4-BE49-F238E27FC236}">
                  <a16:creationId xmlns:a16="http://schemas.microsoft.com/office/drawing/2014/main" id="{4A6782E0-3F92-4A56-BD10-B5571A660C01}"/>
                </a:ext>
              </a:extLst>
            </p:cNvPr>
            <p:cNvGrpSpPr/>
            <p:nvPr/>
          </p:nvGrpSpPr>
          <p:grpSpPr>
            <a:xfrm>
              <a:off x="8151556" y="5377100"/>
              <a:ext cx="751354" cy="765244"/>
              <a:chOff x="1940762" y="4716285"/>
              <a:chExt cx="751354" cy="765244"/>
            </a:xfrm>
          </p:grpSpPr>
          <p:sp>
            <p:nvSpPr>
              <p:cNvPr id="36" name="Freeform: Shape 35">
                <a:extLst>
                  <a:ext uri="{FF2B5EF4-FFF2-40B4-BE49-F238E27FC236}">
                    <a16:creationId xmlns:a16="http://schemas.microsoft.com/office/drawing/2014/main" id="{DEAADA9E-EE74-4F0A-AB13-07D6D0352E7C}"/>
                  </a:ext>
                </a:extLst>
              </p:cNvPr>
              <p:cNvSpPr/>
              <p:nvPr/>
            </p:nvSpPr>
            <p:spPr>
              <a:xfrm>
                <a:off x="1940762" y="4716285"/>
                <a:ext cx="751354" cy="765244"/>
              </a:xfrm>
              <a:custGeom>
                <a:avLst/>
                <a:gdLst>
                  <a:gd name="connsiteX0" fmla="*/ 502040 w 502039"/>
                  <a:gd name="connsiteY0" fmla="*/ 251020 h 502040"/>
                  <a:gd name="connsiteX1" fmla="*/ 251020 w 502039"/>
                  <a:gd name="connsiteY1" fmla="*/ 502040 h 502040"/>
                  <a:gd name="connsiteX2" fmla="*/ 0 w 502039"/>
                  <a:gd name="connsiteY2" fmla="*/ 251020 h 502040"/>
                  <a:gd name="connsiteX3" fmla="*/ 251020 w 502039"/>
                  <a:gd name="connsiteY3" fmla="*/ 0 h 502040"/>
                  <a:gd name="connsiteX4" fmla="*/ 502040 w 502039"/>
                  <a:gd name="connsiteY4" fmla="*/ 251020 h 50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39" h="502040">
                    <a:moveTo>
                      <a:pt x="502040" y="251020"/>
                    </a:moveTo>
                    <a:cubicBezTo>
                      <a:pt x="502040" y="389655"/>
                      <a:pt x="389654" y="502040"/>
                      <a:pt x="251020" y="502040"/>
                    </a:cubicBezTo>
                    <a:cubicBezTo>
                      <a:pt x="112385" y="502040"/>
                      <a:pt x="0" y="389655"/>
                      <a:pt x="0" y="251020"/>
                    </a:cubicBezTo>
                    <a:cubicBezTo>
                      <a:pt x="0" y="112386"/>
                      <a:pt x="112385" y="0"/>
                      <a:pt x="251020" y="0"/>
                    </a:cubicBezTo>
                    <a:cubicBezTo>
                      <a:pt x="389654" y="0"/>
                      <a:pt x="502040" y="112386"/>
                      <a:pt x="502040" y="251020"/>
                    </a:cubicBezTo>
                    <a:close/>
                  </a:path>
                </a:pathLst>
              </a:custGeom>
              <a:solidFill>
                <a:srgbClr val="779042"/>
              </a:solidFill>
              <a:ln w="13941" cap="flat">
                <a:noFill/>
                <a:prstDash val="solid"/>
                <a:miter/>
              </a:ln>
            </p:spPr>
            <p:txBody>
              <a:bodyPr rtlCol="0" anchor="ctr"/>
              <a:lstStyle/>
              <a:p>
                <a:endParaRPr lang="en-US" sz="1350" dirty="0"/>
              </a:p>
            </p:txBody>
          </p:sp>
          <p:grpSp>
            <p:nvGrpSpPr>
              <p:cNvPr id="32" name="Group 31">
                <a:extLst>
                  <a:ext uri="{FF2B5EF4-FFF2-40B4-BE49-F238E27FC236}">
                    <a16:creationId xmlns:a16="http://schemas.microsoft.com/office/drawing/2014/main" id="{635D4900-E0ED-4FBB-BA63-8DB435FC2089}"/>
                  </a:ext>
                </a:extLst>
              </p:cNvPr>
              <p:cNvGrpSpPr/>
              <p:nvPr/>
            </p:nvGrpSpPr>
            <p:grpSpPr>
              <a:xfrm>
                <a:off x="2033643" y="4960819"/>
                <a:ext cx="533400" cy="290513"/>
                <a:chOff x="5181600" y="2674938"/>
                <a:chExt cx="533400" cy="290513"/>
              </a:xfrm>
              <a:solidFill>
                <a:srgbClr val="838487"/>
              </a:solidFill>
            </p:grpSpPr>
            <p:sp>
              <p:nvSpPr>
                <p:cNvPr id="33" name="Freeform 30">
                  <a:extLst>
                    <a:ext uri="{FF2B5EF4-FFF2-40B4-BE49-F238E27FC236}">
                      <a16:creationId xmlns:a16="http://schemas.microsoft.com/office/drawing/2014/main" id="{B4B3332F-B722-4BFB-AD7C-7E749C6BF129}"/>
                    </a:ext>
                  </a:extLst>
                </p:cNvPr>
                <p:cNvSpPr>
                  <a:spLocks/>
                </p:cNvSpPr>
                <p:nvPr/>
              </p:nvSpPr>
              <p:spPr bwMode="auto">
                <a:xfrm>
                  <a:off x="5181600" y="2674938"/>
                  <a:ext cx="533400" cy="290513"/>
                </a:xfrm>
                <a:custGeom>
                  <a:avLst/>
                  <a:gdLst>
                    <a:gd name="T0" fmla="*/ 224 w 3358"/>
                    <a:gd name="T1" fmla="*/ 3 h 1831"/>
                    <a:gd name="T2" fmla="*/ 286 w 3358"/>
                    <a:gd name="T3" fmla="*/ 24 h 1831"/>
                    <a:gd name="T4" fmla="*/ 335 w 3358"/>
                    <a:gd name="T5" fmla="*/ 64 h 1831"/>
                    <a:gd name="T6" fmla="*/ 367 w 3358"/>
                    <a:gd name="T7" fmla="*/ 117 h 1831"/>
                    <a:gd name="T8" fmla="*/ 378 w 3358"/>
                    <a:gd name="T9" fmla="*/ 181 h 1831"/>
                    <a:gd name="T10" fmla="*/ 2994 w 3358"/>
                    <a:gd name="T11" fmla="*/ 998 h 1831"/>
                    <a:gd name="T12" fmla="*/ 2997 w 3358"/>
                    <a:gd name="T13" fmla="*/ 509 h 1831"/>
                    <a:gd name="T14" fmla="*/ 3019 w 3358"/>
                    <a:gd name="T15" fmla="*/ 450 h 1831"/>
                    <a:gd name="T16" fmla="*/ 3059 w 3358"/>
                    <a:gd name="T17" fmla="*/ 404 h 1831"/>
                    <a:gd name="T18" fmla="*/ 3111 w 3358"/>
                    <a:gd name="T19" fmla="*/ 372 h 1831"/>
                    <a:gd name="T20" fmla="*/ 3176 w 3358"/>
                    <a:gd name="T21" fmla="*/ 361 h 1831"/>
                    <a:gd name="T22" fmla="*/ 3240 w 3358"/>
                    <a:gd name="T23" fmla="*/ 372 h 1831"/>
                    <a:gd name="T24" fmla="*/ 3294 w 3358"/>
                    <a:gd name="T25" fmla="*/ 404 h 1831"/>
                    <a:gd name="T26" fmla="*/ 3333 w 3358"/>
                    <a:gd name="T27" fmla="*/ 450 h 1831"/>
                    <a:gd name="T28" fmla="*/ 3355 w 3358"/>
                    <a:gd name="T29" fmla="*/ 509 h 1831"/>
                    <a:gd name="T30" fmla="*/ 3358 w 3358"/>
                    <a:gd name="T31" fmla="*/ 1649 h 1831"/>
                    <a:gd name="T32" fmla="*/ 3346 w 3358"/>
                    <a:gd name="T33" fmla="*/ 1713 h 1831"/>
                    <a:gd name="T34" fmla="*/ 3315 w 3358"/>
                    <a:gd name="T35" fmla="*/ 1767 h 1831"/>
                    <a:gd name="T36" fmla="*/ 3268 w 3358"/>
                    <a:gd name="T37" fmla="*/ 1806 h 1831"/>
                    <a:gd name="T38" fmla="*/ 3208 w 3358"/>
                    <a:gd name="T39" fmla="*/ 1828 h 1831"/>
                    <a:gd name="T40" fmla="*/ 3143 w 3358"/>
                    <a:gd name="T41" fmla="*/ 1828 h 1831"/>
                    <a:gd name="T42" fmla="*/ 3083 w 3358"/>
                    <a:gd name="T43" fmla="*/ 1806 h 1831"/>
                    <a:gd name="T44" fmla="*/ 3036 w 3358"/>
                    <a:gd name="T45" fmla="*/ 1767 h 1831"/>
                    <a:gd name="T46" fmla="*/ 3006 w 3358"/>
                    <a:gd name="T47" fmla="*/ 1713 h 1831"/>
                    <a:gd name="T48" fmla="*/ 2994 w 3358"/>
                    <a:gd name="T49" fmla="*/ 1649 h 1831"/>
                    <a:gd name="T50" fmla="*/ 378 w 3358"/>
                    <a:gd name="T51" fmla="*/ 1440 h 1831"/>
                    <a:gd name="T52" fmla="*/ 375 w 3358"/>
                    <a:gd name="T53" fmla="*/ 1683 h 1831"/>
                    <a:gd name="T54" fmla="*/ 353 w 3358"/>
                    <a:gd name="T55" fmla="*/ 1741 h 1831"/>
                    <a:gd name="T56" fmla="*/ 313 w 3358"/>
                    <a:gd name="T57" fmla="*/ 1788 h 1831"/>
                    <a:gd name="T58" fmla="*/ 257 w 3358"/>
                    <a:gd name="T59" fmla="*/ 1820 h 1831"/>
                    <a:gd name="T60" fmla="*/ 188 w 3358"/>
                    <a:gd name="T61" fmla="*/ 1831 h 1831"/>
                    <a:gd name="T62" fmla="*/ 121 w 3358"/>
                    <a:gd name="T63" fmla="*/ 1820 h 1831"/>
                    <a:gd name="T64" fmla="*/ 65 w 3358"/>
                    <a:gd name="T65" fmla="*/ 1788 h 1831"/>
                    <a:gd name="T66" fmla="*/ 24 w 3358"/>
                    <a:gd name="T67" fmla="*/ 1741 h 1831"/>
                    <a:gd name="T68" fmla="*/ 3 w 3358"/>
                    <a:gd name="T69" fmla="*/ 1683 h 1831"/>
                    <a:gd name="T70" fmla="*/ 0 w 3358"/>
                    <a:gd name="T71" fmla="*/ 181 h 1831"/>
                    <a:gd name="T72" fmla="*/ 11 w 3358"/>
                    <a:gd name="T73" fmla="*/ 117 h 1831"/>
                    <a:gd name="T74" fmla="*/ 43 w 3358"/>
                    <a:gd name="T75" fmla="*/ 64 h 1831"/>
                    <a:gd name="T76" fmla="*/ 92 w 3358"/>
                    <a:gd name="T77" fmla="*/ 24 h 1831"/>
                    <a:gd name="T78" fmla="*/ 154 w 3358"/>
                    <a:gd name="T79" fmla="*/ 3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58" h="1831">
                      <a:moveTo>
                        <a:pt x="188" y="0"/>
                      </a:moveTo>
                      <a:lnTo>
                        <a:pt x="224" y="3"/>
                      </a:lnTo>
                      <a:lnTo>
                        <a:pt x="257" y="11"/>
                      </a:lnTo>
                      <a:lnTo>
                        <a:pt x="286" y="24"/>
                      </a:lnTo>
                      <a:lnTo>
                        <a:pt x="313" y="42"/>
                      </a:lnTo>
                      <a:lnTo>
                        <a:pt x="335" y="64"/>
                      </a:lnTo>
                      <a:lnTo>
                        <a:pt x="353" y="88"/>
                      </a:lnTo>
                      <a:lnTo>
                        <a:pt x="367" y="117"/>
                      </a:lnTo>
                      <a:lnTo>
                        <a:pt x="375" y="148"/>
                      </a:lnTo>
                      <a:lnTo>
                        <a:pt x="378" y="181"/>
                      </a:lnTo>
                      <a:lnTo>
                        <a:pt x="378" y="998"/>
                      </a:lnTo>
                      <a:lnTo>
                        <a:pt x="2994" y="998"/>
                      </a:lnTo>
                      <a:lnTo>
                        <a:pt x="2994" y="543"/>
                      </a:lnTo>
                      <a:lnTo>
                        <a:pt x="2997" y="509"/>
                      </a:lnTo>
                      <a:lnTo>
                        <a:pt x="3006" y="479"/>
                      </a:lnTo>
                      <a:lnTo>
                        <a:pt x="3019" y="450"/>
                      </a:lnTo>
                      <a:lnTo>
                        <a:pt x="3036" y="425"/>
                      </a:lnTo>
                      <a:lnTo>
                        <a:pt x="3059" y="404"/>
                      </a:lnTo>
                      <a:lnTo>
                        <a:pt x="3083" y="385"/>
                      </a:lnTo>
                      <a:lnTo>
                        <a:pt x="3111" y="372"/>
                      </a:lnTo>
                      <a:lnTo>
                        <a:pt x="3143" y="364"/>
                      </a:lnTo>
                      <a:lnTo>
                        <a:pt x="3176" y="361"/>
                      </a:lnTo>
                      <a:lnTo>
                        <a:pt x="3208" y="364"/>
                      </a:lnTo>
                      <a:lnTo>
                        <a:pt x="3240" y="372"/>
                      </a:lnTo>
                      <a:lnTo>
                        <a:pt x="3268" y="385"/>
                      </a:lnTo>
                      <a:lnTo>
                        <a:pt x="3294" y="404"/>
                      </a:lnTo>
                      <a:lnTo>
                        <a:pt x="3315" y="425"/>
                      </a:lnTo>
                      <a:lnTo>
                        <a:pt x="3333" y="450"/>
                      </a:lnTo>
                      <a:lnTo>
                        <a:pt x="3346" y="479"/>
                      </a:lnTo>
                      <a:lnTo>
                        <a:pt x="3355" y="509"/>
                      </a:lnTo>
                      <a:lnTo>
                        <a:pt x="3358" y="543"/>
                      </a:lnTo>
                      <a:lnTo>
                        <a:pt x="3358" y="1649"/>
                      </a:lnTo>
                      <a:lnTo>
                        <a:pt x="3355" y="1683"/>
                      </a:lnTo>
                      <a:lnTo>
                        <a:pt x="3346" y="1713"/>
                      </a:lnTo>
                      <a:lnTo>
                        <a:pt x="3333" y="1741"/>
                      </a:lnTo>
                      <a:lnTo>
                        <a:pt x="3315" y="1767"/>
                      </a:lnTo>
                      <a:lnTo>
                        <a:pt x="3294" y="1788"/>
                      </a:lnTo>
                      <a:lnTo>
                        <a:pt x="3268" y="1806"/>
                      </a:lnTo>
                      <a:lnTo>
                        <a:pt x="3240" y="1820"/>
                      </a:lnTo>
                      <a:lnTo>
                        <a:pt x="3208" y="1828"/>
                      </a:lnTo>
                      <a:lnTo>
                        <a:pt x="3176" y="1831"/>
                      </a:lnTo>
                      <a:lnTo>
                        <a:pt x="3143" y="1828"/>
                      </a:lnTo>
                      <a:lnTo>
                        <a:pt x="3111" y="1820"/>
                      </a:lnTo>
                      <a:lnTo>
                        <a:pt x="3083" y="1806"/>
                      </a:lnTo>
                      <a:lnTo>
                        <a:pt x="3059" y="1788"/>
                      </a:lnTo>
                      <a:lnTo>
                        <a:pt x="3036" y="1767"/>
                      </a:lnTo>
                      <a:lnTo>
                        <a:pt x="3019" y="1741"/>
                      </a:lnTo>
                      <a:lnTo>
                        <a:pt x="3006" y="1713"/>
                      </a:lnTo>
                      <a:lnTo>
                        <a:pt x="2997" y="1683"/>
                      </a:lnTo>
                      <a:lnTo>
                        <a:pt x="2994" y="1649"/>
                      </a:lnTo>
                      <a:lnTo>
                        <a:pt x="2994" y="1440"/>
                      </a:lnTo>
                      <a:lnTo>
                        <a:pt x="378" y="1440"/>
                      </a:lnTo>
                      <a:lnTo>
                        <a:pt x="378" y="1649"/>
                      </a:lnTo>
                      <a:lnTo>
                        <a:pt x="375" y="1683"/>
                      </a:lnTo>
                      <a:lnTo>
                        <a:pt x="367" y="1713"/>
                      </a:lnTo>
                      <a:lnTo>
                        <a:pt x="353" y="1741"/>
                      </a:lnTo>
                      <a:lnTo>
                        <a:pt x="335" y="1767"/>
                      </a:lnTo>
                      <a:lnTo>
                        <a:pt x="313" y="1788"/>
                      </a:lnTo>
                      <a:lnTo>
                        <a:pt x="286" y="1806"/>
                      </a:lnTo>
                      <a:lnTo>
                        <a:pt x="257" y="1820"/>
                      </a:lnTo>
                      <a:lnTo>
                        <a:pt x="224" y="1828"/>
                      </a:lnTo>
                      <a:lnTo>
                        <a:pt x="188" y="1831"/>
                      </a:lnTo>
                      <a:lnTo>
                        <a:pt x="154" y="1828"/>
                      </a:lnTo>
                      <a:lnTo>
                        <a:pt x="121" y="1820"/>
                      </a:lnTo>
                      <a:lnTo>
                        <a:pt x="92" y="1806"/>
                      </a:lnTo>
                      <a:lnTo>
                        <a:pt x="65" y="1788"/>
                      </a:lnTo>
                      <a:lnTo>
                        <a:pt x="43" y="1767"/>
                      </a:lnTo>
                      <a:lnTo>
                        <a:pt x="24" y="1741"/>
                      </a:lnTo>
                      <a:lnTo>
                        <a:pt x="11" y="1713"/>
                      </a:lnTo>
                      <a:lnTo>
                        <a:pt x="3" y="1683"/>
                      </a:lnTo>
                      <a:lnTo>
                        <a:pt x="0" y="1649"/>
                      </a:lnTo>
                      <a:lnTo>
                        <a:pt x="0" y="181"/>
                      </a:lnTo>
                      <a:lnTo>
                        <a:pt x="3" y="148"/>
                      </a:lnTo>
                      <a:lnTo>
                        <a:pt x="11" y="117"/>
                      </a:lnTo>
                      <a:lnTo>
                        <a:pt x="24" y="88"/>
                      </a:lnTo>
                      <a:lnTo>
                        <a:pt x="43" y="64"/>
                      </a:lnTo>
                      <a:lnTo>
                        <a:pt x="65" y="42"/>
                      </a:lnTo>
                      <a:lnTo>
                        <a:pt x="92" y="24"/>
                      </a:lnTo>
                      <a:lnTo>
                        <a:pt x="121" y="11"/>
                      </a:lnTo>
                      <a:lnTo>
                        <a:pt x="154" y="3"/>
                      </a:lnTo>
                      <a:lnTo>
                        <a:pt x="188"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4" name="Freeform 31">
                  <a:extLst>
                    <a:ext uri="{FF2B5EF4-FFF2-40B4-BE49-F238E27FC236}">
                      <a16:creationId xmlns:a16="http://schemas.microsoft.com/office/drawing/2014/main" id="{16CC2A0D-6CD7-4865-B604-6F2CFEB15BBB}"/>
                    </a:ext>
                  </a:extLst>
                </p:cNvPr>
                <p:cNvSpPr>
                  <a:spLocks/>
                </p:cNvSpPr>
                <p:nvPr/>
              </p:nvSpPr>
              <p:spPr bwMode="auto">
                <a:xfrm>
                  <a:off x="5264150" y="2728913"/>
                  <a:ext cx="82550" cy="82550"/>
                </a:xfrm>
                <a:custGeom>
                  <a:avLst/>
                  <a:gdLst>
                    <a:gd name="T0" fmla="*/ 261 w 523"/>
                    <a:gd name="T1" fmla="*/ 0 h 521"/>
                    <a:gd name="T2" fmla="*/ 300 w 523"/>
                    <a:gd name="T3" fmla="*/ 3 h 521"/>
                    <a:gd name="T4" fmla="*/ 337 w 523"/>
                    <a:gd name="T5" fmla="*/ 11 h 521"/>
                    <a:gd name="T6" fmla="*/ 372 w 523"/>
                    <a:gd name="T7" fmla="*/ 24 h 521"/>
                    <a:gd name="T8" fmla="*/ 404 w 523"/>
                    <a:gd name="T9" fmla="*/ 42 h 521"/>
                    <a:gd name="T10" fmla="*/ 433 w 523"/>
                    <a:gd name="T11" fmla="*/ 64 h 521"/>
                    <a:gd name="T12" fmla="*/ 459 w 523"/>
                    <a:gd name="T13" fmla="*/ 90 h 521"/>
                    <a:gd name="T14" fmla="*/ 481 w 523"/>
                    <a:gd name="T15" fmla="*/ 118 h 521"/>
                    <a:gd name="T16" fmla="*/ 499 w 523"/>
                    <a:gd name="T17" fmla="*/ 151 h 521"/>
                    <a:gd name="T18" fmla="*/ 513 w 523"/>
                    <a:gd name="T19" fmla="*/ 185 h 521"/>
                    <a:gd name="T20" fmla="*/ 521 w 523"/>
                    <a:gd name="T21" fmla="*/ 222 h 521"/>
                    <a:gd name="T22" fmla="*/ 523 w 523"/>
                    <a:gd name="T23" fmla="*/ 260 h 521"/>
                    <a:gd name="T24" fmla="*/ 521 w 523"/>
                    <a:gd name="T25" fmla="*/ 299 h 521"/>
                    <a:gd name="T26" fmla="*/ 513 w 523"/>
                    <a:gd name="T27" fmla="*/ 335 h 521"/>
                    <a:gd name="T28" fmla="*/ 499 w 523"/>
                    <a:gd name="T29" fmla="*/ 370 h 521"/>
                    <a:gd name="T30" fmla="*/ 481 w 523"/>
                    <a:gd name="T31" fmla="*/ 402 h 521"/>
                    <a:gd name="T32" fmla="*/ 459 w 523"/>
                    <a:gd name="T33" fmla="*/ 431 h 521"/>
                    <a:gd name="T34" fmla="*/ 433 w 523"/>
                    <a:gd name="T35" fmla="*/ 457 h 521"/>
                    <a:gd name="T36" fmla="*/ 404 w 523"/>
                    <a:gd name="T37" fmla="*/ 478 h 521"/>
                    <a:gd name="T38" fmla="*/ 372 w 523"/>
                    <a:gd name="T39" fmla="*/ 497 h 521"/>
                    <a:gd name="T40" fmla="*/ 337 w 523"/>
                    <a:gd name="T41" fmla="*/ 510 h 521"/>
                    <a:gd name="T42" fmla="*/ 300 w 523"/>
                    <a:gd name="T43" fmla="*/ 518 h 521"/>
                    <a:gd name="T44" fmla="*/ 261 w 523"/>
                    <a:gd name="T45" fmla="*/ 521 h 521"/>
                    <a:gd name="T46" fmla="*/ 222 w 523"/>
                    <a:gd name="T47" fmla="*/ 518 h 521"/>
                    <a:gd name="T48" fmla="*/ 186 w 523"/>
                    <a:gd name="T49" fmla="*/ 510 h 521"/>
                    <a:gd name="T50" fmla="*/ 151 w 523"/>
                    <a:gd name="T51" fmla="*/ 497 h 521"/>
                    <a:gd name="T52" fmla="*/ 120 w 523"/>
                    <a:gd name="T53" fmla="*/ 478 h 521"/>
                    <a:gd name="T54" fmla="*/ 90 w 523"/>
                    <a:gd name="T55" fmla="*/ 457 h 521"/>
                    <a:gd name="T56" fmla="*/ 65 w 523"/>
                    <a:gd name="T57" fmla="*/ 431 h 521"/>
                    <a:gd name="T58" fmla="*/ 42 w 523"/>
                    <a:gd name="T59" fmla="*/ 402 h 521"/>
                    <a:gd name="T60" fmla="*/ 24 w 523"/>
                    <a:gd name="T61" fmla="*/ 370 h 521"/>
                    <a:gd name="T62" fmla="*/ 11 w 523"/>
                    <a:gd name="T63" fmla="*/ 335 h 521"/>
                    <a:gd name="T64" fmla="*/ 2 w 523"/>
                    <a:gd name="T65" fmla="*/ 299 h 521"/>
                    <a:gd name="T66" fmla="*/ 0 w 523"/>
                    <a:gd name="T67" fmla="*/ 260 h 521"/>
                    <a:gd name="T68" fmla="*/ 2 w 523"/>
                    <a:gd name="T69" fmla="*/ 222 h 521"/>
                    <a:gd name="T70" fmla="*/ 11 w 523"/>
                    <a:gd name="T71" fmla="*/ 185 h 521"/>
                    <a:gd name="T72" fmla="*/ 24 w 523"/>
                    <a:gd name="T73" fmla="*/ 151 h 521"/>
                    <a:gd name="T74" fmla="*/ 42 w 523"/>
                    <a:gd name="T75" fmla="*/ 118 h 521"/>
                    <a:gd name="T76" fmla="*/ 65 w 523"/>
                    <a:gd name="T77" fmla="*/ 90 h 521"/>
                    <a:gd name="T78" fmla="*/ 90 w 523"/>
                    <a:gd name="T79" fmla="*/ 64 h 521"/>
                    <a:gd name="T80" fmla="*/ 120 w 523"/>
                    <a:gd name="T81" fmla="*/ 42 h 521"/>
                    <a:gd name="T82" fmla="*/ 151 w 523"/>
                    <a:gd name="T83" fmla="*/ 24 h 521"/>
                    <a:gd name="T84" fmla="*/ 186 w 523"/>
                    <a:gd name="T85" fmla="*/ 11 h 521"/>
                    <a:gd name="T86" fmla="*/ 222 w 523"/>
                    <a:gd name="T87" fmla="*/ 3 h 521"/>
                    <a:gd name="T88" fmla="*/ 261 w 523"/>
                    <a:gd name="T8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3" h="521">
                      <a:moveTo>
                        <a:pt x="261" y="0"/>
                      </a:moveTo>
                      <a:lnTo>
                        <a:pt x="300" y="3"/>
                      </a:lnTo>
                      <a:lnTo>
                        <a:pt x="337" y="11"/>
                      </a:lnTo>
                      <a:lnTo>
                        <a:pt x="372" y="24"/>
                      </a:lnTo>
                      <a:lnTo>
                        <a:pt x="404" y="42"/>
                      </a:lnTo>
                      <a:lnTo>
                        <a:pt x="433" y="64"/>
                      </a:lnTo>
                      <a:lnTo>
                        <a:pt x="459" y="90"/>
                      </a:lnTo>
                      <a:lnTo>
                        <a:pt x="481" y="118"/>
                      </a:lnTo>
                      <a:lnTo>
                        <a:pt x="499" y="151"/>
                      </a:lnTo>
                      <a:lnTo>
                        <a:pt x="513" y="185"/>
                      </a:lnTo>
                      <a:lnTo>
                        <a:pt x="521" y="222"/>
                      </a:lnTo>
                      <a:lnTo>
                        <a:pt x="523" y="260"/>
                      </a:lnTo>
                      <a:lnTo>
                        <a:pt x="521" y="299"/>
                      </a:lnTo>
                      <a:lnTo>
                        <a:pt x="513" y="335"/>
                      </a:lnTo>
                      <a:lnTo>
                        <a:pt x="499" y="370"/>
                      </a:lnTo>
                      <a:lnTo>
                        <a:pt x="481" y="402"/>
                      </a:lnTo>
                      <a:lnTo>
                        <a:pt x="459" y="431"/>
                      </a:lnTo>
                      <a:lnTo>
                        <a:pt x="433" y="457"/>
                      </a:lnTo>
                      <a:lnTo>
                        <a:pt x="404" y="478"/>
                      </a:lnTo>
                      <a:lnTo>
                        <a:pt x="372" y="497"/>
                      </a:lnTo>
                      <a:lnTo>
                        <a:pt x="337" y="510"/>
                      </a:lnTo>
                      <a:lnTo>
                        <a:pt x="300" y="518"/>
                      </a:lnTo>
                      <a:lnTo>
                        <a:pt x="261" y="521"/>
                      </a:lnTo>
                      <a:lnTo>
                        <a:pt x="222" y="518"/>
                      </a:lnTo>
                      <a:lnTo>
                        <a:pt x="186" y="510"/>
                      </a:lnTo>
                      <a:lnTo>
                        <a:pt x="151" y="497"/>
                      </a:lnTo>
                      <a:lnTo>
                        <a:pt x="120" y="478"/>
                      </a:lnTo>
                      <a:lnTo>
                        <a:pt x="90" y="457"/>
                      </a:lnTo>
                      <a:lnTo>
                        <a:pt x="65" y="431"/>
                      </a:lnTo>
                      <a:lnTo>
                        <a:pt x="42" y="402"/>
                      </a:lnTo>
                      <a:lnTo>
                        <a:pt x="24" y="370"/>
                      </a:lnTo>
                      <a:lnTo>
                        <a:pt x="11" y="335"/>
                      </a:lnTo>
                      <a:lnTo>
                        <a:pt x="2" y="299"/>
                      </a:lnTo>
                      <a:lnTo>
                        <a:pt x="0" y="260"/>
                      </a:lnTo>
                      <a:lnTo>
                        <a:pt x="2" y="222"/>
                      </a:lnTo>
                      <a:lnTo>
                        <a:pt x="11" y="185"/>
                      </a:lnTo>
                      <a:lnTo>
                        <a:pt x="24" y="151"/>
                      </a:lnTo>
                      <a:lnTo>
                        <a:pt x="42" y="118"/>
                      </a:lnTo>
                      <a:lnTo>
                        <a:pt x="65" y="90"/>
                      </a:lnTo>
                      <a:lnTo>
                        <a:pt x="90" y="64"/>
                      </a:lnTo>
                      <a:lnTo>
                        <a:pt x="120" y="42"/>
                      </a:lnTo>
                      <a:lnTo>
                        <a:pt x="151" y="24"/>
                      </a:lnTo>
                      <a:lnTo>
                        <a:pt x="186" y="11"/>
                      </a:lnTo>
                      <a:lnTo>
                        <a:pt x="222" y="3"/>
                      </a:lnTo>
                      <a:lnTo>
                        <a:pt x="261"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5" name="Freeform 32">
                  <a:extLst>
                    <a:ext uri="{FF2B5EF4-FFF2-40B4-BE49-F238E27FC236}">
                      <a16:creationId xmlns:a16="http://schemas.microsoft.com/office/drawing/2014/main" id="{2D139AE8-94C3-4E6E-8406-4A635E9812CA}"/>
                    </a:ext>
                  </a:extLst>
                </p:cNvPr>
                <p:cNvSpPr>
                  <a:spLocks/>
                </p:cNvSpPr>
                <p:nvPr/>
              </p:nvSpPr>
              <p:spPr bwMode="auto">
                <a:xfrm>
                  <a:off x="5360988" y="2738438"/>
                  <a:ext cx="271463" cy="73025"/>
                </a:xfrm>
                <a:custGeom>
                  <a:avLst/>
                  <a:gdLst>
                    <a:gd name="T0" fmla="*/ 233 w 1716"/>
                    <a:gd name="T1" fmla="*/ 0 h 463"/>
                    <a:gd name="T2" fmla="*/ 1482 w 1716"/>
                    <a:gd name="T3" fmla="*/ 0 h 463"/>
                    <a:gd name="T4" fmla="*/ 1521 w 1716"/>
                    <a:gd name="T5" fmla="*/ 3 h 463"/>
                    <a:gd name="T6" fmla="*/ 1558 w 1716"/>
                    <a:gd name="T7" fmla="*/ 11 h 463"/>
                    <a:gd name="T8" fmla="*/ 1590 w 1716"/>
                    <a:gd name="T9" fmla="*/ 25 h 463"/>
                    <a:gd name="T10" fmla="*/ 1621 w 1716"/>
                    <a:gd name="T11" fmla="*/ 43 h 463"/>
                    <a:gd name="T12" fmla="*/ 1648 w 1716"/>
                    <a:gd name="T13" fmla="*/ 67 h 463"/>
                    <a:gd name="T14" fmla="*/ 1672 w 1716"/>
                    <a:gd name="T15" fmla="*/ 94 h 463"/>
                    <a:gd name="T16" fmla="*/ 1690 w 1716"/>
                    <a:gd name="T17" fmla="*/ 123 h 463"/>
                    <a:gd name="T18" fmla="*/ 1704 w 1716"/>
                    <a:gd name="T19" fmla="*/ 157 h 463"/>
                    <a:gd name="T20" fmla="*/ 1713 w 1716"/>
                    <a:gd name="T21" fmla="*/ 193 h 463"/>
                    <a:gd name="T22" fmla="*/ 1716 w 1716"/>
                    <a:gd name="T23" fmla="*/ 232 h 463"/>
                    <a:gd name="T24" fmla="*/ 1714 w 1716"/>
                    <a:gd name="T25" fmla="*/ 264 h 463"/>
                    <a:gd name="T26" fmla="*/ 1705 w 1716"/>
                    <a:gd name="T27" fmla="*/ 297 h 463"/>
                    <a:gd name="T28" fmla="*/ 1694 w 1716"/>
                    <a:gd name="T29" fmla="*/ 327 h 463"/>
                    <a:gd name="T30" fmla="*/ 1679 w 1716"/>
                    <a:gd name="T31" fmla="*/ 356 h 463"/>
                    <a:gd name="T32" fmla="*/ 1660 w 1716"/>
                    <a:gd name="T33" fmla="*/ 381 h 463"/>
                    <a:gd name="T34" fmla="*/ 1636 w 1716"/>
                    <a:gd name="T35" fmla="*/ 404 h 463"/>
                    <a:gd name="T36" fmla="*/ 1611 w 1716"/>
                    <a:gd name="T37" fmla="*/ 425 h 463"/>
                    <a:gd name="T38" fmla="*/ 1582 w 1716"/>
                    <a:gd name="T39" fmla="*/ 441 h 463"/>
                    <a:gd name="T40" fmla="*/ 1551 w 1716"/>
                    <a:gd name="T41" fmla="*/ 453 h 463"/>
                    <a:gd name="T42" fmla="*/ 1518 w 1716"/>
                    <a:gd name="T43" fmla="*/ 460 h 463"/>
                    <a:gd name="T44" fmla="*/ 1482 w 1716"/>
                    <a:gd name="T45" fmla="*/ 463 h 463"/>
                    <a:gd name="T46" fmla="*/ 233 w 1716"/>
                    <a:gd name="T47" fmla="*/ 463 h 463"/>
                    <a:gd name="T48" fmla="*/ 197 w 1716"/>
                    <a:gd name="T49" fmla="*/ 460 h 463"/>
                    <a:gd name="T50" fmla="*/ 161 w 1716"/>
                    <a:gd name="T51" fmla="*/ 451 h 463"/>
                    <a:gd name="T52" fmla="*/ 129 w 1716"/>
                    <a:gd name="T53" fmla="*/ 436 h 463"/>
                    <a:gd name="T54" fmla="*/ 98 w 1716"/>
                    <a:gd name="T55" fmla="*/ 416 h 463"/>
                    <a:gd name="T56" fmla="*/ 71 w 1716"/>
                    <a:gd name="T57" fmla="*/ 393 h 463"/>
                    <a:gd name="T58" fmla="*/ 46 w 1716"/>
                    <a:gd name="T59" fmla="*/ 366 h 463"/>
                    <a:gd name="T60" fmla="*/ 27 w 1716"/>
                    <a:gd name="T61" fmla="*/ 335 h 463"/>
                    <a:gd name="T62" fmla="*/ 13 w 1716"/>
                    <a:gd name="T63" fmla="*/ 303 h 463"/>
                    <a:gd name="T64" fmla="*/ 4 w 1716"/>
                    <a:gd name="T65" fmla="*/ 267 h 463"/>
                    <a:gd name="T66" fmla="*/ 0 w 1716"/>
                    <a:gd name="T67" fmla="*/ 232 h 463"/>
                    <a:gd name="T68" fmla="*/ 2 w 1716"/>
                    <a:gd name="T69" fmla="*/ 198 h 463"/>
                    <a:gd name="T70" fmla="*/ 10 w 1716"/>
                    <a:gd name="T71" fmla="*/ 166 h 463"/>
                    <a:gd name="T72" fmla="*/ 22 w 1716"/>
                    <a:gd name="T73" fmla="*/ 135 h 463"/>
                    <a:gd name="T74" fmla="*/ 37 w 1716"/>
                    <a:gd name="T75" fmla="*/ 107 h 463"/>
                    <a:gd name="T76" fmla="*/ 56 w 1716"/>
                    <a:gd name="T77" fmla="*/ 82 h 463"/>
                    <a:gd name="T78" fmla="*/ 79 w 1716"/>
                    <a:gd name="T79" fmla="*/ 58 h 463"/>
                    <a:gd name="T80" fmla="*/ 105 w 1716"/>
                    <a:gd name="T81" fmla="*/ 38 h 463"/>
                    <a:gd name="T82" fmla="*/ 134 w 1716"/>
                    <a:gd name="T83" fmla="*/ 22 h 463"/>
                    <a:gd name="T84" fmla="*/ 165 w 1716"/>
                    <a:gd name="T85" fmla="*/ 10 h 463"/>
                    <a:gd name="T86" fmla="*/ 198 w 1716"/>
                    <a:gd name="T87" fmla="*/ 3 h 463"/>
                    <a:gd name="T88" fmla="*/ 233 w 1716"/>
                    <a:gd name="T89"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6" h="463">
                      <a:moveTo>
                        <a:pt x="233" y="0"/>
                      </a:moveTo>
                      <a:lnTo>
                        <a:pt x="1482" y="0"/>
                      </a:lnTo>
                      <a:lnTo>
                        <a:pt x="1521" y="3"/>
                      </a:lnTo>
                      <a:lnTo>
                        <a:pt x="1558" y="11"/>
                      </a:lnTo>
                      <a:lnTo>
                        <a:pt x="1590" y="25"/>
                      </a:lnTo>
                      <a:lnTo>
                        <a:pt x="1621" y="43"/>
                      </a:lnTo>
                      <a:lnTo>
                        <a:pt x="1648" y="67"/>
                      </a:lnTo>
                      <a:lnTo>
                        <a:pt x="1672" y="94"/>
                      </a:lnTo>
                      <a:lnTo>
                        <a:pt x="1690" y="123"/>
                      </a:lnTo>
                      <a:lnTo>
                        <a:pt x="1704" y="157"/>
                      </a:lnTo>
                      <a:lnTo>
                        <a:pt x="1713" y="193"/>
                      </a:lnTo>
                      <a:lnTo>
                        <a:pt x="1716" y="232"/>
                      </a:lnTo>
                      <a:lnTo>
                        <a:pt x="1714" y="264"/>
                      </a:lnTo>
                      <a:lnTo>
                        <a:pt x="1705" y="297"/>
                      </a:lnTo>
                      <a:lnTo>
                        <a:pt x="1694" y="327"/>
                      </a:lnTo>
                      <a:lnTo>
                        <a:pt x="1679" y="356"/>
                      </a:lnTo>
                      <a:lnTo>
                        <a:pt x="1660" y="381"/>
                      </a:lnTo>
                      <a:lnTo>
                        <a:pt x="1636" y="404"/>
                      </a:lnTo>
                      <a:lnTo>
                        <a:pt x="1611" y="425"/>
                      </a:lnTo>
                      <a:lnTo>
                        <a:pt x="1582" y="441"/>
                      </a:lnTo>
                      <a:lnTo>
                        <a:pt x="1551" y="453"/>
                      </a:lnTo>
                      <a:lnTo>
                        <a:pt x="1518" y="460"/>
                      </a:lnTo>
                      <a:lnTo>
                        <a:pt x="1482" y="463"/>
                      </a:lnTo>
                      <a:lnTo>
                        <a:pt x="233" y="463"/>
                      </a:lnTo>
                      <a:lnTo>
                        <a:pt x="197" y="460"/>
                      </a:lnTo>
                      <a:lnTo>
                        <a:pt x="161" y="451"/>
                      </a:lnTo>
                      <a:lnTo>
                        <a:pt x="129" y="436"/>
                      </a:lnTo>
                      <a:lnTo>
                        <a:pt x="98" y="416"/>
                      </a:lnTo>
                      <a:lnTo>
                        <a:pt x="71" y="393"/>
                      </a:lnTo>
                      <a:lnTo>
                        <a:pt x="46" y="366"/>
                      </a:lnTo>
                      <a:lnTo>
                        <a:pt x="27" y="335"/>
                      </a:lnTo>
                      <a:lnTo>
                        <a:pt x="13" y="303"/>
                      </a:lnTo>
                      <a:lnTo>
                        <a:pt x="4" y="267"/>
                      </a:lnTo>
                      <a:lnTo>
                        <a:pt x="0" y="232"/>
                      </a:lnTo>
                      <a:lnTo>
                        <a:pt x="2" y="198"/>
                      </a:lnTo>
                      <a:lnTo>
                        <a:pt x="10" y="166"/>
                      </a:lnTo>
                      <a:lnTo>
                        <a:pt x="22" y="135"/>
                      </a:lnTo>
                      <a:lnTo>
                        <a:pt x="37" y="107"/>
                      </a:lnTo>
                      <a:lnTo>
                        <a:pt x="56" y="82"/>
                      </a:lnTo>
                      <a:lnTo>
                        <a:pt x="79" y="58"/>
                      </a:lnTo>
                      <a:lnTo>
                        <a:pt x="105" y="38"/>
                      </a:lnTo>
                      <a:lnTo>
                        <a:pt x="134" y="22"/>
                      </a:lnTo>
                      <a:lnTo>
                        <a:pt x="165" y="10"/>
                      </a:lnTo>
                      <a:lnTo>
                        <a:pt x="198" y="3"/>
                      </a:lnTo>
                      <a:lnTo>
                        <a:pt x="23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
            <p:nvSpPr>
              <p:cNvPr id="37" name="Freeform: Shape 36">
                <a:extLst>
                  <a:ext uri="{FF2B5EF4-FFF2-40B4-BE49-F238E27FC236}">
                    <a16:creationId xmlns:a16="http://schemas.microsoft.com/office/drawing/2014/main" id="{66A98797-A203-4D86-8581-A0B164937A1D}"/>
                  </a:ext>
                </a:extLst>
              </p:cNvPr>
              <p:cNvSpPr/>
              <p:nvPr/>
            </p:nvSpPr>
            <p:spPr>
              <a:xfrm>
                <a:off x="1993048" y="4749793"/>
                <a:ext cx="646783" cy="698229"/>
              </a:xfrm>
              <a:custGeom>
                <a:avLst/>
                <a:gdLst>
                  <a:gd name="connsiteX0" fmla="*/ 462992 w 460203"/>
                  <a:gd name="connsiteY0" fmla="*/ 231496 h 460203"/>
                  <a:gd name="connsiteX1" fmla="*/ 231496 w 460203"/>
                  <a:gd name="connsiteY1" fmla="*/ 462992 h 460203"/>
                  <a:gd name="connsiteX2" fmla="*/ 0 w 460203"/>
                  <a:gd name="connsiteY2" fmla="*/ 231496 h 460203"/>
                  <a:gd name="connsiteX3" fmla="*/ 231496 w 460203"/>
                  <a:gd name="connsiteY3" fmla="*/ 0 h 460203"/>
                  <a:gd name="connsiteX4" fmla="*/ 462992 w 460203"/>
                  <a:gd name="connsiteY4" fmla="*/ 231496 h 46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03" h="460203">
                    <a:moveTo>
                      <a:pt x="462992" y="231496"/>
                    </a:moveTo>
                    <a:cubicBezTo>
                      <a:pt x="462992" y="359348"/>
                      <a:pt x="359348" y="462992"/>
                      <a:pt x="231496" y="462992"/>
                    </a:cubicBezTo>
                    <a:cubicBezTo>
                      <a:pt x="103644" y="462992"/>
                      <a:pt x="0" y="359348"/>
                      <a:pt x="0" y="231496"/>
                    </a:cubicBezTo>
                    <a:cubicBezTo>
                      <a:pt x="0" y="103644"/>
                      <a:pt x="103644" y="0"/>
                      <a:pt x="231496" y="0"/>
                    </a:cubicBezTo>
                    <a:cubicBezTo>
                      <a:pt x="359348" y="0"/>
                      <a:pt x="462992" y="103644"/>
                      <a:pt x="462992" y="231496"/>
                    </a:cubicBezTo>
                    <a:close/>
                  </a:path>
                </a:pathLst>
              </a:custGeom>
              <a:noFill/>
              <a:ln w="13941" cap="flat">
                <a:solidFill>
                  <a:srgbClr val="FFFFFF"/>
                </a:solidFill>
                <a:prstDash val="solid"/>
                <a:miter/>
              </a:ln>
            </p:spPr>
            <p:txBody>
              <a:bodyPr rtlCol="0" anchor="ctr"/>
              <a:lstStyle/>
              <a:p>
                <a:endParaRPr lang="en-US" sz="1350" dirty="0"/>
              </a:p>
            </p:txBody>
          </p:sp>
        </p:grpSp>
        <p:grpSp>
          <p:nvGrpSpPr>
            <p:cNvPr id="8" name="Group 7">
              <a:extLst>
                <a:ext uri="{FF2B5EF4-FFF2-40B4-BE49-F238E27FC236}">
                  <a16:creationId xmlns:a16="http://schemas.microsoft.com/office/drawing/2014/main" id="{74583BF6-6813-4393-BEC4-6E96EC842BA1}"/>
                </a:ext>
              </a:extLst>
            </p:cNvPr>
            <p:cNvGrpSpPr/>
            <p:nvPr/>
          </p:nvGrpSpPr>
          <p:grpSpPr>
            <a:xfrm>
              <a:off x="8777837" y="4334464"/>
              <a:ext cx="754380" cy="744855"/>
              <a:chOff x="883920" y="1874520"/>
              <a:chExt cx="527226" cy="610245"/>
            </a:xfrm>
          </p:grpSpPr>
          <p:sp>
            <p:nvSpPr>
              <p:cNvPr id="38" name="Freeform: Shape 37">
                <a:extLst>
                  <a:ext uri="{FF2B5EF4-FFF2-40B4-BE49-F238E27FC236}">
                    <a16:creationId xmlns:a16="http://schemas.microsoft.com/office/drawing/2014/main" id="{AC7415B9-7CEF-447D-B5B9-4D1D28A2B6E9}"/>
                  </a:ext>
                </a:extLst>
              </p:cNvPr>
              <p:cNvSpPr/>
              <p:nvPr/>
            </p:nvSpPr>
            <p:spPr>
              <a:xfrm>
                <a:off x="883920" y="1874520"/>
                <a:ext cx="527226" cy="610245"/>
              </a:xfrm>
              <a:custGeom>
                <a:avLst/>
                <a:gdLst>
                  <a:gd name="connsiteX0" fmla="*/ 502040 w 502039"/>
                  <a:gd name="connsiteY0" fmla="*/ 251020 h 502040"/>
                  <a:gd name="connsiteX1" fmla="*/ 251020 w 502039"/>
                  <a:gd name="connsiteY1" fmla="*/ 502040 h 502040"/>
                  <a:gd name="connsiteX2" fmla="*/ 0 w 502039"/>
                  <a:gd name="connsiteY2" fmla="*/ 251020 h 502040"/>
                  <a:gd name="connsiteX3" fmla="*/ 251020 w 502039"/>
                  <a:gd name="connsiteY3" fmla="*/ 0 h 502040"/>
                  <a:gd name="connsiteX4" fmla="*/ 502040 w 502039"/>
                  <a:gd name="connsiteY4" fmla="*/ 251020 h 50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39" h="502040">
                    <a:moveTo>
                      <a:pt x="502040" y="251020"/>
                    </a:moveTo>
                    <a:cubicBezTo>
                      <a:pt x="502040" y="389655"/>
                      <a:pt x="389654" y="502040"/>
                      <a:pt x="251020" y="502040"/>
                    </a:cubicBezTo>
                    <a:cubicBezTo>
                      <a:pt x="112385" y="502040"/>
                      <a:pt x="0" y="389655"/>
                      <a:pt x="0" y="251020"/>
                    </a:cubicBezTo>
                    <a:cubicBezTo>
                      <a:pt x="0" y="112386"/>
                      <a:pt x="112385" y="0"/>
                      <a:pt x="251020" y="0"/>
                    </a:cubicBezTo>
                    <a:cubicBezTo>
                      <a:pt x="389654" y="0"/>
                      <a:pt x="502040" y="112386"/>
                      <a:pt x="502040" y="251020"/>
                    </a:cubicBezTo>
                    <a:close/>
                  </a:path>
                </a:pathLst>
              </a:custGeom>
              <a:solidFill>
                <a:srgbClr val="F47F26"/>
              </a:solidFill>
              <a:ln w="13941" cap="flat">
                <a:noFill/>
                <a:prstDash val="solid"/>
                <a:miter/>
              </a:ln>
            </p:spPr>
            <p:txBody>
              <a:bodyPr rtlCol="0" anchor="ctr"/>
              <a:lstStyle/>
              <a:p>
                <a:endParaRPr lang="en-US" sz="1350" dirty="0"/>
              </a:p>
            </p:txBody>
          </p:sp>
          <p:sp>
            <p:nvSpPr>
              <p:cNvPr id="39" name="Freeform: Shape 38">
                <a:extLst>
                  <a:ext uri="{FF2B5EF4-FFF2-40B4-BE49-F238E27FC236}">
                    <a16:creationId xmlns:a16="http://schemas.microsoft.com/office/drawing/2014/main" id="{69D12E36-7261-40F6-A196-8692D4025B50}"/>
                  </a:ext>
                </a:extLst>
              </p:cNvPr>
              <p:cNvSpPr/>
              <p:nvPr/>
            </p:nvSpPr>
            <p:spPr>
              <a:xfrm>
                <a:off x="965933" y="2062678"/>
                <a:ext cx="366129" cy="254268"/>
              </a:xfrm>
              <a:custGeom>
                <a:avLst/>
                <a:gdLst>
                  <a:gd name="connsiteX0" fmla="*/ 344455 w 348638"/>
                  <a:gd name="connsiteY0" fmla="*/ 47415 h 209183"/>
                  <a:gd name="connsiteX1" fmla="*/ 330510 w 348638"/>
                  <a:gd name="connsiteY1" fmla="*/ 58571 h 209183"/>
                  <a:gd name="connsiteX2" fmla="*/ 330510 w 348638"/>
                  <a:gd name="connsiteY2" fmla="*/ 61360 h 209183"/>
                  <a:gd name="connsiteX3" fmla="*/ 330510 w 348638"/>
                  <a:gd name="connsiteY3" fmla="*/ 122721 h 209183"/>
                  <a:gd name="connsiteX4" fmla="*/ 310986 w 348638"/>
                  <a:gd name="connsiteY4" fmla="*/ 122721 h 209183"/>
                  <a:gd name="connsiteX5" fmla="*/ 310986 w 348638"/>
                  <a:gd name="connsiteY5" fmla="*/ 117143 h 209183"/>
                  <a:gd name="connsiteX6" fmla="*/ 294251 w 348638"/>
                  <a:gd name="connsiteY6" fmla="*/ 108775 h 209183"/>
                  <a:gd name="connsiteX7" fmla="*/ 65544 w 348638"/>
                  <a:gd name="connsiteY7" fmla="*/ 108775 h 209183"/>
                  <a:gd name="connsiteX8" fmla="*/ 62755 w 348638"/>
                  <a:gd name="connsiteY8" fmla="*/ 105986 h 209183"/>
                  <a:gd name="connsiteX9" fmla="*/ 30680 w 348638"/>
                  <a:gd name="connsiteY9" fmla="*/ 92041 h 209183"/>
                  <a:gd name="connsiteX10" fmla="*/ 30680 w 348638"/>
                  <a:gd name="connsiteY10" fmla="*/ 18129 h 209183"/>
                  <a:gd name="connsiteX11" fmla="*/ 16735 w 348638"/>
                  <a:gd name="connsiteY11" fmla="*/ 0 h 209183"/>
                  <a:gd name="connsiteX12" fmla="*/ 0 w 348638"/>
                  <a:gd name="connsiteY12" fmla="*/ 18129 h 209183"/>
                  <a:gd name="connsiteX13" fmla="*/ 0 w 348638"/>
                  <a:gd name="connsiteY13" fmla="*/ 199421 h 209183"/>
                  <a:gd name="connsiteX14" fmla="*/ 16735 w 348638"/>
                  <a:gd name="connsiteY14" fmla="*/ 214762 h 209183"/>
                  <a:gd name="connsiteX15" fmla="*/ 33469 w 348638"/>
                  <a:gd name="connsiteY15" fmla="*/ 199421 h 209183"/>
                  <a:gd name="connsiteX16" fmla="*/ 33469 w 348638"/>
                  <a:gd name="connsiteY16" fmla="*/ 149217 h 209183"/>
                  <a:gd name="connsiteX17" fmla="*/ 52993 w 348638"/>
                  <a:gd name="connsiteY17" fmla="*/ 149217 h 209183"/>
                  <a:gd name="connsiteX18" fmla="*/ 52993 w 348638"/>
                  <a:gd name="connsiteY18" fmla="*/ 160374 h 209183"/>
                  <a:gd name="connsiteX19" fmla="*/ 69728 w 348638"/>
                  <a:gd name="connsiteY19" fmla="*/ 175714 h 209183"/>
                  <a:gd name="connsiteX20" fmla="*/ 209183 w 348638"/>
                  <a:gd name="connsiteY20" fmla="*/ 170136 h 209183"/>
                  <a:gd name="connsiteX21" fmla="*/ 298435 w 348638"/>
                  <a:gd name="connsiteY21" fmla="*/ 167347 h 209183"/>
                  <a:gd name="connsiteX22" fmla="*/ 315170 w 348638"/>
                  <a:gd name="connsiteY22" fmla="*/ 158979 h 209183"/>
                  <a:gd name="connsiteX23" fmla="*/ 315170 w 348638"/>
                  <a:gd name="connsiteY23" fmla="*/ 147823 h 209183"/>
                  <a:gd name="connsiteX24" fmla="*/ 334693 w 348638"/>
                  <a:gd name="connsiteY24" fmla="*/ 147823 h 209183"/>
                  <a:gd name="connsiteX25" fmla="*/ 334693 w 348638"/>
                  <a:gd name="connsiteY25" fmla="*/ 198027 h 209183"/>
                  <a:gd name="connsiteX26" fmla="*/ 348639 w 348638"/>
                  <a:gd name="connsiteY26" fmla="*/ 209183 h 209183"/>
                  <a:gd name="connsiteX27" fmla="*/ 359795 w 348638"/>
                  <a:gd name="connsiteY27" fmla="*/ 198027 h 209183"/>
                  <a:gd name="connsiteX28" fmla="*/ 359795 w 348638"/>
                  <a:gd name="connsiteY28" fmla="*/ 59966 h 209183"/>
                  <a:gd name="connsiteX29" fmla="*/ 359795 w 348638"/>
                  <a:gd name="connsiteY29" fmla="*/ 57177 h 209183"/>
                  <a:gd name="connsiteX30" fmla="*/ 344455 w 348638"/>
                  <a:gd name="connsiteY30" fmla="*/ 47415 h 209183"/>
                  <a:gd name="connsiteX31" fmla="*/ 344455 w 348638"/>
                  <a:gd name="connsiteY31" fmla="*/ 47415 h 209183"/>
                  <a:gd name="connsiteX32" fmla="*/ 323537 w 348638"/>
                  <a:gd name="connsiteY32" fmla="*/ 55782 h 209183"/>
                  <a:gd name="connsiteX33" fmla="*/ 323537 w 348638"/>
                  <a:gd name="connsiteY33" fmla="*/ 55782 h 20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8638" h="209183">
                    <a:moveTo>
                      <a:pt x="344455" y="47415"/>
                    </a:moveTo>
                    <a:cubicBezTo>
                      <a:pt x="336088" y="47415"/>
                      <a:pt x="330510" y="52993"/>
                      <a:pt x="330510" y="58571"/>
                    </a:cubicBezTo>
                    <a:lnTo>
                      <a:pt x="330510" y="61360"/>
                    </a:lnTo>
                    <a:cubicBezTo>
                      <a:pt x="330510" y="122721"/>
                      <a:pt x="330510" y="122721"/>
                      <a:pt x="330510" y="122721"/>
                    </a:cubicBezTo>
                    <a:cubicBezTo>
                      <a:pt x="310986" y="122721"/>
                      <a:pt x="310986" y="122721"/>
                      <a:pt x="310986" y="122721"/>
                    </a:cubicBezTo>
                    <a:cubicBezTo>
                      <a:pt x="310986" y="117143"/>
                      <a:pt x="310986" y="117143"/>
                      <a:pt x="310986" y="117143"/>
                    </a:cubicBezTo>
                    <a:cubicBezTo>
                      <a:pt x="310986" y="111564"/>
                      <a:pt x="302619" y="108775"/>
                      <a:pt x="294251" y="108775"/>
                    </a:cubicBezTo>
                    <a:cubicBezTo>
                      <a:pt x="62755" y="108775"/>
                      <a:pt x="297040" y="108775"/>
                      <a:pt x="65544" y="108775"/>
                    </a:cubicBezTo>
                    <a:cubicBezTo>
                      <a:pt x="62755" y="105986"/>
                      <a:pt x="62755" y="105986"/>
                      <a:pt x="62755" y="105986"/>
                    </a:cubicBezTo>
                    <a:cubicBezTo>
                      <a:pt x="54388" y="97619"/>
                      <a:pt x="43231" y="92041"/>
                      <a:pt x="30680" y="92041"/>
                    </a:cubicBezTo>
                    <a:cubicBezTo>
                      <a:pt x="30680" y="18129"/>
                      <a:pt x="30680" y="18129"/>
                      <a:pt x="30680" y="18129"/>
                    </a:cubicBezTo>
                    <a:cubicBezTo>
                      <a:pt x="33469" y="8367"/>
                      <a:pt x="27891" y="0"/>
                      <a:pt x="16735" y="0"/>
                    </a:cubicBezTo>
                    <a:cubicBezTo>
                      <a:pt x="8367" y="0"/>
                      <a:pt x="0" y="8367"/>
                      <a:pt x="0" y="18129"/>
                    </a:cubicBezTo>
                    <a:cubicBezTo>
                      <a:pt x="0" y="199421"/>
                      <a:pt x="0" y="199421"/>
                      <a:pt x="0" y="199421"/>
                    </a:cubicBezTo>
                    <a:cubicBezTo>
                      <a:pt x="0" y="207789"/>
                      <a:pt x="8367" y="214762"/>
                      <a:pt x="16735" y="214762"/>
                    </a:cubicBezTo>
                    <a:cubicBezTo>
                      <a:pt x="27891" y="214762"/>
                      <a:pt x="33469" y="206394"/>
                      <a:pt x="33469" y="199421"/>
                    </a:cubicBezTo>
                    <a:cubicBezTo>
                      <a:pt x="33469" y="149217"/>
                      <a:pt x="33469" y="149217"/>
                      <a:pt x="33469" y="149217"/>
                    </a:cubicBezTo>
                    <a:cubicBezTo>
                      <a:pt x="52993" y="149217"/>
                      <a:pt x="52993" y="149217"/>
                      <a:pt x="52993" y="149217"/>
                    </a:cubicBezTo>
                    <a:cubicBezTo>
                      <a:pt x="52993" y="160374"/>
                      <a:pt x="52993" y="160374"/>
                      <a:pt x="52993" y="160374"/>
                    </a:cubicBezTo>
                    <a:cubicBezTo>
                      <a:pt x="52993" y="165952"/>
                      <a:pt x="61360" y="174319"/>
                      <a:pt x="69728" y="175714"/>
                    </a:cubicBezTo>
                    <a:cubicBezTo>
                      <a:pt x="110170" y="186870"/>
                      <a:pt x="185476" y="181292"/>
                      <a:pt x="209183" y="170136"/>
                    </a:cubicBezTo>
                    <a:cubicBezTo>
                      <a:pt x="228707" y="161768"/>
                      <a:pt x="270544" y="164558"/>
                      <a:pt x="298435" y="167347"/>
                    </a:cubicBezTo>
                    <a:cubicBezTo>
                      <a:pt x="306802" y="167347"/>
                      <a:pt x="315170" y="164558"/>
                      <a:pt x="315170" y="158979"/>
                    </a:cubicBezTo>
                    <a:cubicBezTo>
                      <a:pt x="315170" y="147823"/>
                      <a:pt x="315170" y="147823"/>
                      <a:pt x="315170" y="147823"/>
                    </a:cubicBezTo>
                    <a:cubicBezTo>
                      <a:pt x="334693" y="147823"/>
                      <a:pt x="334693" y="147823"/>
                      <a:pt x="334693" y="147823"/>
                    </a:cubicBezTo>
                    <a:cubicBezTo>
                      <a:pt x="334693" y="198027"/>
                      <a:pt x="334693" y="198027"/>
                      <a:pt x="334693" y="198027"/>
                    </a:cubicBezTo>
                    <a:cubicBezTo>
                      <a:pt x="334693" y="203605"/>
                      <a:pt x="340272" y="209183"/>
                      <a:pt x="348639" y="209183"/>
                    </a:cubicBezTo>
                    <a:cubicBezTo>
                      <a:pt x="354217" y="209183"/>
                      <a:pt x="359795" y="203605"/>
                      <a:pt x="359795" y="198027"/>
                    </a:cubicBezTo>
                    <a:cubicBezTo>
                      <a:pt x="359795" y="59966"/>
                      <a:pt x="359795" y="59966"/>
                      <a:pt x="359795" y="59966"/>
                    </a:cubicBezTo>
                    <a:lnTo>
                      <a:pt x="359795" y="57177"/>
                    </a:lnTo>
                    <a:cubicBezTo>
                      <a:pt x="355612" y="52993"/>
                      <a:pt x="350033" y="47415"/>
                      <a:pt x="344455" y="47415"/>
                    </a:cubicBezTo>
                    <a:lnTo>
                      <a:pt x="344455" y="47415"/>
                    </a:lnTo>
                    <a:close/>
                    <a:moveTo>
                      <a:pt x="323537" y="55782"/>
                    </a:moveTo>
                    <a:lnTo>
                      <a:pt x="323537" y="55782"/>
                    </a:lnTo>
                  </a:path>
                </a:pathLst>
              </a:custGeom>
              <a:solidFill>
                <a:srgbClr val="FFFFFF"/>
              </a:solidFill>
              <a:ln w="13941" cap="flat">
                <a:noFill/>
                <a:prstDash val="solid"/>
                <a:miter/>
              </a:ln>
            </p:spPr>
            <p:txBody>
              <a:bodyPr rtlCol="0" anchor="ctr"/>
              <a:lstStyle/>
              <a:p>
                <a:endParaRPr lang="en-US" sz="1350" dirty="0"/>
              </a:p>
            </p:txBody>
          </p:sp>
          <p:sp>
            <p:nvSpPr>
              <p:cNvPr id="40" name="Freeform: Shape 39">
                <a:extLst>
                  <a:ext uri="{FF2B5EF4-FFF2-40B4-BE49-F238E27FC236}">
                    <a16:creationId xmlns:a16="http://schemas.microsoft.com/office/drawing/2014/main" id="{89040951-17D5-46C4-BA01-803365E7C8AD}"/>
                  </a:ext>
                </a:extLst>
              </p:cNvPr>
              <p:cNvSpPr/>
              <p:nvPr/>
            </p:nvSpPr>
            <p:spPr>
              <a:xfrm>
                <a:off x="904423" y="1898252"/>
                <a:ext cx="483290" cy="559391"/>
              </a:xfrm>
              <a:custGeom>
                <a:avLst/>
                <a:gdLst>
                  <a:gd name="connsiteX0" fmla="*/ 462992 w 460203"/>
                  <a:gd name="connsiteY0" fmla="*/ 231496 h 460203"/>
                  <a:gd name="connsiteX1" fmla="*/ 231496 w 460203"/>
                  <a:gd name="connsiteY1" fmla="*/ 462992 h 460203"/>
                  <a:gd name="connsiteX2" fmla="*/ 0 w 460203"/>
                  <a:gd name="connsiteY2" fmla="*/ 231496 h 460203"/>
                  <a:gd name="connsiteX3" fmla="*/ 231496 w 460203"/>
                  <a:gd name="connsiteY3" fmla="*/ 0 h 460203"/>
                  <a:gd name="connsiteX4" fmla="*/ 462992 w 460203"/>
                  <a:gd name="connsiteY4" fmla="*/ 231496 h 46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03" h="460203">
                    <a:moveTo>
                      <a:pt x="462992" y="231496"/>
                    </a:moveTo>
                    <a:cubicBezTo>
                      <a:pt x="462992" y="359348"/>
                      <a:pt x="359348" y="462992"/>
                      <a:pt x="231496" y="462992"/>
                    </a:cubicBezTo>
                    <a:cubicBezTo>
                      <a:pt x="103644" y="462992"/>
                      <a:pt x="0" y="359348"/>
                      <a:pt x="0" y="231496"/>
                    </a:cubicBezTo>
                    <a:cubicBezTo>
                      <a:pt x="0" y="103644"/>
                      <a:pt x="103644" y="0"/>
                      <a:pt x="231496" y="0"/>
                    </a:cubicBezTo>
                    <a:cubicBezTo>
                      <a:pt x="359348" y="0"/>
                      <a:pt x="462992" y="103644"/>
                      <a:pt x="462992" y="231496"/>
                    </a:cubicBezTo>
                    <a:close/>
                  </a:path>
                </a:pathLst>
              </a:custGeom>
              <a:noFill/>
              <a:ln w="13941" cap="flat">
                <a:solidFill>
                  <a:srgbClr val="FFFFFF"/>
                </a:solidFill>
                <a:prstDash val="solid"/>
                <a:miter/>
              </a:ln>
            </p:spPr>
            <p:txBody>
              <a:bodyPr rtlCol="0" anchor="ctr"/>
              <a:lstStyle/>
              <a:p>
                <a:endParaRPr lang="en-US" sz="1350" dirty="0"/>
              </a:p>
            </p:txBody>
          </p:sp>
          <p:sp>
            <p:nvSpPr>
              <p:cNvPr id="41" name="Freeform: Shape 40">
                <a:extLst>
                  <a:ext uri="{FF2B5EF4-FFF2-40B4-BE49-F238E27FC236}">
                    <a16:creationId xmlns:a16="http://schemas.microsoft.com/office/drawing/2014/main" id="{BD8F5779-98DF-4AEB-8CB9-F3038B5D4FFF}"/>
                  </a:ext>
                </a:extLst>
              </p:cNvPr>
              <p:cNvSpPr/>
              <p:nvPr/>
            </p:nvSpPr>
            <p:spPr>
              <a:xfrm>
                <a:off x="1065520" y="1930459"/>
                <a:ext cx="161097" cy="186464"/>
              </a:xfrm>
              <a:custGeom>
                <a:avLst/>
                <a:gdLst>
                  <a:gd name="connsiteX0" fmla="*/ 103197 w 153401"/>
                  <a:gd name="connsiteY0" fmla="*/ 52993 h 153401"/>
                  <a:gd name="connsiteX1" fmla="*/ 103197 w 153401"/>
                  <a:gd name="connsiteY1" fmla="*/ 12551 h 153401"/>
                  <a:gd name="connsiteX2" fmla="*/ 90646 w 153401"/>
                  <a:gd name="connsiteY2" fmla="*/ 0 h 153401"/>
                  <a:gd name="connsiteX3" fmla="*/ 64150 w 153401"/>
                  <a:gd name="connsiteY3" fmla="*/ 0 h 153401"/>
                  <a:gd name="connsiteX4" fmla="*/ 51599 w 153401"/>
                  <a:gd name="connsiteY4" fmla="*/ 12551 h 153401"/>
                  <a:gd name="connsiteX5" fmla="*/ 51599 w 153401"/>
                  <a:gd name="connsiteY5" fmla="*/ 52993 h 153401"/>
                  <a:gd name="connsiteX6" fmla="*/ 12551 w 153401"/>
                  <a:gd name="connsiteY6" fmla="*/ 52993 h 153401"/>
                  <a:gd name="connsiteX7" fmla="*/ 0 w 153401"/>
                  <a:gd name="connsiteY7" fmla="*/ 65544 h 153401"/>
                  <a:gd name="connsiteX8" fmla="*/ 0 w 153401"/>
                  <a:gd name="connsiteY8" fmla="*/ 92041 h 153401"/>
                  <a:gd name="connsiteX9" fmla="*/ 12551 w 153401"/>
                  <a:gd name="connsiteY9" fmla="*/ 104592 h 153401"/>
                  <a:gd name="connsiteX10" fmla="*/ 51599 w 153401"/>
                  <a:gd name="connsiteY10" fmla="*/ 104592 h 153401"/>
                  <a:gd name="connsiteX11" fmla="*/ 51599 w 153401"/>
                  <a:gd name="connsiteY11" fmla="*/ 143639 h 153401"/>
                  <a:gd name="connsiteX12" fmla="*/ 64150 w 153401"/>
                  <a:gd name="connsiteY12" fmla="*/ 156190 h 153401"/>
                  <a:gd name="connsiteX13" fmla="*/ 90646 w 153401"/>
                  <a:gd name="connsiteY13" fmla="*/ 156190 h 153401"/>
                  <a:gd name="connsiteX14" fmla="*/ 103197 w 153401"/>
                  <a:gd name="connsiteY14" fmla="*/ 143639 h 153401"/>
                  <a:gd name="connsiteX15" fmla="*/ 103197 w 153401"/>
                  <a:gd name="connsiteY15" fmla="*/ 104592 h 153401"/>
                  <a:gd name="connsiteX16" fmla="*/ 142245 w 153401"/>
                  <a:gd name="connsiteY16" fmla="*/ 104592 h 153401"/>
                  <a:gd name="connsiteX17" fmla="*/ 154796 w 153401"/>
                  <a:gd name="connsiteY17" fmla="*/ 92041 h 153401"/>
                  <a:gd name="connsiteX18" fmla="*/ 154796 w 153401"/>
                  <a:gd name="connsiteY18" fmla="*/ 65544 h 153401"/>
                  <a:gd name="connsiteX19" fmla="*/ 142245 w 153401"/>
                  <a:gd name="connsiteY19" fmla="*/ 52993 h 153401"/>
                  <a:gd name="connsiteX20" fmla="*/ 103197 w 153401"/>
                  <a:gd name="connsiteY20" fmla="*/ 52993 h 153401"/>
                  <a:gd name="connsiteX21" fmla="*/ 103197 w 153401"/>
                  <a:gd name="connsiteY21" fmla="*/ 52993 h 153401"/>
                  <a:gd name="connsiteX22" fmla="*/ 103197 w 153401"/>
                  <a:gd name="connsiteY22" fmla="*/ 52993 h 153401"/>
                  <a:gd name="connsiteX23" fmla="*/ 103197 w 153401"/>
                  <a:gd name="connsiteY23" fmla="*/ 52993 h 153401"/>
                  <a:gd name="connsiteX24" fmla="*/ 103197 w 153401"/>
                  <a:gd name="connsiteY24" fmla="*/ 52993 h 15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401" h="153401">
                    <a:moveTo>
                      <a:pt x="103197" y="52993"/>
                    </a:moveTo>
                    <a:cubicBezTo>
                      <a:pt x="103197" y="12551"/>
                      <a:pt x="103197" y="12551"/>
                      <a:pt x="103197" y="12551"/>
                    </a:cubicBezTo>
                    <a:cubicBezTo>
                      <a:pt x="103197" y="8367"/>
                      <a:pt x="96224" y="0"/>
                      <a:pt x="90646" y="0"/>
                    </a:cubicBezTo>
                    <a:cubicBezTo>
                      <a:pt x="64150" y="0"/>
                      <a:pt x="64150" y="0"/>
                      <a:pt x="64150" y="0"/>
                    </a:cubicBezTo>
                    <a:cubicBezTo>
                      <a:pt x="57177" y="0"/>
                      <a:pt x="51599" y="6973"/>
                      <a:pt x="51599" y="12551"/>
                    </a:cubicBezTo>
                    <a:cubicBezTo>
                      <a:pt x="51599" y="52993"/>
                      <a:pt x="51599" y="52993"/>
                      <a:pt x="51599" y="52993"/>
                    </a:cubicBezTo>
                    <a:cubicBezTo>
                      <a:pt x="12551" y="52993"/>
                      <a:pt x="12551" y="52993"/>
                      <a:pt x="12551" y="52993"/>
                    </a:cubicBezTo>
                    <a:cubicBezTo>
                      <a:pt x="5578" y="52993"/>
                      <a:pt x="0" y="57177"/>
                      <a:pt x="0" y="65544"/>
                    </a:cubicBezTo>
                    <a:cubicBezTo>
                      <a:pt x="0" y="92041"/>
                      <a:pt x="0" y="92041"/>
                      <a:pt x="0" y="92041"/>
                    </a:cubicBezTo>
                    <a:cubicBezTo>
                      <a:pt x="0" y="96224"/>
                      <a:pt x="5578" y="104592"/>
                      <a:pt x="12551" y="104592"/>
                    </a:cubicBezTo>
                    <a:cubicBezTo>
                      <a:pt x="51599" y="104592"/>
                      <a:pt x="51599" y="104592"/>
                      <a:pt x="51599" y="104592"/>
                    </a:cubicBezTo>
                    <a:cubicBezTo>
                      <a:pt x="51599" y="143639"/>
                      <a:pt x="51599" y="143639"/>
                      <a:pt x="51599" y="143639"/>
                    </a:cubicBezTo>
                    <a:cubicBezTo>
                      <a:pt x="51599" y="150612"/>
                      <a:pt x="57177" y="156190"/>
                      <a:pt x="64150" y="156190"/>
                    </a:cubicBezTo>
                    <a:cubicBezTo>
                      <a:pt x="90646" y="156190"/>
                      <a:pt x="90646" y="156190"/>
                      <a:pt x="90646" y="156190"/>
                    </a:cubicBezTo>
                    <a:cubicBezTo>
                      <a:pt x="96224" y="156190"/>
                      <a:pt x="103197" y="152007"/>
                      <a:pt x="103197" y="143639"/>
                    </a:cubicBezTo>
                    <a:cubicBezTo>
                      <a:pt x="103197" y="104592"/>
                      <a:pt x="103197" y="104592"/>
                      <a:pt x="103197" y="104592"/>
                    </a:cubicBezTo>
                    <a:cubicBezTo>
                      <a:pt x="142245" y="104592"/>
                      <a:pt x="142245" y="104592"/>
                      <a:pt x="142245" y="104592"/>
                    </a:cubicBezTo>
                    <a:cubicBezTo>
                      <a:pt x="147823" y="104592"/>
                      <a:pt x="154796" y="97619"/>
                      <a:pt x="154796" y="92041"/>
                    </a:cubicBezTo>
                    <a:cubicBezTo>
                      <a:pt x="154796" y="65544"/>
                      <a:pt x="154796" y="65544"/>
                      <a:pt x="154796" y="65544"/>
                    </a:cubicBezTo>
                    <a:cubicBezTo>
                      <a:pt x="154796" y="58571"/>
                      <a:pt x="147823" y="52993"/>
                      <a:pt x="142245" y="52993"/>
                    </a:cubicBezTo>
                    <a:lnTo>
                      <a:pt x="103197" y="52993"/>
                    </a:lnTo>
                    <a:lnTo>
                      <a:pt x="103197" y="52993"/>
                    </a:lnTo>
                    <a:lnTo>
                      <a:pt x="103197" y="52993"/>
                    </a:lnTo>
                    <a:close/>
                    <a:moveTo>
                      <a:pt x="103197" y="52993"/>
                    </a:moveTo>
                    <a:lnTo>
                      <a:pt x="103197" y="52993"/>
                    </a:lnTo>
                  </a:path>
                </a:pathLst>
              </a:custGeom>
              <a:solidFill>
                <a:srgbClr val="FFFFFF"/>
              </a:solidFill>
              <a:ln w="13941" cap="flat">
                <a:noFill/>
                <a:prstDash val="solid"/>
                <a:miter/>
              </a:ln>
            </p:spPr>
            <p:txBody>
              <a:bodyPr rtlCol="0" anchor="ctr"/>
              <a:lstStyle/>
              <a:p>
                <a:endParaRPr lang="en-US" sz="1350" dirty="0"/>
              </a:p>
            </p:txBody>
          </p:sp>
        </p:grpSp>
      </p:grpSp>
      <p:sp>
        <p:nvSpPr>
          <p:cNvPr id="3" name="Slide Number Placeholder 2">
            <a:extLst>
              <a:ext uri="{FF2B5EF4-FFF2-40B4-BE49-F238E27FC236}">
                <a16:creationId xmlns:a16="http://schemas.microsoft.com/office/drawing/2014/main" id="{28A3396B-3537-4613-BF54-3B76501F0584}"/>
              </a:ext>
            </a:extLst>
          </p:cNvPr>
          <p:cNvSpPr>
            <a:spLocks noGrp="1"/>
          </p:cNvSpPr>
          <p:nvPr>
            <p:ph type="sldNum" sz="quarter" idx="12"/>
          </p:nvPr>
        </p:nvSpPr>
        <p:spPr/>
        <p:txBody>
          <a:bodyPr/>
          <a:lstStyle/>
          <a:p>
            <a:fld id="{24B0CCF5-E6F2-4046-96AF-5114194D81BA}" type="slidenum">
              <a:rPr lang="en-US" smtClean="0"/>
              <a:t>18</a:t>
            </a:fld>
            <a:endParaRPr lang="en-US" dirty="0"/>
          </a:p>
        </p:txBody>
      </p:sp>
      <p:sp>
        <p:nvSpPr>
          <p:cNvPr id="30" name="Title 1">
            <a:extLst>
              <a:ext uri="{FF2B5EF4-FFF2-40B4-BE49-F238E27FC236}">
                <a16:creationId xmlns:a16="http://schemas.microsoft.com/office/drawing/2014/main" id="{7EDBF8F6-4DFA-42CB-8BFB-7752B95D3614}"/>
              </a:ext>
            </a:extLst>
          </p:cNvPr>
          <p:cNvSpPr txBox="1">
            <a:spLocks/>
          </p:cNvSpPr>
          <p:nvPr/>
        </p:nvSpPr>
        <p:spPr>
          <a:xfrm>
            <a:off x="693057" y="269002"/>
            <a:ext cx="5326743" cy="741362"/>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b="1" dirty="0"/>
              <a:t>Update: continuum of care</a:t>
            </a:r>
          </a:p>
        </p:txBody>
      </p:sp>
    </p:spTree>
    <p:extLst>
      <p:ext uri="{BB962C8B-B14F-4D97-AF65-F5344CB8AC3E}">
        <p14:creationId xmlns:p14="http://schemas.microsoft.com/office/powerpoint/2010/main" val="349724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D4E4-08BB-4288-991D-8AD3DF682DF9}"/>
              </a:ext>
            </a:extLst>
          </p:cNvPr>
          <p:cNvSpPr>
            <a:spLocks noGrp="1"/>
          </p:cNvSpPr>
          <p:nvPr>
            <p:ph type="title"/>
          </p:nvPr>
        </p:nvSpPr>
        <p:spPr>
          <a:xfrm>
            <a:off x="678504" y="275828"/>
            <a:ext cx="4701686" cy="556022"/>
          </a:xfrm>
        </p:spPr>
        <p:txBody>
          <a:bodyPr/>
          <a:lstStyle/>
          <a:p>
            <a:r>
              <a:rPr lang="en-US" b="1" dirty="0"/>
              <a:t>BHS OPERATIONAL PLANS </a:t>
            </a:r>
            <a:br>
              <a:rPr lang="en-US" b="1" dirty="0"/>
            </a:br>
            <a:r>
              <a:rPr lang="en-US" b="1" dirty="0"/>
              <a:t>FY 2011/12 – 2019/20</a:t>
            </a:r>
          </a:p>
        </p:txBody>
      </p:sp>
      <p:sp>
        <p:nvSpPr>
          <p:cNvPr id="7" name="Slide Number Placeholder 6">
            <a:extLst>
              <a:ext uri="{FF2B5EF4-FFF2-40B4-BE49-F238E27FC236}">
                <a16:creationId xmlns:a16="http://schemas.microsoft.com/office/drawing/2014/main" id="{A1D91564-FD0A-4982-9114-5D56505EACAC}"/>
              </a:ext>
            </a:extLst>
          </p:cNvPr>
          <p:cNvSpPr>
            <a:spLocks noGrp="1"/>
          </p:cNvSpPr>
          <p:nvPr>
            <p:ph type="sldNum" sz="quarter" idx="12"/>
          </p:nvPr>
        </p:nvSpPr>
        <p:spPr>
          <a:xfrm>
            <a:off x="6871608" y="5487591"/>
            <a:ext cx="786491" cy="273844"/>
          </a:xfrm>
        </p:spPr>
        <p:txBody>
          <a:bodyPr/>
          <a:lstStyle/>
          <a:p>
            <a:pPr defTabSz="342900">
              <a:defRPr/>
            </a:pPr>
            <a:fld id="{CFBA6597-D7DA-DC49-90B6-6291F05CD5D3}" type="slidenum">
              <a:rPr lang="en-US" sz="900">
                <a:solidFill>
                  <a:srgbClr val="808080">
                    <a:lumMod val="60000"/>
                    <a:lumOff val="40000"/>
                  </a:srgbClr>
                </a:solidFill>
              </a:rPr>
              <a:pPr defTabSz="342900">
                <a:defRPr/>
              </a:pPr>
              <a:t>19</a:t>
            </a:fld>
            <a:endParaRPr lang="en-US" sz="900" dirty="0">
              <a:solidFill>
                <a:srgbClr val="808080">
                  <a:lumMod val="60000"/>
                  <a:lumOff val="40000"/>
                </a:srgbClr>
              </a:solidFill>
            </a:endParaRPr>
          </a:p>
        </p:txBody>
      </p:sp>
      <p:graphicFrame>
        <p:nvGraphicFramePr>
          <p:cNvPr id="5" name="Chart 4">
            <a:extLst>
              <a:ext uri="{FF2B5EF4-FFF2-40B4-BE49-F238E27FC236}">
                <a16:creationId xmlns:a16="http://schemas.microsoft.com/office/drawing/2014/main" id="{D83C1B2C-2FD7-4238-903C-E7DDF7284C27}"/>
              </a:ext>
            </a:extLst>
          </p:cNvPr>
          <p:cNvGraphicFramePr>
            <a:graphicFrameLocks/>
          </p:cNvGraphicFramePr>
          <p:nvPr/>
        </p:nvGraphicFramePr>
        <p:xfrm>
          <a:off x="678504" y="1519145"/>
          <a:ext cx="7251970" cy="4288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895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575E-A8AE-46F8-AF04-067A04C0B90F}"/>
              </a:ext>
            </a:extLst>
          </p:cNvPr>
          <p:cNvSpPr>
            <a:spLocks noGrp="1"/>
          </p:cNvSpPr>
          <p:nvPr>
            <p:ph type="title"/>
          </p:nvPr>
        </p:nvSpPr>
        <p:spPr>
          <a:xfrm>
            <a:off x="461913" y="165304"/>
            <a:ext cx="5910607" cy="918775"/>
          </a:xfrm>
        </p:spPr>
        <p:txBody>
          <a:bodyPr/>
          <a:lstStyle/>
          <a:p>
            <a:r>
              <a:rPr lang="en-US" dirty="0"/>
              <a:t>The QM TEAM </a:t>
            </a:r>
            <a:br>
              <a:rPr lang="en-US" dirty="0"/>
            </a:br>
            <a:r>
              <a:rPr lang="en-US" dirty="0"/>
              <a:t>at our Annual Advance </a:t>
            </a:r>
            <a:r>
              <a:rPr lang="en-US" sz="1600" dirty="0"/>
              <a:t>“retreat”</a:t>
            </a:r>
          </a:p>
        </p:txBody>
      </p:sp>
      <p:pic>
        <p:nvPicPr>
          <p:cNvPr id="5" name="Picture 4">
            <a:extLst>
              <a:ext uri="{FF2B5EF4-FFF2-40B4-BE49-F238E27FC236}">
                <a16:creationId xmlns:a16="http://schemas.microsoft.com/office/drawing/2014/main" id="{E7A4BE5C-71C4-492A-B954-061E659EEDAF}"/>
              </a:ext>
            </a:extLst>
          </p:cNvPr>
          <p:cNvPicPr>
            <a:picLocks noChangeAspect="1"/>
          </p:cNvPicPr>
          <p:nvPr/>
        </p:nvPicPr>
        <p:blipFill>
          <a:blip r:embed="rId2"/>
          <a:stretch>
            <a:fillRect/>
          </a:stretch>
        </p:blipFill>
        <p:spPr>
          <a:xfrm>
            <a:off x="695017" y="1362389"/>
            <a:ext cx="7826814" cy="5231036"/>
          </a:xfrm>
          <a:prstGeom prst="rect">
            <a:avLst/>
          </a:prstGeom>
        </p:spPr>
      </p:pic>
      <p:sp>
        <p:nvSpPr>
          <p:cNvPr id="3" name="TextBox 2">
            <a:extLst>
              <a:ext uri="{FF2B5EF4-FFF2-40B4-BE49-F238E27FC236}">
                <a16:creationId xmlns:a16="http://schemas.microsoft.com/office/drawing/2014/main" id="{1D00D47A-B53B-4DAB-8EE0-27C8C1F0794C}"/>
              </a:ext>
            </a:extLst>
          </p:cNvPr>
          <p:cNvSpPr txBox="1"/>
          <p:nvPr/>
        </p:nvSpPr>
        <p:spPr>
          <a:xfrm>
            <a:off x="2958287" y="3066084"/>
            <a:ext cx="399405"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Steve</a:t>
            </a:r>
          </a:p>
        </p:txBody>
      </p:sp>
      <p:sp>
        <p:nvSpPr>
          <p:cNvPr id="4" name="TextBox 3">
            <a:extLst>
              <a:ext uri="{FF2B5EF4-FFF2-40B4-BE49-F238E27FC236}">
                <a16:creationId xmlns:a16="http://schemas.microsoft.com/office/drawing/2014/main" id="{0C382BF3-D48D-4A3B-876F-C244FEF72DA6}"/>
              </a:ext>
            </a:extLst>
          </p:cNvPr>
          <p:cNvSpPr txBox="1"/>
          <p:nvPr/>
        </p:nvSpPr>
        <p:spPr>
          <a:xfrm>
            <a:off x="3275170" y="3270420"/>
            <a:ext cx="434414"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Marie</a:t>
            </a:r>
          </a:p>
        </p:txBody>
      </p:sp>
      <p:sp>
        <p:nvSpPr>
          <p:cNvPr id="6" name="TextBox 5">
            <a:extLst>
              <a:ext uri="{FF2B5EF4-FFF2-40B4-BE49-F238E27FC236}">
                <a16:creationId xmlns:a16="http://schemas.microsoft.com/office/drawing/2014/main" id="{966B1FAA-354B-49A4-BECA-051D65FD4AB2}"/>
              </a:ext>
            </a:extLst>
          </p:cNvPr>
          <p:cNvSpPr txBox="1"/>
          <p:nvPr/>
        </p:nvSpPr>
        <p:spPr>
          <a:xfrm>
            <a:off x="3616411" y="3501079"/>
            <a:ext cx="274114"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Lisa</a:t>
            </a:r>
          </a:p>
        </p:txBody>
      </p:sp>
      <p:sp>
        <p:nvSpPr>
          <p:cNvPr id="7" name="TextBox 6">
            <a:extLst>
              <a:ext uri="{FF2B5EF4-FFF2-40B4-BE49-F238E27FC236}">
                <a16:creationId xmlns:a16="http://schemas.microsoft.com/office/drawing/2014/main" id="{72160C27-7528-49D4-894D-D211C49F24CA}"/>
              </a:ext>
            </a:extLst>
          </p:cNvPr>
          <p:cNvSpPr txBox="1"/>
          <p:nvPr/>
        </p:nvSpPr>
        <p:spPr>
          <a:xfrm>
            <a:off x="3833124" y="3231033"/>
            <a:ext cx="416011"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Claire</a:t>
            </a:r>
          </a:p>
        </p:txBody>
      </p:sp>
      <p:sp>
        <p:nvSpPr>
          <p:cNvPr id="8" name="TextBox 7">
            <a:extLst>
              <a:ext uri="{FF2B5EF4-FFF2-40B4-BE49-F238E27FC236}">
                <a16:creationId xmlns:a16="http://schemas.microsoft.com/office/drawing/2014/main" id="{5B7C3757-94FE-4B32-AA32-4B40C05ECB3A}"/>
              </a:ext>
            </a:extLst>
          </p:cNvPr>
          <p:cNvSpPr txBox="1"/>
          <p:nvPr/>
        </p:nvSpPr>
        <p:spPr>
          <a:xfrm>
            <a:off x="4286066" y="3293685"/>
            <a:ext cx="596317"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Danielle</a:t>
            </a:r>
          </a:p>
        </p:txBody>
      </p:sp>
      <p:sp>
        <p:nvSpPr>
          <p:cNvPr id="9" name="TextBox 8">
            <a:extLst>
              <a:ext uri="{FF2B5EF4-FFF2-40B4-BE49-F238E27FC236}">
                <a16:creationId xmlns:a16="http://schemas.microsoft.com/office/drawing/2014/main" id="{9CA62EDA-B27A-49E3-8E50-DB1EC1CAABFD}"/>
              </a:ext>
            </a:extLst>
          </p:cNvPr>
          <p:cNvSpPr txBox="1"/>
          <p:nvPr/>
        </p:nvSpPr>
        <p:spPr>
          <a:xfrm>
            <a:off x="4788113" y="3414859"/>
            <a:ext cx="384721"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Casie</a:t>
            </a:r>
          </a:p>
        </p:txBody>
      </p:sp>
      <p:sp>
        <p:nvSpPr>
          <p:cNvPr id="10" name="TextBox 9">
            <a:extLst>
              <a:ext uri="{FF2B5EF4-FFF2-40B4-BE49-F238E27FC236}">
                <a16:creationId xmlns:a16="http://schemas.microsoft.com/office/drawing/2014/main" id="{DCF821ED-58BD-42DD-B944-719748733DC7}"/>
              </a:ext>
            </a:extLst>
          </p:cNvPr>
          <p:cNvSpPr txBox="1"/>
          <p:nvPr/>
        </p:nvSpPr>
        <p:spPr>
          <a:xfrm>
            <a:off x="5147033" y="3264027"/>
            <a:ext cx="545149"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Monica</a:t>
            </a:r>
          </a:p>
        </p:txBody>
      </p:sp>
      <p:sp>
        <p:nvSpPr>
          <p:cNvPr id="11" name="TextBox 10">
            <a:extLst>
              <a:ext uri="{FF2B5EF4-FFF2-40B4-BE49-F238E27FC236}">
                <a16:creationId xmlns:a16="http://schemas.microsoft.com/office/drawing/2014/main" id="{38C1B677-F114-4AB5-8C68-A2ADF6CA05A3}"/>
              </a:ext>
            </a:extLst>
          </p:cNvPr>
          <p:cNvSpPr txBox="1"/>
          <p:nvPr/>
        </p:nvSpPr>
        <p:spPr>
          <a:xfrm>
            <a:off x="5548679" y="3450631"/>
            <a:ext cx="520976"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Glenda</a:t>
            </a:r>
          </a:p>
        </p:txBody>
      </p:sp>
      <p:sp>
        <p:nvSpPr>
          <p:cNvPr id="12" name="TextBox 11">
            <a:extLst>
              <a:ext uri="{FF2B5EF4-FFF2-40B4-BE49-F238E27FC236}">
                <a16:creationId xmlns:a16="http://schemas.microsoft.com/office/drawing/2014/main" id="{F5BBA786-8617-43D7-8A46-8B18E9657F21}"/>
              </a:ext>
            </a:extLst>
          </p:cNvPr>
          <p:cNvSpPr txBox="1"/>
          <p:nvPr/>
        </p:nvSpPr>
        <p:spPr>
          <a:xfrm>
            <a:off x="5948312" y="3226319"/>
            <a:ext cx="583493"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Michael</a:t>
            </a:r>
          </a:p>
        </p:txBody>
      </p:sp>
      <p:sp>
        <p:nvSpPr>
          <p:cNvPr id="13" name="TextBox 12">
            <a:extLst>
              <a:ext uri="{FF2B5EF4-FFF2-40B4-BE49-F238E27FC236}">
                <a16:creationId xmlns:a16="http://schemas.microsoft.com/office/drawing/2014/main" id="{5F5EF71E-2AE4-4BAA-9CDC-3A329E5BB63D}"/>
              </a:ext>
            </a:extLst>
          </p:cNvPr>
          <p:cNvSpPr txBox="1"/>
          <p:nvPr/>
        </p:nvSpPr>
        <p:spPr>
          <a:xfrm>
            <a:off x="6240058" y="4326903"/>
            <a:ext cx="456985"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Nicole</a:t>
            </a:r>
          </a:p>
        </p:txBody>
      </p:sp>
      <p:sp>
        <p:nvSpPr>
          <p:cNvPr id="14" name="TextBox 13">
            <a:extLst>
              <a:ext uri="{FF2B5EF4-FFF2-40B4-BE49-F238E27FC236}">
                <a16:creationId xmlns:a16="http://schemas.microsoft.com/office/drawing/2014/main" id="{593E26E3-A74B-4394-8768-188401780F32}"/>
              </a:ext>
            </a:extLst>
          </p:cNvPr>
          <p:cNvSpPr txBox="1"/>
          <p:nvPr/>
        </p:nvSpPr>
        <p:spPr>
          <a:xfrm>
            <a:off x="6659335" y="3199029"/>
            <a:ext cx="182294"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KC</a:t>
            </a:r>
          </a:p>
        </p:txBody>
      </p:sp>
      <p:sp>
        <p:nvSpPr>
          <p:cNvPr id="15" name="TextBox 14">
            <a:extLst>
              <a:ext uri="{FF2B5EF4-FFF2-40B4-BE49-F238E27FC236}">
                <a16:creationId xmlns:a16="http://schemas.microsoft.com/office/drawing/2014/main" id="{10808065-0478-4FCA-9F77-99C38634CA1F}"/>
              </a:ext>
            </a:extLst>
          </p:cNvPr>
          <p:cNvSpPr txBox="1"/>
          <p:nvPr/>
        </p:nvSpPr>
        <p:spPr>
          <a:xfrm>
            <a:off x="7136089" y="3187258"/>
            <a:ext cx="364010"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Dave</a:t>
            </a:r>
          </a:p>
        </p:txBody>
      </p:sp>
      <p:sp>
        <p:nvSpPr>
          <p:cNvPr id="16" name="TextBox 15">
            <a:extLst>
              <a:ext uri="{FF2B5EF4-FFF2-40B4-BE49-F238E27FC236}">
                <a16:creationId xmlns:a16="http://schemas.microsoft.com/office/drawing/2014/main" id="{580460DD-753F-47C3-AECA-6DEFDC1300D1}"/>
              </a:ext>
            </a:extLst>
          </p:cNvPr>
          <p:cNvSpPr txBox="1"/>
          <p:nvPr/>
        </p:nvSpPr>
        <p:spPr>
          <a:xfrm>
            <a:off x="4041129" y="4769960"/>
            <a:ext cx="647228"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Christian</a:t>
            </a:r>
          </a:p>
        </p:txBody>
      </p:sp>
      <p:sp>
        <p:nvSpPr>
          <p:cNvPr id="17" name="TextBox 16">
            <a:extLst>
              <a:ext uri="{FF2B5EF4-FFF2-40B4-BE49-F238E27FC236}">
                <a16:creationId xmlns:a16="http://schemas.microsoft.com/office/drawing/2014/main" id="{6ED3265D-34CA-4C9E-A9D4-62CDB4615B61}"/>
              </a:ext>
            </a:extLst>
          </p:cNvPr>
          <p:cNvSpPr txBox="1"/>
          <p:nvPr/>
        </p:nvSpPr>
        <p:spPr>
          <a:xfrm>
            <a:off x="2171596" y="2860068"/>
            <a:ext cx="697820" cy="430887"/>
          </a:xfrm>
          <a:prstGeom prst="rect">
            <a:avLst/>
          </a:prstGeom>
          <a:noFill/>
        </p:spPr>
        <p:txBody>
          <a:bodyPr wrap="none" lIns="0" tIns="0" rIns="0" bIns="0" rtlCol="0">
            <a:spAutoFit/>
          </a:bodyPr>
          <a:lstStyle/>
          <a:p>
            <a:r>
              <a:rPr lang="en-US" sz="1400" dirty="0">
                <a:solidFill>
                  <a:schemeClr val="bg1"/>
                </a:solidFill>
                <a:latin typeface="Avenir Light"/>
                <a:cs typeface="Avenir Light"/>
              </a:rPr>
              <a:t>Marc, </a:t>
            </a:r>
          </a:p>
          <a:p>
            <a:r>
              <a:rPr lang="en-US" sz="1400" dirty="0">
                <a:solidFill>
                  <a:schemeClr val="bg1"/>
                </a:solidFill>
                <a:latin typeface="Avenir Light"/>
                <a:cs typeface="Avenir Light"/>
              </a:rPr>
              <a:t>facilitator</a:t>
            </a:r>
          </a:p>
        </p:txBody>
      </p:sp>
      <p:sp>
        <p:nvSpPr>
          <p:cNvPr id="18" name="TextBox 17">
            <a:extLst>
              <a:ext uri="{FF2B5EF4-FFF2-40B4-BE49-F238E27FC236}">
                <a16:creationId xmlns:a16="http://schemas.microsoft.com/office/drawing/2014/main" id="{6BC586E9-75FB-456A-9D9A-042915EF25D3}"/>
              </a:ext>
            </a:extLst>
          </p:cNvPr>
          <p:cNvSpPr txBox="1"/>
          <p:nvPr/>
        </p:nvSpPr>
        <p:spPr>
          <a:xfrm>
            <a:off x="3077241" y="6011938"/>
            <a:ext cx="2417650" cy="215444"/>
          </a:xfrm>
          <a:prstGeom prst="rect">
            <a:avLst/>
          </a:prstGeom>
          <a:noFill/>
        </p:spPr>
        <p:txBody>
          <a:bodyPr wrap="none" lIns="0" tIns="0" rIns="0" bIns="0" rtlCol="0">
            <a:spAutoFit/>
          </a:bodyPr>
          <a:lstStyle/>
          <a:p>
            <a:r>
              <a:rPr lang="en-US" sz="1400" dirty="0">
                <a:solidFill>
                  <a:schemeClr val="bg1"/>
                </a:solidFill>
                <a:latin typeface="Avenir Light"/>
                <a:cs typeface="Avenir Light"/>
              </a:rPr>
              <a:t>Not present: Amber, Heather, Tes</a:t>
            </a:r>
          </a:p>
        </p:txBody>
      </p:sp>
    </p:spTree>
    <p:extLst>
      <p:ext uri="{BB962C8B-B14F-4D97-AF65-F5344CB8AC3E}">
        <p14:creationId xmlns:p14="http://schemas.microsoft.com/office/powerpoint/2010/main" val="3927260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D4E4-08BB-4288-991D-8AD3DF682DF9}"/>
              </a:ext>
            </a:extLst>
          </p:cNvPr>
          <p:cNvSpPr>
            <a:spLocks noGrp="1"/>
          </p:cNvSpPr>
          <p:nvPr>
            <p:ph type="title"/>
          </p:nvPr>
        </p:nvSpPr>
        <p:spPr>
          <a:xfrm>
            <a:off x="648774" y="237191"/>
            <a:ext cx="4701686" cy="556022"/>
          </a:xfrm>
        </p:spPr>
        <p:txBody>
          <a:bodyPr/>
          <a:lstStyle/>
          <a:p>
            <a:r>
              <a:rPr lang="en-US" b="1" dirty="0"/>
              <a:t>Fy2019-20 CAO recommended budget</a:t>
            </a:r>
          </a:p>
        </p:txBody>
      </p:sp>
      <p:sp>
        <p:nvSpPr>
          <p:cNvPr id="7" name="Slide Number Placeholder 6">
            <a:extLst>
              <a:ext uri="{FF2B5EF4-FFF2-40B4-BE49-F238E27FC236}">
                <a16:creationId xmlns:a16="http://schemas.microsoft.com/office/drawing/2014/main" id="{A1D91564-FD0A-4982-9114-5D56505EACAC}"/>
              </a:ext>
            </a:extLst>
          </p:cNvPr>
          <p:cNvSpPr>
            <a:spLocks noGrp="1"/>
          </p:cNvSpPr>
          <p:nvPr>
            <p:ph type="sldNum" sz="quarter" idx="12"/>
          </p:nvPr>
        </p:nvSpPr>
        <p:spPr/>
        <p:txBody>
          <a:bodyPr/>
          <a:lstStyle/>
          <a:p>
            <a:pPr defTabSz="342900">
              <a:defRPr/>
            </a:pPr>
            <a:fld id="{CFBA6597-D7DA-DC49-90B6-6291F05CD5D3}" type="slidenum">
              <a:rPr lang="en-US" sz="900">
                <a:solidFill>
                  <a:srgbClr val="808080">
                    <a:lumMod val="60000"/>
                    <a:lumOff val="40000"/>
                  </a:srgbClr>
                </a:solidFill>
              </a:rPr>
              <a:pPr defTabSz="342900">
                <a:defRPr/>
              </a:pPr>
              <a:t>20</a:t>
            </a:fld>
            <a:endParaRPr lang="en-US" sz="900" dirty="0">
              <a:solidFill>
                <a:srgbClr val="808080">
                  <a:lumMod val="60000"/>
                  <a:lumOff val="40000"/>
                </a:srgbClr>
              </a:solidFill>
            </a:endParaRPr>
          </a:p>
        </p:txBody>
      </p:sp>
      <p:sp>
        <p:nvSpPr>
          <p:cNvPr id="10" name="Text Placeholder 4">
            <a:extLst>
              <a:ext uri="{FF2B5EF4-FFF2-40B4-BE49-F238E27FC236}">
                <a16:creationId xmlns:a16="http://schemas.microsoft.com/office/drawing/2014/main" id="{6B0A0FB0-69DA-491B-BE4C-C1E30C4C1556}"/>
              </a:ext>
            </a:extLst>
          </p:cNvPr>
          <p:cNvSpPr txBox="1">
            <a:spLocks/>
          </p:cNvSpPr>
          <p:nvPr/>
        </p:nvSpPr>
        <p:spPr>
          <a:xfrm>
            <a:off x="255934" y="1653159"/>
            <a:ext cx="6410486" cy="442231"/>
          </a:xfrm>
          <a:prstGeom prst="rect">
            <a:avLst/>
          </a:prstGeom>
        </p:spPr>
        <p:txBody>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a:spcAft>
                <a:spcPts val="750"/>
              </a:spcAft>
              <a:buClr>
                <a:srgbClr val="808080">
                  <a:lumMod val="75000"/>
                </a:srgbClr>
              </a:buClr>
              <a:buNone/>
              <a:defRPr sz="1400" b="0" i="0" u="none" strike="noStrike" kern="1200" spc="0" baseline="0">
                <a:solidFill>
                  <a:srgbClr val="808080">
                    <a:lumMod val="65000"/>
                    <a:lumOff val="35000"/>
                  </a:srgbClr>
                </a:solidFill>
                <a:latin typeface="+mn-lt"/>
                <a:ea typeface="+mn-ea"/>
                <a:cs typeface="+mn-cs"/>
              </a:defRPr>
            </a:pPr>
            <a:r>
              <a:rPr lang="en-US" sz="1800" b="1" dirty="0">
                <a:solidFill>
                  <a:srgbClr val="808080">
                    <a:lumMod val="50000"/>
                  </a:srgbClr>
                </a:solidFill>
                <a:latin typeface="Arial"/>
              </a:rPr>
              <a:t>TOTAL BHS BUDGET:  $708.5 MILLION</a:t>
            </a:r>
          </a:p>
        </p:txBody>
      </p:sp>
      <p:graphicFrame>
        <p:nvGraphicFramePr>
          <p:cNvPr id="8" name="Chart 7">
            <a:extLst>
              <a:ext uri="{FF2B5EF4-FFF2-40B4-BE49-F238E27FC236}">
                <a16:creationId xmlns:a16="http://schemas.microsoft.com/office/drawing/2014/main" id="{B9F7BC21-4BB0-4147-ABAB-116B88340085}"/>
              </a:ext>
            </a:extLst>
          </p:cNvPr>
          <p:cNvGraphicFramePr>
            <a:graphicFrameLocks/>
          </p:cNvGraphicFramePr>
          <p:nvPr/>
        </p:nvGraphicFramePr>
        <p:xfrm>
          <a:off x="1426184" y="2227484"/>
          <a:ext cx="6627570" cy="3773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02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9CBD84-149B-4288-A9E1-DD1BD78F352C}"/>
              </a:ext>
            </a:extLst>
          </p:cNvPr>
          <p:cNvSpPr>
            <a:spLocks noGrp="1"/>
          </p:cNvSpPr>
          <p:nvPr>
            <p:ph type="title"/>
          </p:nvPr>
        </p:nvSpPr>
        <p:spPr/>
        <p:txBody>
          <a:bodyPr/>
          <a:lstStyle/>
          <a:p>
            <a:r>
              <a:rPr lang="en-US" sz="3200" b="1" dirty="0"/>
              <a:t>“mega regs” update</a:t>
            </a:r>
          </a:p>
        </p:txBody>
      </p:sp>
      <p:sp>
        <p:nvSpPr>
          <p:cNvPr id="7" name="Content Placeholder 6">
            <a:extLst>
              <a:ext uri="{FF2B5EF4-FFF2-40B4-BE49-F238E27FC236}">
                <a16:creationId xmlns:a16="http://schemas.microsoft.com/office/drawing/2014/main" id="{2234B0AB-1538-4A9B-B836-45478006753D}"/>
              </a:ext>
            </a:extLst>
          </p:cNvPr>
          <p:cNvSpPr>
            <a:spLocks noGrp="1"/>
          </p:cNvSpPr>
          <p:nvPr>
            <p:ph idx="1"/>
          </p:nvPr>
        </p:nvSpPr>
        <p:spPr>
          <a:xfrm>
            <a:off x="1145341" y="1595633"/>
            <a:ext cx="6681138" cy="4318001"/>
          </a:xfrm>
        </p:spPr>
        <p:txBody>
          <a:bodyPr/>
          <a:lstStyle/>
          <a:p>
            <a:r>
              <a:rPr lang="en-US" sz="2400" dirty="0"/>
              <a:t>Network Adequacy </a:t>
            </a:r>
          </a:p>
          <a:p>
            <a:r>
              <a:rPr lang="en-US" sz="2400" dirty="0"/>
              <a:t>Provider Directory </a:t>
            </a:r>
          </a:p>
          <a:p>
            <a:r>
              <a:rPr lang="en-US" sz="2400" dirty="0"/>
              <a:t>Provider Enrollment</a:t>
            </a:r>
          </a:p>
          <a:p>
            <a:r>
              <a:rPr lang="en-US" sz="2400" dirty="0"/>
              <a:t>Credentialing </a:t>
            </a:r>
          </a:p>
          <a:p>
            <a:pPr marL="0" indent="0">
              <a:buNone/>
            </a:pPr>
            <a:endParaRPr lang="en-US" dirty="0"/>
          </a:p>
        </p:txBody>
      </p:sp>
    </p:spTree>
    <p:extLst>
      <p:ext uri="{BB962C8B-B14F-4D97-AF65-F5344CB8AC3E}">
        <p14:creationId xmlns:p14="http://schemas.microsoft.com/office/powerpoint/2010/main" val="1155814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C14A50-C9A9-4478-B07E-62AFABD3F354}"/>
              </a:ext>
            </a:extLst>
          </p:cNvPr>
          <p:cNvSpPr txBox="1">
            <a:spLocks/>
          </p:cNvSpPr>
          <p:nvPr/>
        </p:nvSpPr>
        <p:spPr>
          <a:xfrm>
            <a:off x="693057" y="357490"/>
            <a:ext cx="5326743" cy="74136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Network adequacy</a:t>
            </a:r>
          </a:p>
        </p:txBody>
      </p:sp>
      <p:sp>
        <p:nvSpPr>
          <p:cNvPr id="3" name="Content Placeholder 2">
            <a:extLst>
              <a:ext uri="{FF2B5EF4-FFF2-40B4-BE49-F238E27FC236}">
                <a16:creationId xmlns:a16="http://schemas.microsoft.com/office/drawing/2014/main" id="{CA0C85D9-595D-4560-AAA7-9BA07B6DB4E3}"/>
              </a:ext>
            </a:extLst>
          </p:cNvPr>
          <p:cNvSpPr txBox="1">
            <a:spLocks/>
          </p:cNvSpPr>
          <p:nvPr/>
        </p:nvSpPr>
        <p:spPr>
          <a:xfrm>
            <a:off x="693057" y="1491328"/>
            <a:ext cx="7461738" cy="4351338"/>
          </a:xfrm>
          <a:prstGeom prst="rect">
            <a:avLst/>
          </a:prstGeom>
        </p:spPr>
        <p:txBody>
          <a:bodyPr>
            <a:noAutofit/>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Certification Tool completed quarterly for MHP, annually for DMC-ODS</a:t>
            </a:r>
          </a:p>
          <a:p>
            <a:r>
              <a:rPr lang="en-US" sz="2000" dirty="0"/>
              <a:t>Submission is a condition for receiving Federal Financial Participation </a:t>
            </a:r>
          </a:p>
          <a:p>
            <a:r>
              <a:rPr lang="en-US" sz="2000" dirty="0"/>
              <a:t>Financial sanctions if Plans fail to submit complete, accurate and timely </a:t>
            </a:r>
          </a:p>
          <a:p>
            <a:r>
              <a:rPr lang="en-US" sz="2000" dirty="0"/>
              <a:t>Utilizing the information programs are providing to develop a System of Care Database to streamline processes </a:t>
            </a:r>
          </a:p>
        </p:txBody>
      </p:sp>
    </p:spTree>
    <p:extLst>
      <p:ext uri="{BB962C8B-B14F-4D97-AF65-F5344CB8AC3E}">
        <p14:creationId xmlns:p14="http://schemas.microsoft.com/office/powerpoint/2010/main" val="311473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8DB66C5-D121-4762-8E38-5A0305BB375B}"/>
              </a:ext>
            </a:extLst>
          </p:cNvPr>
          <p:cNvSpPr txBox="1">
            <a:spLocks/>
          </p:cNvSpPr>
          <p:nvPr/>
        </p:nvSpPr>
        <p:spPr>
          <a:xfrm>
            <a:off x="838200" y="1825625"/>
            <a:ext cx="7089949" cy="4351338"/>
          </a:xfrm>
          <a:prstGeom prst="rect">
            <a:avLst/>
          </a:prstGeom>
        </p:spPr>
        <p:txBody>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New Content Required</a:t>
            </a:r>
          </a:p>
          <a:p>
            <a:endParaRPr lang="en-US" sz="2000" dirty="0"/>
          </a:p>
          <a:p>
            <a:r>
              <a:rPr lang="en-US" sz="2000" dirty="0"/>
              <a:t>Maintenance Requirements  </a:t>
            </a:r>
          </a:p>
          <a:p>
            <a:pPr marL="0" indent="0">
              <a:buFont typeface="Wingdings" panose="05000000000000000000" pitchFamily="2" charset="2"/>
              <a:buNone/>
            </a:pPr>
            <a:endParaRPr lang="en-US" sz="2000" dirty="0"/>
          </a:p>
          <a:p>
            <a:r>
              <a:rPr lang="en-US" sz="2000" dirty="0"/>
              <a:t>Will merge FFS and Org Provider Directories next FY</a:t>
            </a:r>
          </a:p>
        </p:txBody>
      </p:sp>
      <p:sp>
        <p:nvSpPr>
          <p:cNvPr id="3" name="Title 1">
            <a:extLst>
              <a:ext uri="{FF2B5EF4-FFF2-40B4-BE49-F238E27FC236}">
                <a16:creationId xmlns:a16="http://schemas.microsoft.com/office/drawing/2014/main" id="{3674A04C-E513-43BF-A89D-CA1D0297346D}"/>
              </a:ext>
            </a:extLst>
          </p:cNvPr>
          <p:cNvSpPr txBox="1">
            <a:spLocks/>
          </p:cNvSpPr>
          <p:nvPr/>
        </p:nvSpPr>
        <p:spPr>
          <a:xfrm>
            <a:off x="626170" y="328963"/>
            <a:ext cx="5625546" cy="595271"/>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Provider directory</a:t>
            </a:r>
          </a:p>
        </p:txBody>
      </p:sp>
    </p:spTree>
    <p:extLst>
      <p:ext uri="{BB962C8B-B14F-4D97-AF65-F5344CB8AC3E}">
        <p14:creationId xmlns:p14="http://schemas.microsoft.com/office/powerpoint/2010/main" val="248475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4B258B-2EAD-49C4-AC2A-6CDDC894DB50}"/>
              </a:ext>
            </a:extLst>
          </p:cNvPr>
          <p:cNvSpPr txBox="1">
            <a:spLocks/>
          </p:cNvSpPr>
          <p:nvPr/>
        </p:nvSpPr>
        <p:spPr>
          <a:xfrm>
            <a:off x="626170" y="142155"/>
            <a:ext cx="5625546" cy="1136043"/>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a:t>Provider enrollment &amp; credentialing</a:t>
            </a:r>
          </a:p>
        </p:txBody>
      </p:sp>
      <p:sp>
        <p:nvSpPr>
          <p:cNvPr id="4" name="Content Placeholder 2">
            <a:extLst>
              <a:ext uri="{FF2B5EF4-FFF2-40B4-BE49-F238E27FC236}">
                <a16:creationId xmlns:a16="http://schemas.microsoft.com/office/drawing/2014/main" id="{BD721BC4-2B25-45E8-BA8B-42611F75A247}"/>
              </a:ext>
            </a:extLst>
          </p:cNvPr>
          <p:cNvSpPr txBox="1">
            <a:spLocks/>
          </p:cNvSpPr>
          <p:nvPr/>
        </p:nvSpPr>
        <p:spPr>
          <a:xfrm>
            <a:off x="838200" y="1825624"/>
            <a:ext cx="7532077" cy="4191717"/>
          </a:xfrm>
          <a:prstGeom prst="rect">
            <a:avLst/>
          </a:prstGeom>
        </p:spPr>
        <p:txBody>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Effective July 1, 2019 </a:t>
            </a:r>
          </a:p>
          <a:p>
            <a:r>
              <a:rPr lang="en-US" sz="2000" dirty="0"/>
              <a:t>New providers will be prioritized during phased implementation approach </a:t>
            </a:r>
          </a:p>
          <a:p>
            <a:r>
              <a:rPr lang="en-US" sz="2000" dirty="0"/>
              <a:t>Optum working with each LE to finalize processes</a:t>
            </a:r>
          </a:p>
          <a:p>
            <a:r>
              <a:rPr lang="en-US" sz="2000" dirty="0"/>
              <a:t>Leveraging activities to streamline enrollment and credentialing </a:t>
            </a:r>
          </a:p>
          <a:p>
            <a:r>
              <a:rPr lang="en-US" sz="2000" dirty="0"/>
              <a:t>Delegated entities will be monitored by Optum </a:t>
            </a:r>
          </a:p>
          <a:p>
            <a:endParaRPr lang="en-US" dirty="0"/>
          </a:p>
        </p:txBody>
      </p:sp>
    </p:spTree>
    <p:extLst>
      <p:ext uri="{BB962C8B-B14F-4D97-AF65-F5344CB8AC3E}">
        <p14:creationId xmlns:p14="http://schemas.microsoft.com/office/powerpoint/2010/main" val="3512831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4335"/>
            <a:ext cx="7886700" cy="994172"/>
          </a:xfrm>
        </p:spPr>
        <p:txBody>
          <a:bodyPr/>
          <a:lstStyle/>
          <a:p>
            <a:r>
              <a:rPr lang="en-US" dirty="0"/>
              <a:t>System of Care (SOC) Application </a:t>
            </a:r>
          </a:p>
        </p:txBody>
      </p:sp>
      <p:sp>
        <p:nvSpPr>
          <p:cNvPr id="3" name="Content Placeholder 2"/>
          <p:cNvSpPr>
            <a:spLocks noGrp="1"/>
          </p:cNvSpPr>
          <p:nvPr>
            <p:ph idx="1"/>
          </p:nvPr>
        </p:nvSpPr>
        <p:spPr>
          <a:xfrm>
            <a:off x="693056" y="1435511"/>
            <a:ext cx="7993743" cy="4841918"/>
          </a:xfrm>
        </p:spPr>
        <p:txBody>
          <a:bodyPr/>
          <a:lstStyle/>
          <a:p>
            <a:pPr marL="257175" indent="-257175"/>
            <a:r>
              <a:rPr lang="en-US" sz="2000" cap="none" dirty="0"/>
              <a:t>In the fall of 2019, the County will be releasing the first phase System of Care (SOC) Web Application hosted and managed by Optum</a:t>
            </a:r>
          </a:p>
          <a:p>
            <a:pPr marL="257175" indent="-257175"/>
            <a:r>
              <a:rPr lang="en-US" sz="2000" cap="none" dirty="0"/>
              <a:t>This application will be comprised of 6 components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320" y="3662450"/>
            <a:ext cx="6694976" cy="258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1A557E6A-2576-4D7B-8F96-6F593D6650E7}"/>
              </a:ext>
            </a:extLst>
          </p:cNvPr>
          <p:cNvSpPr txBox="1">
            <a:spLocks/>
          </p:cNvSpPr>
          <p:nvPr/>
        </p:nvSpPr>
        <p:spPr>
          <a:xfrm>
            <a:off x="626170" y="142155"/>
            <a:ext cx="5625546" cy="1136043"/>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a:t>System of care (soc) application</a:t>
            </a:r>
          </a:p>
        </p:txBody>
      </p:sp>
    </p:spTree>
    <p:extLst>
      <p:ext uri="{BB962C8B-B14F-4D97-AF65-F5344CB8AC3E}">
        <p14:creationId xmlns:p14="http://schemas.microsoft.com/office/powerpoint/2010/main" val="1345877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BDAA6168-5AB8-4947-93F2-DBC595A4825E}"/>
              </a:ext>
            </a:extLst>
          </p:cNvPr>
          <p:cNvSpPr txBox="1">
            <a:spLocks/>
          </p:cNvSpPr>
          <p:nvPr/>
        </p:nvSpPr>
        <p:spPr>
          <a:xfrm>
            <a:off x="693056" y="1366687"/>
            <a:ext cx="7993743" cy="4999230"/>
          </a:xfrm>
          <a:prstGeom prst="rect">
            <a:avLst/>
          </a:prstGeom>
        </p:spPr>
        <p:txBody>
          <a:bodyPr>
            <a:noAutofit/>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No redundancy: One login/registration for components  </a:t>
            </a:r>
          </a:p>
          <a:p>
            <a:r>
              <a:rPr lang="en-US" sz="1800" dirty="0"/>
              <a:t>Security: Registered and verified users will be given access to data that pertains to them and the program(s) they work for</a:t>
            </a:r>
          </a:p>
          <a:p>
            <a:r>
              <a:rPr lang="en-US" sz="1800" dirty="0"/>
              <a:t>Support for multiple views of data: County Administrators, Program Managers, and Rendering Providers will have unique access </a:t>
            </a:r>
          </a:p>
          <a:p>
            <a:r>
              <a:rPr lang="en-US" sz="1800" dirty="0"/>
              <a:t>Data management: Will reduce the amount of duplicative data entry and time managing NACT submissions</a:t>
            </a:r>
          </a:p>
          <a:p>
            <a:r>
              <a:rPr lang="en-US" sz="1800" dirty="0"/>
              <a:t>Data integrity: Will Increase data integrity in reporting and across systems</a:t>
            </a:r>
          </a:p>
          <a:p>
            <a:r>
              <a:rPr lang="en-US" sz="1800" dirty="0"/>
              <a:t>Communication tools: Workflows to communicate changes to responsible parties </a:t>
            </a:r>
          </a:p>
        </p:txBody>
      </p:sp>
      <p:sp>
        <p:nvSpPr>
          <p:cNvPr id="3" name="Title 1">
            <a:extLst>
              <a:ext uri="{FF2B5EF4-FFF2-40B4-BE49-F238E27FC236}">
                <a16:creationId xmlns:a16="http://schemas.microsoft.com/office/drawing/2014/main" id="{E435B51D-49C1-41F9-93BE-6FFCC0E558D0}"/>
              </a:ext>
            </a:extLst>
          </p:cNvPr>
          <p:cNvSpPr txBox="1">
            <a:spLocks/>
          </p:cNvSpPr>
          <p:nvPr/>
        </p:nvSpPr>
        <p:spPr>
          <a:xfrm>
            <a:off x="626170" y="142155"/>
            <a:ext cx="5625546" cy="1136043"/>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a:t>System of care (soc) application features</a:t>
            </a:r>
          </a:p>
        </p:txBody>
      </p:sp>
    </p:spTree>
    <p:extLst>
      <p:ext uri="{BB962C8B-B14F-4D97-AF65-F5344CB8AC3E}">
        <p14:creationId xmlns:p14="http://schemas.microsoft.com/office/powerpoint/2010/main" val="3756768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337187"/>
            <a:ext cx="9144000" cy="4825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b="1" dirty="0">
              <a:solidFill>
                <a:schemeClr val="accent1"/>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a:solidFill>
                  <a:schemeClr val="accent1"/>
                </a:solidFill>
                <a:latin typeface="Calibri"/>
              </a:rPr>
              <a:t>COUNTY SYSTEM OF CARE</a:t>
            </a:r>
            <a:endParaRPr kumimoji="0" lang="en-US" sz="4400" b="1" i="0" u="none" strike="noStrike" kern="1200" cap="none" spc="0" normalizeH="0" noProof="0" dirty="0">
              <a:ln>
                <a:noFill/>
              </a:ln>
              <a:solidFill>
                <a:schemeClr val="accent1"/>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noProof="0" dirty="0">
              <a:ln>
                <a:noFill/>
              </a:ln>
              <a:solidFill>
                <a:schemeClr val="accent1"/>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aseline="0" dirty="0">
                <a:solidFill>
                  <a:schemeClr val="bg2">
                    <a:lumMod val="50000"/>
                  </a:schemeClr>
                </a:solidFill>
                <a:latin typeface="Calibri"/>
              </a:rPr>
              <a:t>Presented by</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aseline="0" dirty="0">
              <a:solidFill>
                <a:schemeClr val="bg2">
                  <a:lumMod val="50000"/>
                </a:schemeClr>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2">
                    <a:lumMod val="50000"/>
                  </a:schemeClr>
                </a:solidFill>
                <a:latin typeface="Calibri"/>
              </a:rPr>
              <a:t>Steve Jones, LCSW, QM BH Program Coordinator</a:t>
            </a:r>
            <a:endParaRPr kumimoji="0" lang="en-US" sz="1800" i="0" u="none" strike="noStrike" kern="1200" cap="none" spc="0" normalizeH="0" noProof="0" dirty="0">
              <a:ln>
                <a:noFill/>
              </a:ln>
              <a:solidFill>
                <a:schemeClr val="bg2">
                  <a:lumMod val="50000"/>
                </a:schemeClr>
              </a:solidFill>
              <a:effectLst/>
              <a:uLnTx/>
              <a:uFillTx/>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2">
                    <a:lumMod val="50000"/>
                  </a:schemeClr>
                </a:solidFill>
                <a:latin typeface="Calibri"/>
              </a:rPr>
              <a:t>Casie Johnson-Taylor, LMFT, QM Supervisor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i="0" u="none" strike="noStrike" kern="1200" cap="none" spc="0" normalizeH="0" noProof="0" dirty="0">
                <a:ln>
                  <a:noFill/>
                </a:ln>
                <a:solidFill>
                  <a:schemeClr val="bg2">
                    <a:lumMod val="50000"/>
                  </a:schemeClr>
                </a:solidFill>
                <a:effectLst/>
                <a:uLnTx/>
                <a:uFillTx/>
                <a:latin typeface="Calibri"/>
              </a:rPr>
              <a:t>Claire Riley, LMFT, QM Specialist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2">
                    <a:lumMod val="50000"/>
                  </a:schemeClr>
                </a:solidFill>
                <a:latin typeface="Calibri"/>
              </a:rPr>
              <a:t>Michael Blanchard, LMFT QM Specialist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i="0" u="none" strike="noStrike" kern="1200" cap="none" spc="0" normalizeH="0" noProof="0" dirty="0">
                <a:ln>
                  <a:noFill/>
                </a:ln>
                <a:solidFill>
                  <a:schemeClr val="bg2">
                    <a:lumMod val="50000"/>
                  </a:schemeClr>
                </a:solidFill>
                <a:effectLst/>
                <a:uLnTx/>
                <a:uFillTx/>
                <a:latin typeface="Calibri"/>
              </a:rPr>
              <a:t>Danielle Rhinesmith, LMFT, QM Specialist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dirty="0">
              <a:solidFill>
                <a:schemeClr val="bg2">
                  <a:lumMod val="50000"/>
                </a:schemeClr>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i="0" u="none" strike="noStrike" kern="1200" cap="none" spc="0" normalizeH="0" noProof="0" dirty="0">
              <a:ln>
                <a:noFill/>
              </a:ln>
              <a:solidFill>
                <a:schemeClr val="bg2">
                  <a:lumMod val="50000"/>
                </a:schemeClr>
              </a:solidFill>
              <a:effectLst/>
              <a:uLnTx/>
              <a:uFillTx/>
              <a:latin typeface="Calibri"/>
            </a:endParaRPr>
          </a:p>
        </p:txBody>
      </p:sp>
    </p:spTree>
    <p:extLst>
      <p:ext uri="{BB962C8B-B14F-4D97-AF65-F5344CB8AC3E}">
        <p14:creationId xmlns:p14="http://schemas.microsoft.com/office/powerpoint/2010/main" val="2802206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45434" y="31366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graphicFrame>
        <p:nvGraphicFramePr>
          <p:cNvPr id="9" name="Table 8">
            <a:extLst>
              <a:ext uri="{FF2B5EF4-FFF2-40B4-BE49-F238E27FC236}">
                <a16:creationId xmlns:a16="http://schemas.microsoft.com/office/drawing/2014/main" id="{DB4180C3-B82B-4420-8CC8-9B64A88958D5}"/>
              </a:ext>
            </a:extLst>
          </p:cNvPr>
          <p:cNvGraphicFramePr>
            <a:graphicFrameLocks noGrp="1"/>
          </p:cNvGraphicFramePr>
          <p:nvPr>
            <p:extLst>
              <p:ext uri="{D42A27DB-BD31-4B8C-83A1-F6EECF244321}">
                <p14:modId xmlns:p14="http://schemas.microsoft.com/office/powerpoint/2010/main" val="3191809967"/>
              </p:ext>
            </p:extLst>
          </p:nvPr>
        </p:nvGraphicFramePr>
        <p:xfrm>
          <a:off x="1160206" y="1208532"/>
          <a:ext cx="6813754" cy="5546225"/>
        </p:xfrm>
        <a:graphic>
          <a:graphicData uri="http://schemas.openxmlformats.org/drawingml/2006/table">
            <a:tbl>
              <a:tblPr/>
              <a:tblGrid>
                <a:gridCol w="374288">
                  <a:extLst>
                    <a:ext uri="{9D8B030D-6E8A-4147-A177-3AD203B41FA5}">
                      <a16:colId xmlns:a16="http://schemas.microsoft.com/office/drawing/2014/main" val="3367348931"/>
                    </a:ext>
                  </a:extLst>
                </a:gridCol>
                <a:gridCol w="4499372">
                  <a:extLst>
                    <a:ext uri="{9D8B030D-6E8A-4147-A177-3AD203B41FA5}">
                      <a16:colId xmlns:a16="http://schemas.microsoft.com/office/drawing/2014/main" val="3972711218"/>
                    </a:ext>
                  </a:extLst>
                </a:gridCol>
                <a:gridCol w="646698">
                  <a:extLst>
                    <a:ext uri="{9D8B030D-6E8A-4147-A177-3AD203B41FA5}">
                      <a16:colId xmlns:a16="http://schemas.microsoft.com/office/drawing/2014/main" val="3021857989"/>
                    </a:ext>
                  </a:extLst>
                </a:gridCol>
                <a:gridCol w="646698">
                  <a:extLst>
                    <a:ext uri="{9D8B030D-6E8A-4147-A177-3AD203B41FA5}">
                      <a16:colId xmlns:a16="http://schemas.microsoft.com/office/drawing/2014/main" val="1537573928"/>
                    </a:ext>
                  </a:extLst>
                </a:gridCol>
                <a:gridCol w="646698">
                  <a:extLst>
                    <a:ext uri="{9D8B030D-6E8A-4147-A177-3AD203B41FA5}">
                      <a16:colId xmlns:a16="http://schemas.microsoft.com/office/drawing/2014/main" val="2918407700"/>
                    </a:ext>
                  </a:extLst>
                </a:gridCol>
              </a:tblGrid>
              <a:tr h="541754">
                <a:tc gridSpan="2">
                  <a:txBody>
                    <a:bodyPr/>
                    <a:lstStyle/>
                    <a:p>
                      <a:pPr algn="ctr" fontAlgn="ctr"/>
                      <a:r>
                        <a:rPr lang="en-US" sz="1100" b="1" i="0" u="none" strike="noStrike" dirty="0">
                          <a:solidFill>
                            <a:srgbClr val="000000"/>
                          </a:solidFill>
                          <a:effectLst/>
                          <a:latin typeface="Arial" panose="020B0604020202020204" pitchFamily="34" charset="0"/>
                        </a:rPr>
                        <a:t>ASSESSMENT</a:t>
                      </a:r>
                      <a:br>
                        <a:rPr lang="en-US" sz="1100" b="1" i="0" u="none" strike="noStrike" dirty="0">
                          <a:solidFill>
                            <a:srgbClr val="000000"/>
                          </a:solidFill>
                          <a:effectLst/>
                          <a:latin typeface="Arial" panose="020B0604020202020204" pitchFamily="34" charset="0"/>
                        </a:rPr>
                      </a:br>
                      <a:endParaRPr lang="en-US" sz="1100" b="1" i="0" u="none" strike="noStrike" dirty="0">
                        <a:solidFill>
                          <a:srgbClr val="000000"/>
                        </a:solidFill>
                        <a:effectLst/>
                        <a:latin typeface="Arial" panose="020B0604020202020204" pitchFamily="34" charset="0"/>
                      </a:endParaRPr>
                    </a:p>
                  </a:txBody>
                  <a:tcPr marL="107200" marR="107200" marT="53600" marB="53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hMerge="1">
                  <a:txBody>
                    <a:bodyPr/>
                    <a:lstStyle/>
                    <a:p>
                      <a:endParaRPr lang="en-US"/>
                    </a:p>
                  </a:txBody>
                  <a:tcPr/>
                </a:tc>
                <a:tc>
                  <a:txBody>
                    <a:bodyPr/>
                    <a:lstStyle/>
                    <a:p>
                      <a:pPr algn="ctr" fontAlgn="ctr"/>
                      <a:r>
                        <a:rPr lang="en-US" sz="1100" b="1" i="0" u="none" strike="noStrike" dirty="0">
                          <a:solidFill>
                            <a:srgbClr val="000000"/>
                          </a:solidFill>
                          <a:effectLst/>
                          <a:latin typeface="Arial" panose="020B0604020202020204" pitchFamily="34" charset="0"/>
                        </a:rPr>
                        <a:t>SOC</a:t>
                      </a:r>
                    </a:p>
                  </a:txBody>
                  <a:tcPr marL="7632" marR="7632" marT="763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100" b="1" i="0" u="none" strike="noStrike" dirty="0">
                          <a:solidFill>
                            <a:srgbClr val="000000"/>
                          </a:solidFill>
                          <a:effectLst/>
                          <a:latin typeface="Arial" panose="020B0604020202020204" pitchFamily="34" charset="0"/>
                        </a:rPr>
                        <a:t>CYF</a:t>
                      </a:r>
                    </a:p>
                  </a:txBody>
                  <a:tcPr marL="7632" marR="7632" marT="763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100" b="1" i="0" u="none" strike="noStrike" dirty="0">
                          <a:solidFill>
                            <a:srgbClr val="000000"/>
                          </a:solidFill>
                          <a:effectLst/>
                          <a:latin typeface="Arial" panose="020B0604020202020204" pitchFamily="34" charset="0"/>
                        </a:rPr>
                        <a:t>A/OA</a:t>
                      </a:r>
                    </a:p>
                  </a:txBody>
                  <a:tcPr marL="7632" marR="7632" marT="763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extLst>
                  <a:ext uri="{0D108BD9-81ED-4DB2-BD59-A6C34878D82A}">
                    <a16:rowId xmlns:a16="http://schemas.microsoft.com/office/drawing/2014/main" val="1760664208"/>
                  </a:ext>
                </a:extLst>
              </a:tr>
              <a:tr h="465201">
                <a:tc>
                  <a:txBody>
                    <a:bodyPr/>
                    <a:lstStyle/>
                    <a:p>
                      <a:pPr algn="ctr" fontAlgn="ctr"/>
                      <a:r>
                        <a:rPr lang="en-US" sz="1100" b="0" i="0" u="none" strike="noStrike" dirty="0">
                          <a:solidFill>
                            <a:srgbClr val="000000"/>
                          </a:solidFill>
                          <a:effectLst/>
                          <a:latin typeface="Arial" panose="020B0604020202020204" pitchFamily="34" charset="0"/>
                        </a:rPr>
                        <a:t>1</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Demographic form is completed and previous information is reviewed/updated within 30 days of program assignment.</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90%</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95%</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86%</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075870"/>
                  </a:ext>
                </a:extLst>
              </a:tr>
              <a:tr h="465201">
                <a:tc>
                  <a:txBody>
                    <a:bodyPr/>
                    <a:lstStyle/>
                    <a:p>
                      <a:pPr algn="ctr" fontAlgn="ctr"/>
                      <a:r>
                        <a:rPr lang="en-US" sz="1100" b="0" i="0" u="none" strike="noStrike" dirty="0">
                          <a:solidFill>
                            <a:srgbClr val="000000"/>
                          </a:solidFill>
                          <a:effectLst/>
                          <a:latin typeface="Arial" panose="020B0604020202020204" pitchFamily="34" charset="0"/>
                        </a:rPr>
                        <a:t>2</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Demographic form is updated if there was a change in client information after admission and at a minimum annually.</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68%</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67%</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70%</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745091"/>
                  </a:ext>
                </a:extLst>
              </a:tr>
              <a:tr h="465201">
                <a:tc>
                  <a:txBody>
                    <a:bodyPr/>
                    <a:lstStyle/>
                    <a:p>
                      <a:pPr algn="ctr" fontAlgn="ctr"/>
                      <a:r>
                        <a:rPr lang="en-US" sz="1100" b="0" i="0" u="none" strike="noStrike" dirty="0">
                          <a:solidFill>
                            <a:srgbClr val="000000"/>
                          </a:solidFill>
                          <a:effectLst/>
                          <a:latin typeface="Arial" panose="020B0604020202020204" pitchFamily="34" charset="0"/>
                        </a:rPr>
                        <a:t>3</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Initial BHA was final approved within 30 calendar days of program assignment (date of assignment counts as day one).</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91%</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94%</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88%</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027278"/>
                  </a:ext>
                </a:extLst>
              </a:tr>
              <a:tr h="525204">
                <a:tc>
                  <a:txBody>
                    <a:bodyPr/>
                    <a:lstStyle/>
                    <a:p>
                      <a:pPr algn="ctr" fontAlgn="ctr"/>
                      <a:r>
                        <a:rPr lang="en-US" sz="1100" b="0" i="0" u="none" strike="noStrike" dirty="0">
                          <a:solidFill>
                            <a:srgbClr val="000000"/>
                          </a:solidFill>
                          <a:effectLst/>
                          <a:latin typeface="Arial" panose="020B0604020202020204" pitchFamily="34" charset="0"/>
                        </a:rPr>
                        <a:t>4</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the BHA was updated as indicated or at a minimum of annually from previous BHA final approval date.</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70%</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86%</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54%</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724897"/>
                  </a:ext>
                </a:extLst>
              </a:tr>
              <a:tr h="525204">
                <a:tc>
                  <a:txBody>
                    <a:bodyPr/>
                    <a:lstStyle/>
                    <a:p>
                      <a:pPr algn="ctr" fontAlgn="ctr"/>
                      <a:r>
                        <a:rPr lang="en-US" sz="1100" b="0" i="0" u="none" strike="noStrike" dirty="0">
                          <a:solidFill>
                            <a:srgbClr val="000000"/>
                          </a:solidFill>
                          <a:effectLst/>
                          <a:latin typeface="Arial" panose="020B0604020202020204" pitchFamily="34" charset="0"/>
                        </a:rPr>
                        <a:t>5</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presenting problem documents how client meets or continues to meet medical necessity.</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94%</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96%</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92%</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140812"/>
                  </a:ext>
                </a:extLst>
              </a:tr>
              <a:tr h="697656">
                <a:tc>
                  <a:txBody>
                    <a:bodyPr/>
                    <a:lstStyle/>
                    <a:p>
                      <a:pPr algn="ctr" fontAlgn="ctr"/>
                      <a:r>
                        <a:rPr lang="en-US" sz="1100" b="0" i="0" u="none" strike="noStrike" dirty="0">
                          <a:solidFill>
                            <a:srgbClr val="000000"/>
                          </a:solidFill>
                          <a:effectLst/>
                          <a:latin typeface="Arial" panose="020B0604020202020204" pitchFamily="34" charset="0"/>
                        </a:rPr>
                        <a:t>6</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documentation evidences a cultural formulation which includes an understanding of how or if culture impacts client's mental health.</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85%</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87%</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82%</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77774"/>
                  </a:ext>
                </a:extLst>
              </a:tr>
              <a:tr h="465201">
                <a:tc>
                  <a:txBody>
                    <a:bodyPr/>
                    <a:lstStyle/>
                    <a:p>
                      <a:pPr algn="ctr" fontAlgn="ctr"/>
                      <a:r>
                        <a:rPr lang="en-US" sz="1100" b="0" i="0" u="none" strike="noStrike" dirty="0">
                          <a:solidFill>
                            <a:srgbClr val="000000"/>
                          </a:solidFill>
                          <a:effectLst/>
                          <a:latin typeface="Arial" panose="020B0604020202020204" pitchFamily="34" charset="0"/>
                        </a:rPr>
                        <a:t>7</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the Sexual Orientation question has been assessed and answered.</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98%</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99%</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97%</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5545"/>
                  </a:ext>
                </a:extLst>
              </a:tr>
              <a:tr h="465201">
                <a:tc>
                  <a:txBody>
                    <a:bodyPr/>
                    <a:lstStyle/>
                    <a:p>
                      <a:pPr algn="ctr" fontAlgn="ctr"/>
                      <a:r>
                        <a:rPr lang="en-US" sz="1100" b="0" i="0" u="none" strike="noStrike" dirty="0">
                          <a:solidFill>
                            <a:srgbClr val="000000"/>
                          </a:solidFill>
                          <a:effectLst/>
                          <a:latin typeface="Arial" panose="020B0604020202020204" pitchFamily="34" charset="0"/>
                        </a:rPr>
                        <a:t>8</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the Gender Identity question has been assessed and answered.</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98%</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99%</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97%</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366821"/>
                  </a:ext>
                </a:extLst>
              </a:tr>
              <a:tr h="465201">
                <a:tc>
                  <a:txBody>
                    <a:bodyPr/>
                    <a:lstStyle/>
                    <a:p>
                      <a:pPr algn="ctr" fontAlgn="ctr"/>
                      <a:r>
                        <a:rPr lang="en-US" sz="1100" b="0" i="0" u="none" strike="noStrike" dirty="0">
                          <a:solidFill>
                            <a:srgbClr val="000000"/>
                          </a:solidFill>
                          <a:effectLst/>
                          <a:latin typeface="Arial" panose="020B0604020202020204" pitchFamily="34" charset="0"/>
                        </a:rPr>
                        <a:t>9</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the Domestic Violence questions have been assessed and answered.</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98%</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99%</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96%</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684598"/>
                  </a:ext>
                </a:extLst>
              </a:tr>
              <a:tr h="465201">
                <a:tc>
                  <a:txBody>
                    <a:bodyPr/>
                    <a:lstStyle/>
                    <a:p>
                      <a:pPr algn="ctr" fontAlgn="ctr"/>
                      <a:r>
                        <a:rPr lang="en-US" sz="1100" b="0" i="0" u="none" strike="noStrike" dirty="0">
                          <a:solidFill>
                            <a:srgbClr val="000000"/>
                          </a:solidFill>
                          <a:effectLst/>
                          <a:latin typeface="Arial" panose="020B0604020202020204" pitchFamily="34" charset="0"/>
                        </a:rPr>
                        <a:t>10</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the Trauma questions have been assessed and answered. </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97%</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99%</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96%</a:t>
                      </a:r>
                    </a:p>
                  </a:txBody>
                  <a:tcPr marL="7632" marR="7632" marT="7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07935"/>
                  </a:ext>
                </a:extLst>
              </a:tr>
            </a:tbl>
          </a:graphicData>
        </a:graphic>
      </p:graphicFrame>
    </p:spTree>
    <p:extLst>
      <p:ext uri="{BB962C8B-B14F-4D97-AF65-F5344CB8AC3E}">
        <p14:creationId xmlns:p14="http://schemas.microsoft.com/office/powerpoint/2010/main" val="1166424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graphicFrame>
        <p:nvGraphicFramePr>
          <p:cNvPr id="4" name="Table 3">
            <a:extLst>
              <a:ext uri="{FF2B5EF4-FFF2-40B4-BE49-F238E27FC236}">
                <a16:creationId xmlns:a16="http://schemas.microsoft.com/office/drawing/2014/main" id="{130F5C10-0E66-4C11-BF3D-88E0E27E5B47}"/>
              </a:ext>
            </a:extLst>
          </p:cNvPr>
          <p:cNvGraphicFramePr>
            <a:graphicFrameLocks noGrp="1"/>
          </p:cNvGraphicFramePr>
          <p:nvPr>
            <p:extLst>
              <p:ext uri="{D42A27DB-BD31-4B8C-83A1-F6EECF244321}">
                <p14:modId xmlns:p14="http://schemas.microsoft.com/office/powerpoint/2010/main" val="3780517231"/>
              </p:ext>
            </p:extLst>
          </p:nvPr>
        </p:nvGraphicFramePr>
        <p:xfrm>
          <a:off x="888912" y="1219201"/>
          <a:ext cx="7366176" cy="5539512"/>
        </p:xfrm>
        <a:graphic>
          <a:graphicData uri="http://schemas.openxmlformats.org/drawingml/2006/table">
            <a:tbl>
              <a:tblPr/>
              <a:tblGrid>
                <a:gridCol w="333597">
                  <a:extLst>
                    <a:ext uri="{9D8B030D-6E8A-4147-A177-3AD203B41FA5}">
                      <a16:colId xmlns:a16="http://schemas.microsoft.com/office/drawing/2014/main" val="1299614138"/>
                    </a:ext>
                  </a:extLst>
                </a:gridCol>
                <a:gridCol w="4913787">
                  <a:extLst>
                    <a:ext uri="{9D8B030D-6E8A-4147-A177-3AD203B41FA5}">
                      <a16:colId xmlns:a16="http://schemas.microsoft.com/office/drawing/2014/main" val="795718812"/>
                    </a:ext>
                  </a:extLst>
                </a:gridCol>
                <a:gridCol w="706264">
                  <a:extLst>
                    <a:ext uri="{9D8B030D-6E8A-4147-A177-3AD203B41FA5}">
                      <a16:colId xmlns:a16="http://schemas.microsoft.com/office/drawing/2014/main" val="2034362121"/>
                    </a:ext>
                  </a:extLst>
                </a:gridCol>
                <a:gridCol w="706264">
                  <a:extLst>
                    <a:ext uri="{9D8B030D-6E8A-4147-A177-3AD203B41FA5}">
                      <a16:colId xmlns:a16="http://schemas.microsoft.com/office/drawing/2014/main" val="3172777454"/>
                    </a:ext>
                  </a:extLst>
                </a:gridCol>
                <a:gridCol w="706264">
                  <a:extLst>
                    <a:ext uri="{9D8B030D-6E8A-4147-A177-3AD203B41FA5}">
                      <a16:colId xmlns:a16="http://schemas.microsoft.com/office/drawing/2014/main" val="3218642987"/>
                    </a:ext>
                  </a:extLst>
                </a:gridCol>
              </a:tblGrid>
              <a:tr h="542541">
                <a:tc gridSpan="2">
                  <a:txBody>
                    <a:bodyPr/>
                    <a:lstStyle/>
                    <a:p>
                      <a:pPr algn="ctr" fontAlgn="ctr"/>
                      <a:r>
                        <a:rPr lang="en-US" sz="1100" b="1" i="0" u="none" strike="noStrike" dirty="0">
                          <a:solidFill>
                            <a:srgbClr val="000000"/>
                          </a:solidFill>
                          <a:effectLst/>
                          <a:latin typeface="Arial" panose="020B0604020202020204" pitchFamily="34" charset="0"/>
                        </a:rPr>
                        <a:t>ASSESSMENT</a:t>
                      </a:r>
                      <a:br>
                        <a:rPr lang="en-US" sz="1100" b="1" i="0" u="none" strike="noStrike" dirty="0">
                          <a:solidFill>
                            <a:srgbClr val="000000"/>
                          </a:solidFill>
                          <a:effectLst/>
                          <a:latin typeface="Arial" panose="020B0604020202020204" pitchFamily="34" charset="0"/>
                        </a:rPr>
                      </a:br>
                      <a:endParaRPr lang="en-US" sz="1100" b="1" i="0" u="none" strike="noStrike" dirty="0">
                        <a:solidFill>
                          <a:srgbClr val="000000"/>
                        </a:solidFill>
                        <a:effectLst/>
                        <a:latin typeface="Arial" panose="020B0604020202020204" pitchFamily="34" charset="0"/>
                      </a:endParaRPr>
                    </a:p>
                  </a:txBody>
                  <a:tcPr marL="81865" marR="81865" marT="40933" marB="4093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hMerge="1">
                  <a:txBody>
                    <a:bodyPr/>
                    <a:lstStyle/>
                    <a:p>
                      <a:endParaRPr lang="en-US"/>
                    </a:p>
                  </a:txBody>
                  <a:tcPr/>
                </a:tc>
                <a:tc>
                  <a:txBody>
                    <a:bodyPr/>
                    <a:lstStyle/>
                    <a:p>
                      <a:pPr algn="ctr" fontAlgn="ctr"/>
                      <a:r>
                        <a:rPr lang="en-US" sz="1100" b="1" i="0" u="none" strike="noStrike" dirty="0">
                          <a:solidFill>
                            <a:srgbClr val="000000"/>
                          </a:solidFill>
                          <a:effectLst/>
                          <a:latin typeface="Arial" panose="020B0604020202020204" pitchFamily="34" charset="0"/>
                        </a:rPr>
                        <a:t>SOC</a:t>
                      </a:r>
                    </a:p>
                  </a:txBody>
                  <a:tcPr marL="7850" marR="7850" marT="78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100" b="1" i="0" u="none" strike="noStrike" dirty="0">
                          <a:solidFill>
                            <a:srgbClr val="000000"/>
                          </a:solidFill>
                          <a:effectLst/>
                          <a:latin typeface="Arial" panose="020B0604020202020204" pitchFamily="34" charset="0"/>
                        </a:rPr>
                        <a:t>CYF</a:t>
                      </a:r>
                    </a:p>
                  </a:txBody>
                  <a:tcPr marL="7850" marR="7850" marT="78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100" b="1" i="0" u="none" strike="noStrike" dirty="0">
                          <a:solidFill>
                            <a:srgbClr val="000000"/>
                          </a:solidFill>
                          <a:effectLst/>
                          <a:latin typeface="Arial" panose="020B0604020202020204" pitchFamily="34" charset="0"/>
                        </a:rPr>
                        <a:t>A/OA</a:t>
                      </a:r>
                    </a:p>
                  </a:txBody>
                  <a:tcPr marL="7850" marR="7850" marT="78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extLst>
                  <a:ext uri="{0D108BD9-81ED-4DB2-BD59-A6C34878D82A}">
                    <a16:rowId xmlns:a16="http://schemas.microsoft.com/office/drawing/2014/main" val="2712083075"/>
                  </a:ext>
                </a:extLst>
              </a:tr>
              <a:tr h="612930">
                <a:tc>
                  <a:txBody>
                    <a:bodyPr/>
                    <a:lstStyle/>
                    <a:p>
                      <a:pPr algn="ctr" fontAlgn="ctr"/>
                      <a:r>
                        <a:rPr lang="en-US" sz="1100" b="0" i="0" u="none" strike="noStrike" dirty="0">
                          <a:solidFill>
                            <a:srgbClr val="000000"/>
                          </a:solidFill>
                          <a:effectLst/>
                          <a:latin typeface="Arial" panose="020B0604020202020204" pitchFamily="34" charset="0"/>
                        </a:rPr>
                        <a:t>11</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past and current substance use and its impact on client functioning is documented and diagnosed, if applicable.</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71%</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72%</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70%</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067186"/>
                  </a:ext>
                </a:extLst>
              </a:tr>
              <a:tr h="609818">
                <a:tc>
                  <a:txBody>
                    <a:bodyPr/>
                    <a:lstStyle/>
                    <a:p>
                      <a:pPr algn="ctr" fontAlgn="ctr"/>
                      <a:r>
                        <a:rPr lang="en-US" sz="1100" b="0" i="0" u="none" strike="noStrike" dirty="0">
                          <a:solidFill>
                            <a:srgbClr val="000000"/>
                          </a:solidFill>
                          <a:effectLst/>
                          <a:latin typeface="Arial" panose="020B0604020202020204" pitchFamily="34" charset="0"/>
                        </a:rPr>
                        <a:t>12</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if any item on the HRA is marked "yes", the  Protective Factors and Self Injury/Suicide/Violence Management Plan fields are completed.</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79%</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82%</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75%</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719427"/>
                  </a:ext>
                </a:extLst>
              </a:tr>
              <a:tr h="626210">
                <a:tc>
                  <a:txBody>
                    <a:bodyPr/>
                    <a:lstStyle/>
                    <a:p>
                      <a:pPr algn="ctr" fontAlgn="ctr"/>
                      <a:r>
                        <a:rPr lang="en-US" sz="1100" b="0" i="0" u="none" strike="noStrike" dirty="0">
                          <a:solidFill>
                            <a:srgbClr val="000000"/>
                          </a:solidFill>
                          <a:effectLst/>
                          <a:latin typeface="Arial" panose="020B0604020202020204" pitchFamily="34" charset="0"/>
                        </a:rPr>
                        <a:t>13</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Within the past year (from date of current MRR), when a client has discharged from a 24 hour facility (Hospital, Crisis House) for DTS/DTO, a High Risk Assessment (HRA) is completed.</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70%</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82%</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58%</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28350"/>
                  </a:ext>
                </a:extLst>
              </a:tr>
              <a:tr h="695771">
                <a:tc>
                  <a:txBody>
                    <a:bodyPr/>
                    <a:lstStyle/>
                    <a:p>
                      <a:pPr algn="ctr" fontAlgn="ctr"/>
                      <a:r>
                        <a:rPr lang="en-US" sz="1100" b="0" i="0" u="none" strike="noStrike" dirty="0">
                          <a:solidFill>
                            <a:srgbClr val="000000"/>
                          </a:solidFill>
                          <a:effectLst/>
                          <a:latin typeface="Arial" panose="020B0604020202020204" pitchFamily="34" charset="0"/>
                        </a:rPr>
                        <a:t>14</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documentation indicates client was asked if he/she has a primary care physician (PCP). If client does have PCP, contact information is included or reason documented why not.</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97%</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97%</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96%</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617285"/>
                  </a:ext>
                </a:extLst>
              </a:tr>
              <a:tr h="424598">
                <a:tc>
                  <a:txBody>
                    <a:bodyPr/>
                    <a:lstStyle/>
                    <a:p>
                      <a:pPr algn="ctr" fontAlgn="ctr"/>
                      <a:r>
                        <a:rPr lang="en-US" sz="1100" b="0" i="0" u="none" strike="noStrike" dirty="0">
                          <a:solidFill>
                            <a:srgbClr val="000000"/>
                          </a:solidFill>
                          <a:effectLst/>
                          <a:latin typeface="Arial" panose="020B0604020202020204" pitchFamily="34" charset="0"/>
                        </a:rPr>
                        <a:t>15</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if client does not have a PCP, client was advised to seek a PCP.   </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87%</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85%</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89%</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841703"/>
                  </a:ext>
                </a:extLst>
              </a:tr>
              <a:tr h="401010">
                <a:tc>
                  <a:txBody>
                    <a:bodyPr/>
                    <a:lstStyle/>
                    <a:p>
                      <a:pPr algn="ctr" fontAlgn="ctr"/>
                      <a:r>
                        <a:rPr lang="en-US" sz="1100" b="0" i="0" u="none" strike="noStrike" dirty="0">
                          <a:solidFill>
                            <a:srgbClr val="000000"/>
                          </a:solidFill>
                          <a:effectLst/>
                          <a:latin typeface="Arial" panose="020B0604020202020204" pitchFamily="34" charset="0"/>
                        </a:rPr>
                        <a:t>16</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The BHA covering the review period includes a clearly substantiated Title 9 primary diagnosis.</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97%</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98%</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95%</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9143"/>
                  </a:ext>
                </a:extLst>
              </a:tr>
              <a:tr h="596589">
                <a:tc>
                  <a:txBody>
                    <a:bodyPr/>
                    <a:lstStyle/>
                    <a:p>
                      <a:pPr algn="ctr" fontAlgn="ctr"/>
                      <a:r>
                        <a:rPr lang="en-US" sz="1100" b="0" i="0" u="none" strike="noStrike" dirty="0">
                          <a:solidFill>
                            <a:srgbClr val="000000"/>
                          </a:solidFill>
                          <a:effectLst/>
                          <a:latin typeface="Arial" panose="020B0604020202020204" pitchFamily="34" charset="0"/>
                        </a:rPr>
                        <a:t>17</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Clinical Formulation documents that Diagnosis Form has been reviewed if diagnosis is unchanged. If making a new diagnosis, the Diagnosis Form is updated to reflect this change.  </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88%</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93%</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82%</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404285"/>
                  </a:ext>
                </a:extLst>
              </a:tr>
              <a:tr h="463914">
                <a:tc>
                  <a:txBody>
                    <a:bodyPr/>
                    <a:lstStyle/>
                    <a:p>
                      <a:pPr algn="ctr" fontAlgn="ctr"/>
                      <a:r>
                        <a:rPr lang="en-US" sz="1100" b="0" i="0" u="none" strike="noStrike" dirty="0">
                          <a:solidFill>
                            <a:srgbClr val="000000"/>
                          </a:solidFill>
                          <a:effectLst/>
                          <a:latin typeface="Arial" panose="020B0604020202020204" pitchFamily="34" charset="0"/>
                        </a:rPr>
                        <a:t>18</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the Clinical Formulation documents how client's symptom(s) impact current functioning. </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88%</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90%</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86%</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224845"/>
                  </a:ext>
                </a:extLst>
              </a:tr>
              <a:tr h="566131">
                <a:tc>
                  <a:txBody>
                    <a:bodyPr/>
                    <a:lstStyle/>
                    <a:p>
                      <a:pPr algn="ctr" fontAlgn="ctr"/>
                      <a:r>
                        <a:rPr lang="en-US" sz="1100" b="0" i="0" u="none" strike="noStrike" dirty="0">
                          <a:solidFill>
                            <a:srgbClr val="000000"/>
                          </a:solidFill>
                          <a:effectLst/>
                          <a:latin typeface="Arial" panose="020B0604020202020204" pitchFamily="34" charset="0"/>
                        </a:rPr>
                        <a:t>19</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In the BHA covering the review period, the Clinical Formulation documents proposed plan of care/services to address the client's behavioral health needs. </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FF00"/>
                          </a:highlight>
                          <a:latin typeface="Arial" panose="020B0604020202020204" pitchFamily="34" charset="0"/>
                        </a:rPr>
                        <a:t>96%</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FF00"/>
                          </a:highlight>
                          <a:latin typeface="Arial" panose="020B0604020202020204" pitchFamily="34" charset="0"/>
                        </a:rPr>
                        <a:t>96%</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FF00"/>
                          </a:highlight>
                          <a:latin typeface="Arial" panose="020B0604020202020204" pitchFamily="34" charset="0"/>
                        </a:rPr>
                        <a:t>95%</a:t>
                      </a:r>
                    </a:p>
                  </a:txBody>
                  <a:tcPr marL="7850" marR="7850" marT="7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195115"/>
                  </a:ext>
                </a:extLst>
              </a:tr>
            </a:tbl>
          </a:graphicData>
        </a:graphic>
      </p:graphicFrame>
    </p:spTree>
    <p:extLst>
      <p:ext uri="{BB962C8B-B14F-4D97-AF65-F5344CB8AC3E}">
        <p14:creationId xmlns:p14="http://schemas.microsoft.com/office/powerpoint/2010/main" val="246304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42144" y="169221"/>
            <a:ext cx="5715000" cy="741362"/>
          </a:xfrm>
        </p:spPr>
        <p:txBody>
          <a:bodyPr/>
          <a:lstStyle/>
          <a:p>
            <a:r>
              <a:rPr lang="en-US" sz="2800" b="1" dirty="0"/>
              <a:t>The little things first . . . </a:t>
            </a:r>
          </a:p>
        </p:txBody>
      </p:sp>
      <p:sp>
        <p:nvSpPr>
          <p:cNvPr id="6" name="Content Placeholder 4"/>
          <p:cNvSpPr txBox="1">
            <a:spLocks noGrp="1"/>
          </p:cNvSpPr>
          <p:nvPr>
            <p:ph idx="1"/>
          </p:nvPr>
        </p:nvSpPr>
        <p:spPr>
          <a:xfrm>
            <a:off x="0" y="1830220"/>
            <a:ext cx="9143999" cy="3907545"/>
          </a:xfrm>
          <a:prstGeom prst="rect">
            <a:avLst/>
          </a:prstGeom>
          <a:noFill/>
        </p:spPr>
        <p:txBody>
          <a:bodyPr wrap="square" rtlCol="0">
            <a:spAutoFit/>
          </a:bodyPr>
          <a:lstStyle/>
          <a:p>
            <a:pPr marL="205740" indent="0" algn="ctr">
              <a:buClr>
                <a:schemeClr val="accent3"/>
              </a:buClr>
              <a:buSzPct val="80000"/>
              <a:buNone/>
            </a:pPr>
            <a:r>
              <a:rPr lang="en-US" sz="2800" b="1" dirty="0">
                <a:solidFill>
                  <a:srgbClr val="00A9C5"/>
                </a:solidFill>
                <a:latin typeface="+mj-lt"/>
              </a:rPr>
              <a:t>Bathrooms</a:t>
            </a:r>
          </a:p>
          <a:p>
            <a:pPr marL="205740" indent="0" algn="ctr">
              <a:buClr>
                <a:schemeClr val="accent3"/>
              </a:buClr>
              <a:buSzPct val="80000"/>
              <a:buNone/>
            </a:pPr>
            <a:r>
              <a:rPr lang="en-US" sz="2800" b="1" dirty="0">
                <a:solidFill>
                  <a:srgbClr val="00A9C5"/>
                </a:solidFill>
                <a:latin typeface="+mj-lt"/>
              </a:rPr>
              <a:t>Breaks</a:t>
            </a:r>
          </a:p>
          <a:p>
            <a:pPr marL="205740" indent="0" algn="ctr">
              <a:buClr>
                <a:schemeClr val="accent3"/>
              </a:buClr>
              <a:buSzPct val="80000"/>
              <a:buNone/>
            </a:pPr>
            <a:r>
              <a:rPr lang="en-US" sz="2800" b="1" dirty="0">
                <a:solidFill>
                  <a:srgbClr val="00A9C5"/>
                </a:solidFill>
                <a:latin typeface="+mj-lt"/>
              </a:rPr>
              <a:t>Silence Phones</a:t>
            </a:r>
          </a:p>
          <a:p>
            <a:pPr marL="205740" indent="0" algn="ctr">
              <a:buClr>
                <a:schemeClr val="accent3"/>
              </a:buClr>
              <a:buSzPct val="80000"/>
              <a:buNone/>
            </a:pPr>
            <a:r>
              <a:rPr lang="en-US" sz="2800" b="1" dirty="0">
                <a:solidFill>
                  <a:srgbClr val="00A9C5"/>
                </a:solidFill>
                <a:latin typeface="+mj-lt"/>
              </a:rPr>
              <a:t>Taking Questions</a:t>
            </a:r>
          </a:p>
          <a:p>
            <a:pPr marL="571500" indent="-571500">
              <a:buClr>
                <a:schemeClr val="accent4">
                  <a:lumMod val="50000"/>
                </a:schemeClr>
              </a:buClr>
              <a:buFont typeface="Arial Black" panose="020B0A04020102020204" pitchFamily="34" charset="0"/>
              <a:buChar char="◙"/>
            </a:pPr>
            <a:endParaRPr lang="en-US" sz="4000" dirty="0"/>
          </a:p>
        </p:txBody>
      </p:sp>
    </p:spTree>
    <p:extLst>
      <p:ext uri="{BB962C8B-B14F-4D97-AF65-F5344CB8AC3E}">
        <p14:creationId xmlns:p14="http://schemas.microsoft.com/office/powerpoint/2010/main" val="115343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graphicFrame>
        <p:nvGraphicFramePr>
          <p:cNvPr id="4" name="Table 3">
            <a:extLst>
              <a:ext uri="{FF2B5EF4-FFF2-40B4-BE49-F238E27FC236}">
                <a16:creationId xmlns:a16="http://schemas.microsoft.com/office/drawing/2014/main" id="{23AA6AF4-BD22-4AB3-AA5B-DE35091FA220}"/>
              </a:ext>
            </a:extLst>
          </p:cNvPr>
          <p:cNvGraphicFramePr>
            <a:graphicFrameLocks noGrp="1"/>
          </p:cNvGraphicFramePr>
          <p:nvPr>
            <p:extLst>
              <p:ext uri="{D42A27DB-BD31-4B8C-83A1-F6EECF244321}">
                <p14:modId xmlns:p14="http://schemas.microsoft.com/office/powerpoint/2010/main" val="3545744721"/>
              </p:ext>
            </p:extLst>
          </p:nvPr>
        </p:nvGraphicFramePr>
        <p:xfrm>
          <a:off x="198041" y="1415846"/>
          <a:ext cx="8689445" cy="5226807"/>
        </p:xfrm>
        <a:graphic>
          <a:graphicData uri="http://schemas.openxmlformats.org/drawingml/2006/table">
            <a:tbl>
              <a:tblPr/>
              <a:tblGrid>
                <a:gridCol w="393524">
                  <a:extLst>
                    <a:ext uri="{9D8B030D-6E8A-4147-A177-3AD203B41FA5}">
                      <a16:colId xmlns:a16="http://schemas.microsoft.com/office/drawing/2014/main" val="2659506006"/>
                    </a:ext>
                  </a:extLst>
                </a:gridCol>
                <a:gridCol w="5796510">
                  <a:extLst>
                    <a:ext uri="{9D8B030D-6E8A-4147-A177-3AD203B41FA5}">
                      <a16:colId xmlns:a16="http://schemas.microsoft.com/office/drawing/2014/main" val="2598735896"/>
                    </a:ext>
                  </a:extLst>
                </a:gridCol>
                <a:gridCol w="833137">
                  <a:extLst>
                    <a:ext uri="{9D8B030D-6E8A-4147-A177-3AD203B41FA5}">
                      <a16:colId xmlns:a16="http://schemas.microsoft.com/office/drawing/2014/main" val="2297910189"/>
                    </a:ext>
                  </a:extLst>
                </a:gridCol>
                <a:gridCol w="833137">
                  <a:extLst>
                    <a:ext uri="{9D8B030D-6E8A-4147-A177-3AD203B41FA5}">
                      <a16:colId xmlns:a16="http://schemas.microsoft.com/office/drawing/2014/main" val="1279921863"/>
                    </a:ext>
                  </a:extLst>
                </a:gridCol>
                <a:gridCol w="833137">
                  <a:extLst>
                    <a:ext uri="{9D8B030D-6E8A-4147-A177-3AD203B41FA5}">
                      <a16:colId xmlns:a16="http://schemas.microsoft.com/office/drawing/2014/main" val="1176007143"/>
                    </a:ext>
                  </a:extLst>
                </a:gridCol>
              </a:tblGrid>
              <a:tr h="651708">
                <a:tc gridSpan="2">
                  <a:txBody>
                    <a:bodyPr/>
                    <a:lstStyle/>
                    <a:p>
                      <a:pPr algn="ctr" fontAlgn="ctr"/>
                      <a:r>
                        <a:rPr lang="en-US" sz="1400" b="1" i="0" u="none" strike="noStrike" dirty="0">
                          <a:solidFill>
                            <a:srgbClr val="000000"/>
                          </a:solidFill>
                          <a:effectLst/>
                          <a:latin typeface="Arial" panose="020B0604020202020204" pitchFamily="34" charset="0"/>
                        </a:rPr>
                        <a:t>CLIENT PLAN</a:t>
                      </a:r>
                      <a:br>
                        <a:rPr lang="en-US" sz="1400" b="1" i="0" u="none" strike="noStrike" dirty="0">
                          <a:solidFill>
                            <a:srgbClr val="000000"/>
                          </a:solidFill>
                          <a:effectLst/>
                          <a:latin typeface="Arial" panose="020B0604020202020204" pitchFamily="34" charset="0"/>
                        </a:rPr>
                      </a:br>
                      <a:endParaRPr lang="en-US" sz="1400" b="1" i="0" u="none" strike="noStrike" dirty="0">
                        <a:solidFill>
                          <a:srgbClr val="000000"/>
                        </a:solidFill>
                        <a:effectLst/>
                        <a:latin typeface="Arial" panose="020B0604020202020204" pitchFamily="34" charset="0"/>
                      </a:endParaRPr>
                    </a:p>
                  </a:txBody>
                  <a:tcPr marL="103976" marR="103976" marT="51988" marB="519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a:txBody>
                    <a:bodyPr/>
                    <a:lstStyle/>
                    <a:p>
                      <a:pPr algn="ctr" fontAlgn="ctr"/>
                      <a:r>
                        <a:rPr lang="en-US" sz="1400" b="1" i="0" u="none" strike="noStrike" dirty="0">
                          <a:solidFill>
                            <a:srgbClr val="000000"/>
                          </a:solidFill>
                          <a:effectLst/>
                          <a:latin typeface="Arial" panose="020B0604020202020204" pitchFamily="34" charset="0"/>
                        </a:rPr>
                        <a:t>SOC</a:t>
                      </a:r>
                    </a:p>
                  </a:txBody>
                  <a:tcPr marL="10511" marR="10511" marT="1051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400" b="1" i="0" u="none" strike="noStrike" dirty="0">
                          <a:solidFill>
                            <a:srgbClr val="000000"/>
                          </a:solidFill>
                          <a:effectLst/>
                          <a:latin typeface="Arial" panose="020B0604020202020204" pitchFamily="34" charset="0"/>
                        </a:rPr>
                        <a:t>CYF</a:t>
                      </a:r>
                    </a:p>
                  </a:txBody>
                  <a:tcPr marL="10511" marR="10511" marT="1051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400" b="1" i="0" u="none" strike="noStrike" dirty="0">
                          <a:solidFill>
                            <a:srgbClr val="000000"/>
                          </a:solidFill>
                          <a:effectLst/>
                          <a:latin typeface="Arial" panose="020B0604020202020204" pitchFamily="34" charset="0"/>
                        </a:rPr>
                        <a:t>A/OA</a:t>
                      </a:r>
                    </a:p>
                  </a:txBody>
                  <a:tcPr marL="10511" marR="10511" marT="1051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extLst>
                  <a:ext uri="{0D108BD9-81ED-4DB2-BD59-A6C34878D82A}">
                    <a16:rowId xmlns:a16="http://schemas.microsoft.com/office/drawing/2014/main" val="369076680"/>
                  </a:ext>
                </a:extLst>
              </a:tr>
              <a:tr h="919750">
                <a:tc>
                  <a:txBody>
                    <a:bodyPr/>
                    <a:lstStyle/>
                    <a:p>
                      <a:pPr algn="ctr" fontAlgn="ctr"/>
                      <a:r>
                        <a:rPr lang="en-US" sz="1400" b="0" i="0" u="none" strike="noStrike" dirty="0">
                          <a:solidFill>
                            <a:srgbClr val="000000"/>
                          </a:solidFill>
                          <a:effectLst/>
                          <a:latin typeface="Arial" panose="020B0604020202020204" pitchFamily="34" charset="0"/>
                        </a:rPr>
                        <a:t>20</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Initial Client Plan was completed and final approved within 30 days of program assignment (date of assignment counts as day one) and contains all required signatures or reason documented why not signed or final approved.</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91%</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92%</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90%</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123563"/>
                  </a:ext>
                </a:extLst>
              </a:tr>
              <a:tr h="919750">
                <a:tc>
                  <a:txBody>
                    <a:bodyPr/>
                    <a:lstStyle/>
                    <a:p>
                      <a:pPr algn="ctr" fontAlgn="ctr"/>
                      <a:r>
                        <a:rPr lang="en-US" sz="1400" b="0" i="0" u="none" strike="noStrike" dirty="0">
                          <a:solidFill>
                            <a:srgbClr val="000000"/>
                          </a:solidFill>
                          <a:effectLst/>
                          <a:latin typeface="Arial" panose="020B0604020202020204" pitchFamily="34" charset="0"/>
                        </a:rPr>
                        <a:t>21</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A new and updated Client Plan covering the review period was written and final approved annually or reviewed at UM (CYF only) and contains all required signatures or reason documented why not signed or final approved.</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DBA16"/>
                          </a:highlight>
                          <a:latin typeface="Arial" panose="020B0604020202020204" pitchFamily="34" charset="0"/>
                        </a:rPr>
                        <a:t>63%</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DBA16"/>
                          </a:highlight>
                          <a:latin typeface="Arial" panose="020B0604020202020204" pitchFamily="34" charset="0"/>
                        </a:rPr>
                        <a:t>74%</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DBA16"/>
                          </a:highlight>
                          <a:latin typeface="Arial" panose="020B0604020202020204" pitchFamily="34" charset="0"/>
                        </a:rPr>
                        <a:t>52%</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7707"/>
                  </a:ext>
                </a:extLst>
              </a:tr>
              <a:tr h="622802">
                <a:tc>
                  <a:txBody>
                    <a:bodyPr/>
                    <a:lstStyle/>
                    <a:p>
                      <a:pPr algn="ctr" fontAlgn="ctr"/>
                      <a:r>
                        <a:rPr lang="en-US" sz="1400" b="0" i="0" u="none" strike="noStrike" dirty="0">
                          <a:solidFill>
                            <a:srgbClr val="000000"/>
                          </a:solidFill>
                          <a:effectLst/>
                          <a:latin typeface="Arial" panose="020B0604020202020204" pitchFamily="34" charset="0"/>
                        </a:rPr>
                        <a:t>22</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Documentation evidences that the Client Plan was explained to the client or family/legal guardian in his/her primary language.</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98%</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99%</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97%</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642527"/>
                  </a:ext>
                </a:extLst>
              </a:tr>
              <a:tr h="622802">
                <a:tc>
                  <a:txBody>
                    <a:bodyPr/>
                    <a:lstStyle/>
                    <a:p>
                      <a:pPr algn="ctr" fontAlgn="ctr"/>
                      <a:r>
                        <a:rPr lang="en-US" sz="1400" b="0" i="0" u="none" strike="noStrike" dirty="0">
                          <a:solidFill>
                            <a:srgbClr val="000000"/>
                          </a:solidFill>
                          <a:effectLst/>
                          <a:latin typeface="Arial" panose="020B0604020202020204" pitchFamily="34" charset="0"/>
                        </a:rPr>
                        <a:t>23</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Documentation evidences that the client or family/legal guardian was offered a copy of the plan or reason why not offered.</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96%</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98%</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95%</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047963"/>
                  </a:ext>
                </a:extLst>
              </a:tr>
              <a:tr h="622802">
                <a:tc>
                  <a:txBody>
                    <a:bodyPr/>
                    <a:lstStyle/>
                    <a:p>
                      <a:pPr algn="ctr" fontAlgn="ctr"/>
                      <a:r>
                        <a:rPr lang="en-US" sz="1400" b="0" i="0" u="none" strike="noStrike" dirty="0">
                          <a:solidFill>
                            <a:srgbClr val="000000"/>
                          </a:solidFill>
                          <a:effectLst/>
                          <a:latin typeface="Arial" panose="020B0604020202020204" pitchFamily="34" charset="0"/>
                        </a:rPr>
                        <a:t>24</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The Client Plan covering the review period is documented with specific client strengths that are applied towards client goals and objectives</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91%</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93%</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89%</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611251"/>
                  </a:ext>
                </a:extLst>
              </a:tr>
              <a:tr h="867193">
                <a:tc>
                  <a:txBody>
                    <a:bodyPr/>
                    <a:lstStyle/>
                    <a:p>
                      <a:pPr algn="ctr" fontAlgn="ctr"/>
                      <a:r>
                        <a:rPr lang="en-US" sz="1400" b="0" i="0" u="none" strike="noStrike" dirty="0">
                          <a:solidFill>
                            <a:srgbClr val="000000"/>
                          </a:solidFill>
                          <a:effectLst/>
                          <a:latin typeface="Arial" panose="020B0604020202020204" pitchFamily="34" charset="0"/>
                        </a:rPr>
                        <a:t>25</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The Client Plan covering the review period documents that Area of Need(s) is linked to symptoms/behaviors and level of impairment affecting functioning that were identified in BHA and linked to the diagnosis for the focus of treatment.</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92%</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94%</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89%</a:t>
                      </a:r>
                    </a:p>
                  </a:txBody>
                  <a:tcPr marL="10511" marR="10511" marT="10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015499"/>
                  </a:ext>
                </a:extLst>
              </a:tr>
            </a:tbl>
          </a:graphicData>
        </a:graphic>
      </p:graphicFrame>
    </p:spTree>
    <p:extLst>
      <p:ext uri="{BB962C8B-B14F-4D97-AF65-F5344CB8AC3E}">
        <p14:creationId xmlns:p14="http://schemas.microsoft.com/office/powerpoint/2010/main" val="158682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graphicFrame>
        <p:nvGraphicFramePr>
          <p:cNvPr id="4" name="Table 3">
            <a:extLst>
              <a:ext uri="{FF2B5EF4-FFF2-40B4-BE49-F238E27FC236}">
                <a16:creationId xmlns:a16="http://schemas.microsoft.com/office/drawing/2014/main" id="{880CBDDB-A945-43E1-B3B8-B6EC5EA24566}"/>
              </a:ext>
            </a:extLst>
          </p:cNvPr>
          <p:cNvGraphicFramePr>
            <a:graphicFrameLocks noGrp="1"/>
          </p:cNvGraphicFramePr>
          <p:nvPr>
            <p:extLst>
              <p:ext uri="{D42A27DB-BD31-4B8C-83A1-F6EECF244321}">
                <p14:modId xmlns:p14="http://schemas.microsoft.com/office/powerpoint/2010/main" val="3919948319"/>
              </p:ext>
            </p:extLst>
          </p:nvPr>
        </p:nvGraphicFramePr>
        <p:xfrm>
          <a:off x="609600" y="1317287"/>
          <a:ext cx="7914966" cy="5197551"/>
        </p:xfrm>
        <a:graphic>
          <a:graphicData uri="http://schemas.openxmlformats.org/drawingml/2006/table">
            <a:tbl>
              <a:tblPr/>
              <a:tblGrid>
                <a:gridCol w="475141">
                  <a:extLst>
                    <a:ext uri="{9D8B030D-6E8A-4147-A177-3AD203B41FA5}">
                      <a16:colId xmlns:a16="http://schemas.microsoft.com/office/drawing/2014/main" val="1194787387"/>
                    </a:ext>
                  </a:extLst>
                </a:gridCol>
                <a:gridCol w="5198339">
                  <a:extLst>
                    <a:ext uri="{9D8B030D-6E8A-4147-A177-3AD203B41FA5}">
                      <a16:colId xmlns:a16="http://schemas.microsoft.com/office/drawing/2014/main" val="678680844"/>
                    </a:ext>
                  </a:extLst>
                </a:gridCol>
                <a:gridCol w="747162">
                  <a:extLst>
                    <a:ext uri="{9D8B030D-6E8A-4147-A177-3AD203B41FA5}">
                      <a16:colId xmlns:a16="http://schemas.microsoft.com/office/drawing/2014/main" val="1621676780"/>
                    </a:ext>
                  </a:extLst>
                </a:gridCol>
                <a:gridCol w="747162">
                  <a:extLst>
                    <a:ext uri="{9D8B030D-6E8A-4147-A177-3AD203B41FA5}">
                      <a16:colId xmlns:a16="http://schemas.microsoft.com/office/drawing/2014/main" val="922886213"/>
                    </a:ext>
                  </a:extLst>
                </a:gridCol>
                <a:gridCol w="747162">
                  <a:extLst>
                    <a:ext uri="{9D8B030D-6E8A-4147-A177-3AD203B41FA5}">
                      <a16:colId xmlns:a16="http://schemas.microsoft.com/office/drawing/2014/main" val="986133639"/>
                    </a:ext>
                  </a:extLst>
                </a:gridCol>
              </a:tblGrid>
              <a:tr h="559459">
                <a:tc gridSpan="2">
                  <a:txBody>
                    <a:bodyPr/>
                    <a:lstStyle/>
                    <a:p>
                      <a:pPr algn="ctr" fontAlgn="ctr"/>
                      <a:r>
                        <a:rPr lang="en-US" sz="1100" b="1" i="0" u="none" strike="noStrike" dirty="0">
                          <a:solidFill>
                            <a:srgbClr val="000000"/>
                          </a:solidFill>
                          <a:effectLst/>
                          <a:latin typeface="Arial" panose="020B0604020202020204" pitchFamily="34" charset="0"/>
                        </a:rPr>
                        <a:t>CLIENT PLAN</a:t>
                      </a:r>
                      <a:br>
                        <a:rPr lang="en-US" sz="1100" b="1" i="0" u="none" strike="noStrike" dirty="0">
                          <a:solidFill>
                            <a:srgbClr val="000000"/>
                          </a:solidFill>
                          <a:effectLst/>
                          <a:latin typeface="Arial" panose="020B0604020202020204" pitchFamily="34" charset="0"/>
                        </a:rPr>
                      </a:br>
                      <a:endParaRPr lang="en-US" sz="1100" b="1" i="0" u="none" strike="noStrike" dirty="0">
                        <a:solidFill>
                          <a:srgbClr val="000000"/>
                        </a:solidFill>
                        <a:effectLst/>
                        <a:latin typeface="Arial" panose="020B0604020202020204" pitchFamily="34" charset="0"/>
                      </a:endParaRPr>
                    </a:p>
                  </a:txBody>
                  <a:tcPr marL="102322" marR="102322" marT="51161" marB="511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a:txBody>
                    <a:bodyPr/>
                    <a:lstStyle/>
                    <a:p>
                      <a:pPr algn="ctr" fontAlgn="ctr"/>
                      <a:r>
                        <a:rPr lang="en-US" sz="1100" b="1" i="0" u="none" strike="noStrike" dirty="0">
                          <a:solidFill>
                            <a:srgbClr val="000000"/>
                          </a:solidFill>
                          <a:effectLst/>
                          <a:latin typeface="Arial" panose="020B0604020202020204" pitchFamily="34" charset="0"/>
                        </a:rPr>
                        <a:t>SOC</a:t>
                      </a:r>
                    </a:p>
                  </a:txBody>
                  <a:tcPr marL="8389" marR="8389" marT="838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100" b="1" i="0" u="none" strike="noStrike" dirty="0">
                          <a:solidFill>
                            <a:srgbClr val="000000"/>
                          </a:solidFill>
                          <a:effectLst/>
                          <a:latin typeface="Arial" panose="020B0604020202020204" pitchFamily="34" charset="0"/>
                        </a:rPr>
                        <a:t>CYF</a:t>
                      </a:r>
                    </a:p>
                  </a:txBody>
                  <a:tcPr marL="8389" marR="8389" marT="838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100" b="1" i="0" u="none" strike="noStrike" dirty="0">
                          <a:solidFill>
                            <a:srgbClr val="000000"/>
                          </a:solidFill>
                          <a:effectLst/>
                          <a:latin typeface="Arial" panose="020B0604020202020204" pitchFamily="34" charset="0"/>
                        </a:rPr>
                        <a:t>A/OA</a:t>
                      </a:r>
                    </a:p>
                  </a:txBody>
                  <a:tcPr marL="8389" marR="8389" marT="838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extLst>
                  <a:ext uri="{0D108BD9-81ED-4DB2-BD59-A6C34878D82A}">
                    <a16:rowId xmlns:a16="http://schemas.microsoft.com/office/drawing/2014/main" val="2538717225"/>
                  </a:ext>
                </a:extLst>
              </a:tr>
              <a:tr h="435385">
                <a:tc>
                  <a:txBody>
                    <a:bodyPr/>
                    <a:lstStyle/>
                    <a:p>
                      <a:pPr algn="ctr" fontAlgn="ctr"/>
                      <a:r>
                        <a:rPr lang="en-US" sz="1100" b="0" i="0" u="none" strike="noStrike" dirty="0">
                          <a:solidFill>
                            <a:srgbClr val="000000"/>
                          </a:solidFill>
                          <a:effectLst/>
                          <a:latin typeface="Arial" panose="020B0604020202020204" pitchFamily="34" charset="0"/>
                        </a:rPr>
                        <a:t>26</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The Client Plan covering the review period includes objectives that are specific, observable and measurable.</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79%</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90%</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67%</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066195"/>
                  </a:ext>
                </a:extLst>
              </a:tr>
              <a:tr h="435385">
                <a:tc>
                  <a:txBody>
                    <a:bodyPr/>
                    <a:lstStyle/>
                    <a:p>
                      <a:pPr algn="ctr" fontAlgn="ctr"/>
                      <a:r>
                        <a:rPr lang="en-US" sz="1100" b="0" i="0" u="none" strike="noStrike" dirty="0">
                          <a:solidFill>
                            <a:srgbClr val="000000"/>
                          </a:solidFill>
                          <a:effectLst/>
                          <a:latin typeface="Arial" panose="020B0604020202020204" pitchFamily="34" charset="0"/>
                        </a:rPr>
                        <a:t>27</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The Client Plan covering the review period documents frequency for all Interventions.</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89%</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88%</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91%</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631797"/>
                  </a:ext>
                </a:extLst>
              </a:tr>
              <a:tr h="435385">
                <a:tc>
                  <a:txBody>
                    <a:bodyPr/>
                    <a:lstStyle/>
                    <a:p>
                      <a:pPr algn="ctr" fontAlgn="ctr"/>
                      <a:r>
                        <a:rPr lang="en-US" sz="1100" b="0" i="0" u="none" strike="noStrike" dirty="0">
                          <a:solidFill>
                            <a:srgbClr val="000000"/>
                          </a:solidFill>
                          <a:effectLst/>
                          <a:latin typeface="Arial" panose="020B0604020202020204" pitchFamily="34" charset="0"/>
                        </a:rPr>
                        <a:t>28</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The Client Plan covering the review period documents duration for all Interventions.</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93%</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95%</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92%</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227305"/>
                  </a:ext>
                </a:extLst>
              </a:tr>
              <a:tr h="1053497">
                <a:tc>
                  <a:txBody>
                    <a:bodyPr/>
                    <a:lstStyle/>
                    <a:p>
                      <a:pPr algn="ctr" fontAlgn="ctr"/>
                      <a:r>
                        <a:rPr lang="en-US" sz="1100" b="0" i="0" u="none" strike="noStrike" dirty="0">
                          <a:solidFill>
                            <a:srgbClr val="000000"/>
                          </a:solidFill>
                          <a:effectLst/>
                          <a:latin typeface="Arial" panose="020B0604020202020204" pitchFamily="34" charset="0"/>
                        </a:rPr>
                        <a:t>29</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The Client Plan Interventions are documented with specific language that focuses on client's individual symptoms, behaviors and/or functional impairments as identified  in the area of need. Documentation will evidence how intervention will 1) diminish impairment, or 2) prevent deterioration, or 3) allow developmental progress of child.</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61%</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61%</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61%</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515812"/>
                  </a:ext>
                </a:extLst>
              </a:tr>
              <a:tr h="609088">
                <a:tc>
                  <a:txBody>
                    <a:bodyPr/>
                    <a:lstStyle/>
                    <a:p>
                      <a:pPr algn="ctr" fontAlgn="ctr"/>
                      <a:r>
                        <a:rPr lang="en-US" sz="1100" b="0" i="0" u="none" strike="noStrike" dirty="0">
                          <a:solidFill>
                            <a:srgbClr val="000000"/>
                          </a:solidFill>
                          <a:effectLst/>
                          <a:latin typeface="Arial" panose="020B0604020202020204" pitchFamily="34" charset="0"/>
                        </a:rPr>
                        <a:t>30</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For the Client Plan covering the review period, if risk factors of harm to self or others have been identified, there is evidence that the issues are addressed on the Client Plan.</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92%</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94%</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91%</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051379"/>
                  </a:ext>
                </a:extLst>
              </a:tr>
              <a:tr h="834676">
                <a:tc>
                  <a:txBody>
                    <a:bodyPr/>
                    <a:lstStyle/>
                    <a:p>
                      <a:pPr algn="ctr" fontAlgn="ctr"/>
                      <a:r>
                        <a:rPr lang="en-US" sz="1100" b="0" i="0" u="none" strike="noStrike" dirty="0">
                          <a:solidFill>
                            <a:srgbClr val="000000"/>
                          </a:solidFill>
                          <a:effectLst/>
                          <a:latin typeface="Arial" panose="020B0604020202020204" pitchFamily="34" charset="0"/>
                        </a:rPr>
                        <a:t>31</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For the Client Plan covering the review period, if a Substance Use Disorder has been identified and diagnosed as an ongoing problem for client's mental health, there is evidence that the issues are addressed on the Client Plan or reason for omission is documented.</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88%</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91%</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84%</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824894"/>
                  </a:ext>
                </a:extLst>
              </a:tr>
              <a:tr h="834676">
                <a:tc>
                  <a:txBody>
                    <a:bodyPr/>
                    <a:lstStyle/>
                    <a:p>
                      <a:pPr algn="ctr" fontAlgn="ctr"/>
                      <a:r>
                        <a:rPr lang="en-US" sz="1100" b="0" i="0" u="none" strike="noStrike" dirty="0">
                          <a:solidFill>
                            <a:srgbClr val="000000"/>
                          </a:solidFill>
                          <a:effectLst/>
                          <a:latin typeface="Arial" panose="020B0604020202020204" pitchFamily="34" charset="0"/>
                        </a:rPr>
                        <a:t>32</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For the Client Plan covering the review period, if physical health needs that affect the client's mental health have been identified, there is evidence that the needs are addressed on the Client Plan or reason for omission is documented.</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72%</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71%</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73%</a:t>
                      </a:r>
                    </a:p>
                  </a:txBody>
                  <a:tcPr marL="8389" marR="8389" marT="8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046931"/>
                  </a:ext>
                </a:extLst>
              </a:tr>
            </a:tbl>
          </a:graphicData>
        </a:graphic>
      </p:graphicFrame>
    </p:spTree>
    <p:extLst>
      <p:ext uri="{BB962C8B-B14F-4D97-AF65-F5344CB8AC3E}">
        <p14:creationId xmlns:p14="http://schemas.microsoft.com/office/powerpoint/2010/main" val="16411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34337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graphicFrame>
        <p:nvGraphicFramePr>
          <p:cNvPr id="4" name="Table 3">
            <a:extLst>
              <a:ext uri="{FF2B5EF4-FFF2-40B4-BE49-F238E27FC236}">
                <a16:creationId xmlns:a16="http://schemas.microsoft.com/office/drawing/2014/main" id="{C88B9655-7F59-48A2-99C7-A5CDD5D2C09F}"/>
              </a:ext>
            </a:extLst>
          </p:cNvPr>
          <p:cNvGraphicFramePr>
            <a:graphicFrameLocks noGrp="1"/>
          </p:cNvGraphicFramePr>
          <p:nvPr>
            <p:extLst>
              <p:ext uri="{D42A27DB-BD31-4B8C-83A1-F6EECF244321}">
                <p14:modId xmlns:p14="http://schemas.microsoft.com/office/powerpoint/2010/main" val="879272438"/>
              </p:ext>
            </p:extLst>
          </p:nvPr>
        </p:nvGraphicFramePr>
        <p:xfrm>
          <a:off x="389553" y="1317524"/>
          <a:ext cx="8272665" cy="5276728"/>
        </p:xfrm>
        <a:graphic>
          <a:graphicData uri="http://schemas.openxmlformats.org/drawingml/2006/table">
            <a:tbl>
              <a:tblPr/>
              <a:tblGrid>
                <a:gridCol w="458370">
                  <a:extLst>
                    <a:ext uri="{9D8B030D-6E8A-4147-A177-3AD203B41FA5}">
                      <a16:colId xmlns:a16="http://schemas.microsoft.com/office/drawing/2014/main" val="1427864461"/>
                    </a:ext>
                  </a:extLst>
                </a:gridCol>
                <a:gridCol w="5459988">
                  <a:extLst>
                    <a:ext uri="{9D8B030D-6E8A-4147-A177-3AD203B41FA5}">
                      <a16:colId xmlns:a16="http://schemas.microsoft.com/office/drawing/2014/main" val="694600706"/>
                    </a:ext>
                  </a:extLst>
                </a:gridCol>
                <a:gridCol w="784769">
                  <a:extLst>
                    <a:ext uri="{9D8B030D-6E8A-4147-A177-3AD203B41FA5}">
                      <a16:colId xmlns:a16="http://schemas.microsoft.com/office/drawing/2014/main" val="1271061317"/>
                    </a:ext>
                  </a:extLst>
                </a:gridCol>
                <a:gridCol w="784769">
                  <a:extLst>
                    <a:ext uri="{9D8B030D-6E8A-4147-A177-3AD203B41FA5}">
                      <a16:colId xmlns:a16="http://schemas.microsoft.com/office/drawing/2014/main" val="1306233881"/>
                    </a:ext>
                  </a:extLst>
                </a:gridCol>
                <a:gridCol w="784769">
                  <a:extLst>
                    <a:ext uri="{9D8B030D-6E8A-4147-A177-3AD203B41FA5}">
                      <a16:colId xmlns:a16="http://schemas.microsoft.com/office/drawing/2014/main" val="1004071171"/>
                    </a:ext>
                  </a:extLst>
                </a:gridCol>
              </a:tblGrid>
              <a:tr h="575246">
                <a:tc gridSpan="2">
                  <a:txBody>
                    <a:bodyPr/>
                    <a:lstStyle/>
                    <a:p>
                      <a:pPr algn="ctr" fontAlgn="ctr"/>
                      <a:r>
                        <a:rPr lang="en-US" sz="1200" b="1" i="0" u="none" strike="noStrike" dirty="0">
                          <a:solidFill>
                            <a:srgbClr val="000000"/>
                          </a:solidFill>
                          <a:effectLst/>
                          <a:latin typeface="Arial" panose="020B0604020202020204" pitchFamily="34" charset="0"/>
                        </a:rPr>
                        <a:t>PROGRESS NOTES AND FORMS</a:t>
                      </a:r>
                    </a:p>
                  </a:txBody>
                  <a:tcPr marL="106032" marR="106032" marT="53016" marB="530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rial" panose="020B0604020202020204" pitchFamily="34" charset="0"/>
                        </a:rPr>
                        <a:t>SOC</a:t>
                      </a:r>
                    </a:p>
                  </a:txBody>
                  <a:tcPr marL="8836" marR="8836" marT="883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200" b="1" i="0" u="none" strike="noStrike" dirty="0">
                          <a:solidFill>
                            <a:srgbClr val="000000"/>
                          </a:solidFill>
                          <a:effectLst/>
                          <a:latin typeface="Arial" panose="020B0604020202020204" pitchFamily="34" charset="0"/>
                        </a:rPr>
                        <a:t>CYF</a:t>
                      </a:r>
                    </a:p>
                  </a:txBody>
                  <a:tcPr marL="8836" marR="8836" marT="883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200" b="1" i="0" u="none" strike="noStrike" dirty="0">
                          <a:solidFill>
                            <a:srgbClr val="000000"/>
                          </a:solidFill>
                          <a:effectLst/>
                          <a:latin typeface="Arial" panose="020B0604020202020204" pitchFamily="34" charset="0"/>
                        </a:rPr>
                        <a:t>A/OA</a:t>
                      </a:r>
                    </a:p>
                  </a:txBody>
                  <a:tcPr marL="8836" marR="8836" marT="883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extLst>
                  <a:ext uri="{0D108BD9-81ED-4DB2-BD59-A6C34878D82A}">
                    <a16:rowId xmlns:a16="http://schemas.microsoft.com/office/drawing/2014/main" val="201941427"/>
                  </a:ext>
                </a:extLst>
              </a:tr>
              <a:tr h="575246">
                <a:tc>
                  <a:txBody>
                    <a:bodyPr/>
                    <a:lstStyle/>
                    <a:p>
                      <a:pPr algn="ctr" fontAlgn="ctr"/>
                      <a:r>
                        <a:rPr lang="en-US" sz="1200" b="0" i="0" u="none" strike="noStrike" dirty="0">
                          <a:solidFill>
                            <a:srgbClr val="000000"/>
                          </a:solidFill>
                          <a:effectLst/>
                          <a:latin typeface="Arial" panose="020B0604020202020204" pitchFamily="34" charset="0"/>
                        </a:rPr>
                        <a:t>33</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Progress notes document client's impairment(s) in functioning as a result of a mental health diagnosis.</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96%</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96%</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95%</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252632"/>
                  </a:ext>
                </a:extLst>
              </a:tr>
              <a:tr h="575246">
                <a:tc>
                  <a:txBody>
                    <a:bodyPr/>
                    <a:lstStyle/>
                    <a:p>
                      <a:pPr algn="ctr" fontAlgn="ctr"/>
                      <a:r>
                        <a:rPr lang="en-US" sz="1200" b="0" i="0" u="none" strike="noStrike" dirty="0">
                          <a:solidFill>
                            <a:srgbClr val="000000"/>
                          </a:solidFill>
                          <a:effectLst/>
                          <a:latin typeface="Arial" panose="020B0604020202020204" pitchFamily="34" charset="0"/>
                        </a:rPr>
                        <a:t>34</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Progress notes document specialty mental health intervention(s) utilized to address the impairment(s) and supports the client plan objective(s).</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96%</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99%</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92%</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676034"/>
                  </a:ext>
                </a:extLst>
              </a:tr>
              <a:tr h="575246">
                <a:tc>
                  <a:txBody>
                    <a:bodyPr/>
                    <a:lstStyle/>
                    <a:p>
                      <a:pPr algn="ctr" fontAlgn="ctr"/>
                      <a:r>
                        <a:rPr lang="en-US" sz="1200" b="0" i="0" u="none" strike="noStrike" dirty="0">
                          <a:solidFill>
                            <a:srgbClr val="000000"/>
                          </a:solidFill>
                          <a:effectLst/>
                          <a:latin typeface="Arial" panose="020B0604020202020204" pitchFamily="34" charset="0"/>
                        </a:rPr>
                        <a:t>35</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Progress notes document recipient's response to the specialty mental health intervention(s).</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98%</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100%</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97%</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975556"/>
                  </a:ext>
                </a:extLst>
              </a:tr>
              <a:tr h="631072">
                <a:tc>
                  <a:txBody>
                    <a:bodyPr/>
                    <a:lstStyle/>
                    <a:p>
                      <a:pPr algn="ctr" fontAlgn="ctr"/>
                      <a:r>
                        <a:rPr lang="en-US" sz="1200" b="0" i="0" u="none" strike="noStrike" dirty="0">
                          <a:solidFill>
                            <a:srgbClr val="000000"/>
                          </a:solidFill>
                          <a:effectLst/>
                          <a:latin typeface="Arial" panose="020B0604020202020204" pitchFamily="34" charset="0"/>
                        </a:rPr>
                        <a:t>36</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For clients identified at risk, progress notes document ongoing risk assessment, clinical monitoring, and intervention(s) that relate to the level of risk.</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99%</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99%</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DBA16"/>
                          </a:highlight>
                          <a:latin typeface="Arial" panose="020B0604020202020204" pitchFamily="34" charset="0"/>
                        </a:rPr>
                        <a:t>99%</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159029"/>
                  </a:ext>
                </a:extLst>
              </a:tr>
              <a:tr h="631072">
                <a:tc>
                  <a:txBody>
                    <a:bodyPr/>
                    <a:lstStyle/>
                    <a:p>
                      <a:pPr algn="ctr" fontAlgn="ctr"/>
                      <a:r>
                        <a:rPr lang="en-US" sz="1200" b="0" i="0" u="none" strike="noStrike" dirty="0">
                          <a:solidFill>
                            <a:srgbClr val="000000"/>
                          </a:solidFill>
                          <a:effectLst/>
                          <a:latin typeface="Arial" panose="020B0604020202020204" pitchFamily="34" charset="0"/>
                        </a:rPr>
                        <a:t>37</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For clients diagnosed with a co-occurring substance use disorder that is included on the client plan, progress notes document specific integrated treatment approaches.</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88%</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82%</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93%</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165011"/>
                  </a:ext>
                </a:extLst>
              </a:tr>
              <a:tr h="856800">
                <a:tc>
                  <a:txBody>
                    <a:bodyPr/>
                    <a:lstStyle/>
                    <a:p>
                      <a:pPr algn="ctr" fontAlgn="ctr"/>
                      <a:r>
                        <a:rPr lang="en-US" sz="1200" b="0" i="0" u="none" strike="noStrike" dirty="0">
                          <a:solidFill>
                            <a:srgbClr val="000000"/>
                          </a:solidFill>
                          <a:effectLst/>
                          <a:latin typeface="Arial" panose="020B0604020202020204" pitchFamily="34" charset="0"/>
                        </a:rPr>
                        <a:t>38</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For clients with physical health needs related to their mental health treatment, progress notes document that physical health care (education, resources, referrals, managing health symptoms) is integrated into treatment.</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86%</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81%</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91%</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253820"/>
                  </a:ext>
                </a:extLst>
              </a:tr>
              <a:tr h="856800">
                <a:tc>
                  <a:txBody>
                    <a:bodyPr/>
                    <a:lstStyle/>
                    <a:p>
                      <a:pPr algn="ctr" fontAlgn="ctr"/>
                      <a:r>
                        <a:rPr lang="en-US" sz="1200" b="0" i="0" u="none" strike="noStrike" dirty="0">
                          <a:solidFill>
                            <a:srgbClr val="000000"/>
                          </a:solidFill>
                          <a:effectLst/>
                          <a:latin typeface="Arial" panose="020B0604020202020204" pitchFamily="34" charset="0"/>
                        </a:rPr>
                        <a:t>39</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For clients discharged from an inpatient/crisis residential facility, documentation evidences client was assessed in a timely manner, and if urgent service needed, client was seen by a mental health professional within 48 business hours or documented why not.</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88%</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91%</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85%</a:t>
                      </a:r>
                    </a:p>
                  </a:txBody>
                  <a:tcPr marL="8836" marR="8836" marT="8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697802"/>
                  </a:ext>
                </a:extLst>
              </a:tr>
            </a:tbl>
          </a:graphicData>
        </a:graphic>
      </p:graphicFrame>
    </p:spTree>
    <p:extLst>
      <p:ext uri="{BB962C8B-B14F-4D97-AF65-F5344CB8AC3E}">
        <p14:creationId xmlns:p14="http://schemas.microsoft.com/office/powerpoint/2010/main" val="1371834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45434" y="304048"/>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graphicFrame>
        <p:nvGraphicFramePr>
          <p:cNvPr id="2" name="Table 1">
            <a:extLst>
              <a:ext uri="{FF2B5EF4-FFF2-40B4-BE49-F238E27FC236}">
                <a16:creationId xmlns:a16="http://schemas.microsoft.com/office/drawing/2014/main" id="{0F17E7ED-ADCF-448C-AA89-A7072650E46E}"/>
              </a:ext>
            </a:extLst>
          </p:cNvPr>
          <p:cNvGraphicFramePr>
            <a:graphicFrameLocks noGrp="1"/>
          </p:cNvGraphicFramePr>
          <p:nvPr>
            <p:extLst>
              <p:ext uri="{D42A27DB-BD31-4B8C-83A1-F6EECF244321}">
                <p14:modId xmlns:p14="http://schemas.microsoft.com/office/powerpoint/2010/main" val="9334737"/>
              </p:ext>
            </p:extLst>
          </p:nvPr>
        </p:nvGraphicFramePr>
        <p:xfrm>
          <a:off x="415694" y="1384481"/>
          <a:ext cx="8338370" cy="4721349"/>
        </p:xfrm>
        <a:graphic>
          <a:graphicData uri="http://schemas.openxmlformats.org/drawingml/2006/table">
            <a:tbl>
              <a:tblPr/>
              <a:tblGrid>
                <a:gridCol w="377625">
                  <a:extLst>
                    <a:ext uri="{9D8B030D-6E8A-4147-A177-3AD203B41FA5}">
                      <a16:colId xmlns:a16="http://schemas.microsoft.com/office/drawing/2014/main" val="457842705"/>
                    </a:ext>
                  </a:extLst>
                </a:gridCol>
                <a:gridCol w="5562317">
                  <a:extLst>
                    <a:ext uri="{9D8B030D-6E8A-4147-A177-3AD203B41FA5}">
                      <a16:colId xmlns:a16="http://schemas.microsoft.com/office/drawing/2014/main" val="1507406768"/>
                    </a:ext>
                  </a:extLst>
                </a:gridCol>
                <a:gridCol w="799476">
                  <a:extLst>
                    <a:ext uri="{9D8B030D-6E8A-4147-A177-3AD203B41FA5}">
                      <a16:colId xmlns:a16="http://schemas.microsoft.com/office/drawing/2014/main" val="1816762780"/>
                    </a:ext>
                  </a:extLst>
                </a:gridCol>
                <a:gridCol w="799476">
                  <a:extLst>
                    <a:ext uri="{9D8B030D-6E8A-4147-A177-3AD203B41FA5}">
                      <a16:colId xmlns:a16="http://schemas.microsoft.com/office/drawing/2014/main" val="233505830"/>
                    </a:ext>
                  </a:extLst>
                </a:gridCol>
                <a:gridCol w="799476">
                  <a:extLst>
                    <a:ext uri="{9D8B030D-6E8A-4147-A177-3AD203B41FA5}">
                      <a16:colId xmlns:a16="http://schemas.microsoft.com/office/drawing/2014/main" val="3028669572"/>
                    </a:ext>
                  </a:extLst>
                </a:gridCol>
              </a:tblGrid>
              <a:tr h="589480">
                <a:tc gridSpan="2">
                  <a:txBody>
                    <a:bodyPr/>
                    <a:lstStyle/>
                    <a:p>
                      <a:pPr algn="ctr" fontAlgn="ctr"/>
                      <a:r>
                        <a:rPr lang="en-US" sz="1300" b="1" i="0" u="none" strike="noStrike" dirty="0">
                          <a:solidFill>
                            <a:srgbClr val="000000"/>
                          </a:solidFill>
                          <a:effectLst/>
                          <a:latin typeface="Arial" panose="020B0604020202020204" pitchFamily="34" charset="0"/>
                        </a:rPr>
                        <a:t>PROGRESS NOTES AND FORMS</a:t>
                      </a:r>
                    </a:p>
                  </a:txBody>
                  <a:tcPr marL="100739" marR="100739" marT="50370" marB="50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a:txBody>
                    <a:bodyPr/>
                    <a:lstStyle/>
                    <a:p>
                      <a:pPr algn="ctr" fontAlgn="ctr"/>
                      <a:r>
                        <a:rPr lang="en-US" sz="1300" b="1" i="0" u="none" strike="noStrike" dirty="0">
                          <a:solidFill>
                            <a:srgbClr val="000000"/>
                          </a:solidFill>
                          <a:effectLst/>
                          <a:latin typeface="Arial" panose="020B0604020202020204" pitchFamily="34" charset="0"/>
                        </a:rPr>
                        <a:t>SOC</a:t>
                      </a:r>
                    </a:p>
                  </a:txBody>
                  <a:tcPr marL="10087" marR="10087" marT="1008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300" b="1" i="0" u="none" strike="noStrike" dirty="0">
                          <a:solidFill>
                            <a:srgbClr val="000000"/>
                          </a:solidFill>
                          <a:effectLst/>
                          <a:latin typeface="Arial" panose="020B0604020202020204" pitchFamily="34" charset="0"/>
                        </a:rPr>
                        <a:t>CYF</a:t>
                      </a:r>
                    </a:p>
                  </a:txBody>
                  <a:tcPr marL="10087" marR="10087" marT="1008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300" b="1" i="0" u="none" strike="noStrike" dirty="0">
                          <a:solidFill>
                            <a:srgbClr val="000000"/>
                          </a:solidFill>
                          <a:effectLst/>
                          <a:latin typeface="Arial" panose="020B0604020202020204" pitchFamily="34" charset="0"/>
                        </a:rPr>
                        <a:t>A/OA</a:t>
                      </a:r>
                    </a:p>
                  </a:txBody>
                  <a:tcPr marL="10087" marR="10087" marT="1008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extLst>
                  <a:ext uri="{0D108BD9-81ED-4DB2-BD59-A6C34878D82A}">
                    <a16:rowId xmlns:a16="http://schemas.microsoft.com/office/drawing/2014/main" val="737906316"/>
                  </a:ext>
                </a:extLst>
              </a:tr>
              <a:tr h="1135555">
                <a:tc>
                  <a:txBody>
                    <a:bodyPr/>
                    <a:lstStyle/>
                    <a:p>
                      <a:pPr algn="ctr" fontAlgn="ctr"/>
                      <a:r>
                        <a:rPr lang="en-US" sz="1300" b="0" i="0" u="none" strike="noStrike" dirty="0">
                          <a:solidFill>
                            <a:srgbClr val="000000"/>
                          </a:solidFill>
                          <a:effectLst/>
                          <a:latin typeface="Arial" panose="020B0604020202020204" pitchFamily="34" charset="0"/>
                        </a:rPr>
                        <a:t>40</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panose="020B0604020202020204" pitchFamily="34" charset="0"/>
                        </a:rPr>
                        <a:t>Documentation evidences coordination of care (communication, Tx updates, and/or referrals) between the program and client's other service providers (community therapist, FFS psychiatrist, primary care physician, day treatment, case management, school, child welfare, foster care, family/caregivers, or other agencies). </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90%</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91%</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88%</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1591"/>
                  </a:ext>
                </a:extLst>
              </a:tr>
              <a:tr h="689075">
                <a:tc>
                  <a:txBody>
                    <a:bodyPr/>
                    <a:lstStyle/>
                    <a:p>
                      <a:pPr algn="ctr" fontAlgn="ctr"/>
                      <a:r>
                        <a:rPr lang="en-US" sz="1300" b="0" i="0" u="none" strike="noStrike" dirty="0">
                          <a:solidFill>
                            <a:srgbClr val="000000"/>
                          </a:solidFill>
                          <a:effectLst/>
                          <a:latin typeface="Arial" panose="020B0604020202020204" pitchFamily="34" charset="0"/>
                        </a:rPr>
                        <a:t>41</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panose="020B0604020202020204" pitchFamily="34" charset="0"/>
                        </a:rPr>
                        <a:t>Coordination with Primary Care Physicians and Behavioral Health Form is completed and  evidences coordination with, or documented reason why not completed.</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74%</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82%</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highlight>
                            <a:srgbClr val="FF0000"/>
                          </a:highlight>
                          <a:latin typeface="Arial" panose="020B0604020202020204" pitchFamily="34" charset="0"/>
                        </a:rPr>
                        <a:t>66%</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701783"/>
                  </a:ext>
                </a:extLst>
              </a:tr>
              <a:tr h="689075">
                <a:tc>
                  <a:txBody>
                    <a:bodyPr/>
                    <a:lstStyle/>
                    <a:p>
                      <a:pPr algn="ctr" fontAlgn="ctr"/>
                      <a:r>
                        <a:rPr lang="en-US" sz="1300" b="0" i="0" u="none" strike="noStrike" dirty="0">
                          <a:solidFill>
                            <a:srgbClr val="000000"/>
                          </a:solidFill>
                          <a:effectLst/>
                          <a:latin typeface="Arial" panose="020B0604020202020204" pitchFamily="34" charset="0"/>
                        </a:rPr>
                        <a:t>42</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panose="020B0604020202020204" pitchFamily="34" charset="0"/>
                        </a:rPr>
                        <a:t>For clients prescribed psychotropic medication by the program, there is an "Informed Consent for the Use of Psychotropic Medication" form signed by both client or family/legal guardian and psychiatrist. </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92%</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89%</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95%</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522084"/>
                  </a:ext>
                </a:extLst>
              </a:tr>
              <a:tr h="611650">
                <a:tc>
                  <a:txBody>
                    <a:bodyPr/>
                    <a:lstStyle/>
                    <a:p>
                      <a:pPr algn="ctr" fontAlgn="ctr"/>
                      <a:r>
                        <a:rPr lang="en-US" sz="1300" b="0" i="0" u="none" strike="noStrike" dirty="0">
                          <a:solidFill>
                            <a:srgbClr val="000000"/>
                          </a:solidFill>
                          <a:effectLst/>
                          <a:latin typeface="Arial" panose="020B0604020202020204" pitchFamily="34" charset="0"/>
                        </a:rPr>
                        <a:t>43</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panose="020B0604020202020204" pitchFamily="34" charset="0"/>
                        </a:rPr>
                        <a:t>The "Informed Consent for the Use of Psychotropic Medication" have been completed with all fields documented.</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highlight>
                            <a:srgbClr val="FF0000"/>
                          </a:highlight>
                          <a:latin typeface="Arial" panose="020B0604020202020204" pitchFamily="34" charset="0"/>
                        </a:rPr>
                        <a:t>76%</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highlight>
                            <a:srgbClr val="FF0000"/>
                          </a:highlight>
                          <a:latin typeface="Arial" panose="020B0604020202020204" pitchFamily="34" charset="0"/>
                        </a:rPr>
                        <a:t>75%</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highlight>
                            <a:srgbClr val="FF0000"/>
                          </a:highlight>
                          <a:latin typeface="Arial" panose="020B0604020202020204" pitchFamily="34" charset="0"/>
                        </a:rPr>
                        <a:t>77%</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337891"/>
                  </a:ext>
                </a:extLst>
              </a:tr>
              <a:tr h="1006514">
                <a:tc>
                  <a:txBody>
                    <a:bodyPr/>
                    <a:lstStyle/>
                    <a:p>
                      <a:pPr algn="ctr" fontAlgn="ctr"/>
                      <a:r>
                        <a:rPr lang="en-US" sz="1300" b="0" i="0" u="none" strike="noStrike" dirty="0">
                          <a:solidFill>
                            <a:srgbClr val="000000"/>
                          </a:solidFill>
                          <a:effectLst/>
                          <a:latin typeface="Arial" panose="020B0604020202020204" pitchFamily="34" charset="0"/>
                        </a:rPr>
                        <a:t>44</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panose="020B0604020202020204" pitchFamily="34" charset="0"/>
                        </a:rPr>
                        <a:t>For clients prescribed controlled substances, there is documentation that the CURES database is reviewed upon initial prescription and at least once every 4 months thereafter if the substance remains part of the treatment plan. </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98%</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96%</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100%</a:t>
                      </a:r>
                    </a:p>
                  </a:txBody>
                  <a:tcPr marL="10087" marR="10087" marT="10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233426"/>
                  </a:ext>
                </a:extLst>
              </a:tr>
            </a:tbl>
          </a:graphicData>
        </a:graphic>
      </p:graphicFrame>
    </p:spTree>
    <p:extLst>
      <p:ext uri="{BB962C8B-B14F-4D97-AF65-F5344CB8AC3E}">
        <p14:creationId xmlns:p14="http://schemas.microsoft.com/office/powerpoint/2010/main" val="133656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35224"/>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graphicFrame>
        <p:nvGraphicFramePr>
          <p:cNvPr id="3" name="Table 2">
            <a:extLst>
              <a:ext uri="{FF2B5EF4-FFF2-40B4-BE49-F238E27FC236}">
                <a16:creationId xmlns:a16="http://schemas.microsoft.com/office/drawing/2014/main" id="{10777082-FA38-439E-93BB-EC8A32C92329}"/>
              </a:ext>
            </a:extLst>
          </p:cNvPr>
          <p:cNvGraphicFramePr>
            <a:graphicFrameLocks noGrp="1"/>
          </p:cNvGraphicFramePr>
          <p:nvPr>
            <p:extLst>
              <p:ext uri="{D42A27DB-BD31-4B8C-83A1-F6EECF244321}">
                <p14:modId xmlns:p14="http://schemas.microsoft.com/office/powerpoint/2010/main" val="2971378772"/>
              </p:ext>
            </p:extLst>
          </p:nvPr>
        </p:nvGraphicFramePr>
        <p:xfrm>
          <a:off x="257110" y="1474297"/>
          <a:ext cx="8591920" cy="4946167"/>
        </p:xfrm>
        <a:graphic>
          <a:graphicData uri="http://schemas.openxmlformats.org/drawingml/2006/table">
            <a:tbl>
              <a:tblPr/>
              <a:tblGrid>
                <a:gridCol w="547664">
                  <a:extLst>
                    <a:ext uri="{9D8B030D-6E8A-4147-A177-3AD203B41FA5}">
                      <a16:colId xmlns:a16="http://schemas.microsoft.com/office/drawing/2014/main" val="4243449495"/>
                    </a:ext>
                  </a:extLst>
                </a:gridCol>
                <a:gridCol w="5534891">
                  <a:extLst>
                    <a:ext uri="{9D8B030D-6E8A-4147-A177-3AD203B41FA5}">
                      <a16:colId xmlns:a16="http://schemas.microsoft.com/office/drawing/2014/main" val="3226768270"/>
                    </a:ext>
                  </a:extLst>
                </a:gridCol>
                <a:gridCol w="836455">
                  <a:extLst>
                    <a:ext uri="{9D8B030D-6E8A-4147-A177-3AD203B41FA5}">
                      <a16:colId xmlns:a16="http://schemas.microsoft.com/office/drawing/2014/main" val="700815117"/>
                    </a:ext>
                  </a:extLst>
                </a:gridCol>
                <a:gridCol w="836455">
                  <a:extLst>
                    <a:ext uri="{9D8B030D-6E8A-4147-A177-3AD203B41FA5}">
                      <a16:colId xmlns:a16="http://schemas.microsoft.com/office/drawing/2014/main" val="832053433"/>
                    </a:ext>
                  </a:extLst>
                </a:gridCol>
                <a:gridCol w="836455">
                  <a:extLst>
                    <a:ext uri="{9D8B030D-6E8A-4147-A177-3AD203B41FA5}">
                      <a16:colId xmlns:a16="http://schemas.microsoft.com/office/drawing/2014/main" val="1316893455"/>
                    </a:ext>
                  </a:extLst>
                </a:gridCol>
              </a:tblGrid>
              <a:tr h="671373">
                <a:tc gridSpan="2">
                  <a:txBody>
                    <a:bodyPr/>
                    <a:lstStyle/>
                    <a:p>
                      <a:pPr algn="ctr" fontAlgn="ctr"/>
                      <a:r>
                        <a:rPr lang="en-US" sz="1200" b="1" i="0" u="none" strike="noStrike" dirty="0">
                          <a:solidFill>
                            <a:srgbClr val="000000"/>
                          </a:solidFill>
                          <a:effectLst/>
                          <a:latin typeface="Arial" panose="020B0604020202020204" pitchFamily="34" charset="0"/>
                        </a:rPr>
                        <a:t>BILLING</a:t>
                      </a:r>
                    </a:p>
                  </a:txBody>
                  <a:tcPr marL="107473" marR="107473" marT="53736" marB="53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rial" panose="020B0604020202020204" pitchFamily="34" charset="0"/>
                        </a:rPr>
                        <a:t>SOC</a:t>
                      </a:r>
                    </a:p>
                  </a:txBody>
                  <a:tcPr marL="8956" marR="8956" marT="89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200" b="1" i="0" u="none" strike="noStrike" dirty="0">
                          <a:solidFill>
                            <a:srgbClr val="000000"/>
                          </a:solidFill>
                          <a:effectLst/>
                          <a:latin typeface="Arial" panose="020B0604020202020204" pitchFamily="34" charset="0"/>
                        </a:rPr>
                        <a:t>CYF</a:t>
                      </a:r>
                    </a:p>
                  </a:txBody>
                  <a:tcPr marL="8956" marR="8956" marT="89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200" b="1" i="0" u="none" strike="noStrike" dirty="0">
                          <a:solidFill>
                            <a:srgbClr val="000000"/>
                          </a:solidFill>
                          <a:effectLst/>
                          <a:latin typeface="Arial" panose="020B0604020202020204" pitchFamily="34" charset="0"/>
                        </a:rPr>
                        <a:t>A/OA</a:t>
                      </a:r>
                    </a:p>
                  </a:txBody>
                  <a:tcPr marL="8956" marR="8956" marT="89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extLst>
                  <a:ext uri="{0D108BD9-81ED-4DB2-BD59-A6C34878D82A}">
                    <a16:rowId xmlns:a16="http://schemas.microsoft.com/office/drawing/2014/main" val="1723653429"/>
                  </a:ext>
                </a:extLst>
              </a:tr>
              <a:tr h="705469">
                <a:tc>
                  <a:txBody>
                    <a:bodyPr/>
                    <a:lstStyle/>
                    <a:p>
                      <a:pPr algn="ctr" fontAlgn="ctr"/>
                      <a:r>
                        <a:rPr lang="en-US" sz="1200" b="0" i="0" u="none" strike="noStrike" dirty="0">
                          <a:solidFill>
                            <a:srgbClr val="000000"/>
                          </a:solidFill>
                          <a:effectLst/>
                          <a:latin typeface="Arial" panose="020B0604020202020204" pitchFamily="34" charset="0"/>
                        </a:rPr>
                        <a:t>45</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Paper Progress Note includes service code, date of service, service time, date of documentation, signatures, job title/degree, and printed name.</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85%</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91%</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79%</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723225"/>
                  </a:ext>
                </a:extLst>
              </a:tr>
              <a:tr h="376762">
                <a:tc>
                  <a:txBody>
                    <a:bodyPr/>
                    <a:lstStyle/>
                    <a:p>
                      <a:pPr algn="ctr" fontAlgn="ctr"/>
                      <a:r>
                        <a:rPr lang="en-US" sz="1200" b="0" i="0" u="none" strike="noStrike" dirty="0">
                          <a:solidFill>
                            <a:srgbClr val="000000"/>
                          </a:solidFill>
                          <a:effectLst/>
                          <a:latin typeface="Arial" panose="020B0604020202020204" pitchFamily="34" charset="0"/>
                        </a:rPr>
                        <a:t>46</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Service Code billed matches service code on Paper Progress Note.</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92%</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100%</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85%</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168224"/>
                  </a:ext>
                </a:extLst>
              </a:tr>
              <a:tr h="376762">
                <a:tc>
                  <a:txBody>
                    <a:bodyPr/>
                    <a:lstStyle/>
                    <a:p>
                      <a:pPr algn="ctr" fontAlgn="ctr"/>
                      <a:r>
                        <a:rPr lang="en-US" sz="1200" b="0" i="0" u="none" strike="noStrike" dirty="0">
                          <a:solidFill>
                            <a:srgbClr val="000000"/>
                          </a:solidFill>
                          <a:effectLst/>
                          <a:latin typeface="Arial" panose="020B0604020202020204" pitchFamily="34" charset="0"/>
                        </a:rPr>
                        <a:t>47</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Time billed is equal to time documented on Paper Progress Note.</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86%</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93%</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78%</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752035"/>
                  </a:ext>
                </a:extLst>
              </a:tr>
              <a:tr h="376762">
                <a:tc>
                  <a:txBody>
                    <a:bodyPr/>
                    <a:lstStyle/>
                    <a:p>
                      <a:pPr algn="ctr" fontAlgn="ctr"/>
                      <a:r>
                        <a:rPr lang="en-US" sz="1200" b="0" i="0" u="none" strike="noStrike" dirty="0">
                          <a:solidFill>
                            <a:srgbClr val="000000"/>
                          </a:solidFill>
                          <a:effectLst/>
                          <a:latin typeface="Arial" panose="020B0604020202020204" pitchFamily="34" charset="0"/>
                        </a:rPr>
                        <a:t>48</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Service Code is correct for service documented.</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73%</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79%</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66%</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400683"/>
                  </a:ext>
                </a:extLst>
              </a:tr>
              <a:tr h="813013">
                <a:tc>
                  <a:txBody>
                    <a:bodyPr/>
                    <a:lstStyle/>
                    <a:p>
                      <a:pPr algn="ctr" fontAlgn="ctr"/>
                      <a:r>
                        <a:rPr lang="en-US" sz="1200" b="0" i="0" u="none" strike="noStrike" dirty="0">
                          <a:solidFill>
                            <a:srgbClr val="000000"/>
                          </a:solidFill>
                          <a:effectLst/>
                          <a:latin typeface="Arial" panose="020B0604020202020204" pitchFamily="34" charset="0"/>
                        </a:rPr>
                        <a:t>49</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Time billed is substantiated in documentation. (Time claimed should be reasonably evident in the progress note including face to face, travel and documentation time.)</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71%</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73%</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70%</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828642"/>
                  </a:ext>
                </a:extLst>
              </a:tr>
              <a:tr h="813013">
                <a:tc>
                  <a:txBody>
                    <a:bodyPr/>
                    <a:lstStyle/>
                    <a:p>
                      <a:pPr algn="ctr" fontAlgn="ctr"/>
                      <a:r>
                        <a:rPr lang="en-US" sz="1200" b="0" i="0" u="none" strike="noStrike" dirty="0">
                          <a:solidFill>
                            <a:srgbClr val="000000"/>
                          </a:solidFill>
                          <a:effectLst/>
                          <a:latin typeface="Arial" panose="020B0604020202020204" pitchFamily="34" charset="0"/>
                        </a:rPr>
                        <a:t>50</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Service time is claimed accurately to the minute as there is no trend or pattern of services being rounded or "same time" claimed for face to face, travel and documentation time across progress notes.</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88%</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84%</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92%</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860488"/>
                  </a:ext>
                </a:extLst>
              </a:tr>
              <a:tr h="813013">
                <a:tc>
                  <a:txBody>
                    <a:bodyPr/>
                    <a:lstStyle/>
                    <a:p>
                      <a:pPr algn="ctr" fontAlgn="ctr"/>
                      <a:r>
                        <a:rPr lang="en-US" sz="1200" b="0" i="0" u="none" strike="noStrike" dirty="0">
                          <a:solidFill>
                            <a:srgbClr val="000000"/>
                          </a:solidFill>
                          <a:effectLst/>
                          <a:latin typeface="Arial" panose="020B0604020202020204" pitchFamily="34" charset="0"/>
                        </a:rPr>
                        <a:t>51</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Selection for all Billing Indicators are correct (i.e. Person Contacted, Place of Service,  Contact Type, Appointment Type, Billing Type, Service Intensity Type, EBP).</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71%</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69%</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73%</a:t>
                      </a:r>
                    </a:p>
                  </a:txBody>
                  <a:tcPr marL="8956" marR="8956" marT="8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674607"/>
                  </a:ext>
                </a:extLst>
              </a:tr>
            </a:tbl>
          </a:graphicData>
        </a:graphic>
      </p:graphicFrame>
    </p:spTree>
    <p:extLst>
      <p:ext uri="{BB962C8B-B14F-4D97-AF65-F5344CB8AC3E}">
        <p14:creationId xmlns:p14="http://schemas.microsoft.com/office/powerpoint/2010/main" val="579519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304048"/>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graphicFrame>
        <p:nvGraphicFramePr>
          <p:cNvPr id="3" name="Table 2">
            <a:extLst>
              <a:ext uri="{FF2B5EF4-FFF2-40B4-BE49-F238E27FC236}">
                <a16:creationId xmlns:a16="http://schemas.microsoft.com/office/drawing/2014/main" id="{364BAD30-7947-4F8B-AEDF-7E60DC60CA34}"/>
              </a:ext>
            </a:extLst>
          </p:cNvPr>
          <p:cNvGraphicFramePr>
            <a:graphicFrameLocks noGrp="1"/>
          </p:cNvGraphicFramePr>
          <p:nvPr>
            <p:extLst>
              <p:ext uri="{D42A27DB-BD31-4B8C-83A1-F6EECF244321}">
                <p14:modId xmlns:p14="http://schemas.microsoft.com/office/powerpoint/2010/main" val="1127605258"/>
              </p:ext>
            </p:extLst>
          </p:nvPr>
        </p:nvGraphicFramePr>
        <p:xfrm>
          <a:off x="279578" y="1455174"/>
          <a:ext cx="8490798" cy="4680155"/>
        </p:xfrm>
        <a:graphic>
          <a:graphicData uri="http://schemas.openxmlformats.org/drawingml/2006/table">
            <a:tbl>
              <a:tblPr/>
              <a:tblGrid>
                <a:gridCol w="384529">
                  <a:extLst>
                    <a:ext uri="{9D8B030D-6E8A-4147-A177-3AD203B41FA5}">
                      <a16:colId xmlns:a16="http://schemas.microsoft.com/office/drawing/2014/main" val="1837276048"/>
                    </a:ext>
                  </a:extLst>
                </a:gridCol>
                <a:gridCol w="5663996">
                  <a:extLst>
                    <a:ext uri="{9D8B030D-6E8A-4147-A177-3AD203B41FA5}">
                      <a16:colId xmlns:a16="http://schemas.microsoft.com/office/drawing/2014/main" val="1413622997"/>
                    </a:ext>
                  </a:extLst>
                </a:gridCol>
                <a:gridCol w="814091">
                  <a:extLst>
                    <a:ext uri="{9D8B030D-6E8A-4147-A177-3AD203B41FA5}">
                      <a16:colId xmlns:a16="http://schemas.microsoft.com/office/drawing/2014/main" val="1490678768"/>
                    </a:ext>
                  </a:extLst>
                </a:gridCol>
                <a:gridCol w="814091">
                  <a:extLst>
                    <a:ext uri="{9D8B030D-6E8A-4147-A177-3AD203B41FA5}">
                      <a16:colId xmlns:a16="http://schemas.microsoft.com/office/drawing/2014/main" val="280255866"/>
                    </a:ext>
                  </a:extLst>
                </a:gridCol>
                <a:gridCol w="814091">
                  <a:extLst>
                    <a:ext uri="{9D8B030D-6E8A-4147-A177-3AD203B41FA5}">
                      <a16:colId xmlns:a16="http://schemas.microsoft.com/office/drawing/2014/main" val="4290062957"/>
                    </a:ext>
                  </a:extLst>
                </a:gridCol>
              </a:tblGrid>
              <a:tr h="666185">
                <a:tc gridSpan="2">
                  <a:txBody>
                    <a:bodyPr/>
                    <a:lstStyle/>
                    <a:p>
                      <a:pPr algn="ctr" fontAlgn="ctr"/>
                      <a:r>
                        <a:rPr lang="en-US" sz="1200" b="1" i="0" u="none" strike="noStrike" dirty="0">
                          <a:solidFill>
                            <a:srgbClr val="000000"/>
                          </a:solidFill>
                          <a:effectLst/>
                          <a:latin typeface="Arial" panose="020B0604020202020204" pitchFamily="34" charset="0"/>
                        </a:rPr>
                        <a:t>BILLING</a:t>
                      </a:r>
                    </a:p>
                  </a:txBody>
                  <a:tcPr marL="108029" marR="108029" marT="54015" marB="540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rial" panose="020B0604020202020204" pitchFamily="34" charset="0"/>
                        </a:rPr>
                        <a:t>SOC</a:t>
                      </a:r>
                    </a:p>
                  </a:txBody>
                  <a:tcPr marL="9002" marR="9002" marT="90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200" b="1" i="0" u="none" strike="noStrike" dirty="0">
                          <a:solidFill>
                            <a:srgbClr val="000000"/>
                          </a:solidFill>
                          <a:effectLst/>
                          <a:latin typeface="Arial" panose="020B0604020202020204" pitchFamily="34" charset="0"/>
                        </a:rPr>
                        <a:t>CYF</a:t>
                      </a:r>
                    </a:p>
                  </a:txBody>
                  <a:tcPr marL="9002" marR="9002" marT="90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200" b="1" i="0" u="none" strike="noStrike" dirty="0">
                          <a:solidFill>
                            <a:srgbClr val="000000"/>
                          </a:solidFill>
                          <a:effectLst/>
                          <a:latin typeface="Arial" panose="020B0604020202020204" pitchFamily="34" charset="0"/>
                        </a:rPr>
                        <a:t>A/OA</a:t>
                      </a:r>
                    </a:p>
                  </a:txBody>
                  <a:tcPr marL="9002" marR="9002" marT="90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extLst>
                  <a:ext uri="{0D108BD9-81ED-4DB2-BD59-A6C34878D82A}">
                    <a16:rowId xmlns:a16="http://schemas.microsoft.com/office/drawing/2014/main" val="3005418073"/>
                  </a:ext>
                </a:extLst>
              </a:tr>
              <a:tr h="666185">
                <a:tc>
                  <a:txBody>
                    <a:bodyPr/>
                    <a:lstStyle/>
                    <a:p>
                      <a:pPr algn="ctr" fontAlgn="ctr"/>
                      <a:r>
                        <a:rPr lang="en-US" sz="1200" b="0" i="0" u="none" strike="noStrike" dirty="0">
                          <a:solidFill>
                            <a:srgbClr val="000000"/>
                          </a:solidFill>
                          <a:effectLst/>
                          <a:latin typeface="Arial" panose="020B0604020202020204" pitchFamily="34" charset="0"/>
                        </a:rPr>
                        <a:t>52</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Progress Notes are final approved within 14 calendar days from date of service. (Date of service counts as "day one".)</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80%</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86%</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74%</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241838"/>
                  </a:ext>
                </a:extLst>
              </a:tr>
              <a:tr h="750511">
                <a:tc>
                  <a:txBody>
                    <a:bodyPr/>
                    <a:lstStyle/>
                    <a:p>
                      <a:pPr algn="ctr" fontAlgn="ctr"/>
                      <a:r>
                        <a:rPr lang="en-US" sz="1200" b="0" i="0" u="none" strike="noStrike" dirty="0">
                          <a:solidFill>
                            <a:srgbClr val="000000"/>
                          </a:solidFill>
                          <a:effectLst/>
                          <a:latin typeface="Arial" panose="020B0604020202020204" pitchFamily="34" charset="0"/>
                        </a:rPr>
                        <a:t>53</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Services provided involving more than one server, document the clinically compelling or  medically necessary reason for more than one server. (applies to group and individual services)</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84%</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83%</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86%</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42798"/>
                  </a:ext>
                </a:extLst>
              </a:tr>
              <a:tr h="750511">
                <a:tc>
                  <a:txBody>
                    <a:bodyPr/>
                    <a:lstStyle/>
                    <a:p>
                      <a:pPr algn="ctr" fontAlgn="ctr"/>
                      <a:r>
                        <a:rPr lang="en-US" sz="1200" b="0" i="0" u="none" strike="noStrike" dirty="0">
                          <a:solidFill>
                            <a:srgbClr val="000000"/>
                          </a:solidFill>
                          <a:effectLst/>
                          <a:latin typeface="Arial" panose="020B0604020202020204" pitchFamily="34" charset="0"/>
                        </a:rPr>
                        <a:t>54</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Services provided involving more than one server, document the clinical therapeutic intervention of each server. (applies to group and individual services)</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55%</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70%</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40%</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188303"/>
                  </a:ext>
                </a:extLst>
              </a:tr>
              <a:tr h="590289">
                <a:tc>
                  <a:txBody>
                    <a:bodyPr/>
                    <a:lstStyle/>
                    <a:p>
                      <a:pPr algn="ctr" fontAlgn="ctr"/>
                      <a:r>
                        <a:rPr lang="en-US" sz="1200" b="0" i="0" u="none" strike="noStrike" dirty="0">
                          <a:solidFill>
                            <a:srgbClr val="000000"/>
                          </a:solidFill>
                          <a:effectLst/>
                          <a:latin typeface="Arial" panose="020B0604020202020204" pitchFamily="34" charset="0"/>
                        </a:rPr>
                        <a:t>55</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Documentation for all services provided in the review period evidences service was provided within the scope of practice of the server.</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99%</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100%</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98%</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265511"/>
                  </a:ext>
                </a:extLst>
              </a:tr>
              <a:tr h="590289">
                <a:tc>
                  <a:txBody>
                    <a:bodyPr/>
                    <a:lstStyle/>
                    <a:p>
                      <a:pPr algn="ctr" fontAlgn="ctr"/>
                      <a:r>
                        <a:rPr lang="en-US" sz="1200" b="0" i="0" u="none" strike="noStrike" dirty="0">
                          <a:solidFill>
                            <a:srgbClr val="000000"/>
                          </a:solidFill>
                          <a:effectLst/>
                          <a:latin typeface="Arial" panose="020B0604020202020204" pitchFamily="34" charset="0"/>
                        </a:rPr>
                        <a:t>56</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All non-billable 800 codes are used appropriately (e.g., post 14 days, no valid Client Plan, supportive service that is not SMHS).</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84%</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97%</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71%</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573009"/>
                  </a:ext>
                </a:extLst>
              </a:tr>
              <a:tr h="666185">
                <a:tc>
                  <a:txBody>
                    <a:bodyPr/>
                    <a:lstStyle/>
                    <a:p>
                      <a:pPr algn="ctr" fontAlgn="ctr"/>
                      <a:r>
                        <a:rPr lang="en-US" sz="1200" b="0" i="0" u="none" strike="noStrike" dirty="0">
                          <a:solidFill>
                            <a:srgbClr val="000000"/>
                          </a:solidFill>
                          <a:effectLst/>
                          <a:latin typeface="Arial" panose="020B0604020202020204" pitchFamily="34" charset="0"/>
                        </a:rPr>
                        <a:t>57</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Services are billable according to Title 9 (e.g., no progress note, no-shows, lock-outs, non-billable activities, medical necessity, etc.).</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58%</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67%</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highlight>
                            <a:srgbClr val="FF0000"/>
                          </a:highlight>
                          <a:latin typeface="Arial" panose="020B0604020202020204" pitchFamily="34" charset="0"/>
                        </a:rPr>
                        <a:t>48%</a:t>
                      </a:r>
                    </a:p>
                  </a:txBody>
                  <a:tcPr marL="9002" marR="9002" marT="9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926766"/>
                  </a:ext>
                </a:extLst>
              </a:tr>
            </a:tbl>
          </a:graphicData>
        </a:graphic>
      </p:graphicFrame>
    </p:spTree>
    <p:extLst>
      <p:ext uri="{BB962C8B-B14F-4D97-AF65-F5344CB8AC3E}">
        <p14:creationId xmlns:p14="http://schemas.microsoft.com/office/powerpoint/2010/main" val="77051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323498"/>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graphicFrame>
        <p:nvGraphicFramePr>
          <p:cNvPr id="3" name="Table 2">
            <a:extLst>
              <a:ext uri="{FF2B5EF4-FFF2-40B4-BE49-F238E27FC236}">
                <a16:creationId xmlns:a16="http://schemas.microsoft.com/office/drawing/2014/main" id="{45F2D1B0-8B43-47D0-8211-612D27BF344D}"/>
              </a:ext>
            </a:extLst>
          </p:cNvPr>
          <p:cNvGraphicFramePr>
            <a:graphicFrameLocks noGrp="1"/>
          </p:cNvGraphicFramePr>
          <p:nvPr>
            <p:extLst>
              <p:ext uri="{D42A27DB-BD31-4B8C-83A1-F6EECF244321}">
                <p14:modId xmlns:p14="http://schemas.microsoft.com/office/powerpoint/2010/main" val="426940593"/>
              </p:ext>
            </p:extLst>
          </p:nvPr>
        </p:nvGraphicFramePr>
        <p:xfrm>
          <a:off x="280484" y="1563810"/>
          <a:ext cx="8583032" cy="1845525"/>
        </p:xfrm>
        <a:graphic>
          <a:graphicData uri="http://schemas.openxmlformats.org/drawingml/2006/table">
            <a:tbl>
              <a:tblPr/>
              <a:tblGrid>
                <a:gridCol w="388706">
                  <a:extLst>
                    <a:ext uri="{9D8B030D-6E8A-4147-A177-3AD203B41FA5}">
                      <a16:colId xmlns:a16="http://schemas.microsoft.com/office/drawing/2014/main" val="901427628"/>
                    </a:ext>
                  </a:extLst>
                </a:gridCol>
                <a:gridCol w="5725524">
                  <a:extLst>
                    <a:ext uri="{9D8B030D-6E8A-4147-A177-3AD203B41FA5}">
                      <a16:colId xmlns:a16="http://schemas.microsoft.com/office/drawing/2014/main" val="3594496230"/>
                    </a:ext>
                  </a:extLst>
                </a:gridCol>
                <a:gridCol w="822934">
                  <a:extLst>
                    <a:ext uri="{9D8B030D-6E8A-4147-A177-3AD203B41FA5}">
                      <a16:colId xmlns:a16="http://schemas.microsoft.com/office/drawing/2014/main" val="1077821891"/>
                    </a:ext>
                  </a:extLst>
                </a:gridCol>
                <a:gridCol w="822934">
                  <a:extLst>
                    <a:ext uri="{9D8B030D-6E8A-4147-A177-3AD203B41FA5}">
                      <a16:colId xmlns:a16="http://schemas.microsoft.com/office/drawing/2014/main" val="321818033"/>
                    </a:ext>
                  </a:extLst>
                </a:gridCol>
                <a:gridCol w="822934">
                  <a:extLst>
                    <a:ext uri="{9D8B030D-6E8A-4147-A177-3AD203B41FA5}">
                      <a16:colId xmlns:a16="http://schemas.microsoft.com/office/drawing/2014/main" val="2648584459"/>
                    </a:ext>
                  </a:extLst>
                </a:gridCol>
              </a:tblGrid>
              <a:tr h="615175">
                <a:tc gridSpan="2">
                  <a:txBody>
                    <a:bodyPr/>
                    <a:lstStyle/>
                    <a:p>
                      <a:pPr algn="ctr" fontAlgn="ctr"/>
                      <a:r>
                        <a:rPr lang="en-US" sz="1400" b="1" i="0" u="none" strike="noStrike" dirty="0">
                          <a:solidFill>
                            <a:srgbClr val="000000"/>
                          </a:solidFill>
                          <a:effectLst/>
                          <a:latin typeface="Arial" panose="020B0604020202020204" pitchFamily="34" charset="0"/>
                        </a:rPr>
                        <a:t>UTILIZATION MANAGEMENT/REVIEW</a:t>
                      </a:r>
                      <a:br>
                        <a:rPr lang="en-US" sz="1400" b="1" i="0" u="none" strike="noStrike" dirty="0">
                          <a:solidFill>
                            <a:srgbClr val="000000"/>
                          </a:solidFill>
                          <a:effectLst/>
                          <a:latin typeface="Arial" panose="020B0604020202020204" pitchFamily="34" charset="0"/>
                        </a:rPr>
                      </a:br>
                      <a:endParaRPr lang="en-US" sz="1400" b="1" i="0" u="none" strike="noStrike" dirty="0">
                        <a:solidFill>
                          <a:srgbClr val="000000"/>
                        </a:solidFill>
                        <a:effectLst/>
                        <a:latin typeface="Arial" panose="020B0604020202020204" pitchFamily="34" charset="0"/>
                      </a:endParaRPr>
                    </a:p>
                  </a:txBody>
                  <a:tcPr marL="102959" marR="102959" marT="51480" marB="514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a:txBody>
                    <a:bodyPr/>
                    <a:lstStyle/>
                    <a:p>
                      <a:pPr algn="ctr" fontAlgn="ctr"/>
                      <a:r>
                        <a:rPr lang="en-US" sz="1400" b="1" i="0" u="none" strike="noStrike" dirty="0">
                          <a:solidFill>
                            <a:srgbClr val="000000"/>
                          </a:solidFill>
                          <a:effectLst/>
                          <a:latin typeface="Arial" panose="020B0604020202020204" pitchFamily="34" charset="0"/>
                        </a:rPr>
                        <a:t>SOC</a:t>
                      </a:r>
                    </a:p>
                  </a:txBody>
                  <a:tcPr marL="10383" marR="10383" marT="103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400" b="1" i="0" u="none" strike="noStrike" dirty="0">
                          <a:solidFill>
                            <a:srgbClr val="000000"/>
                          </a:solidFill>
                          <a:effectLst/>
                          <a:latin typeface="Arial" panose="020B0604020202020204" pitchFamily="34" charset="0"/>
                        </a:rPr>
                        <a:t>CYF</a:t>
                      </a:r>
                    </a:p>
                  </a:txBody>
                  <a:tcPr marL="10383" marR="10383" marT="103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400" b="1" i="0" u="none" strike="noStrike" dirty="0">
                          <a:solidFill>
                            <a:srgbClr val="000000"/>
                          </a:solidFill>
                          <a:effectLst/>
                          <a:latin typeface="Arial" panose="020B0604020202020204" pitchFamily="34" charset="0"/>
                        </a:rPr>
                        <a:t>A/OA</a:t>
                      </a:r>
                    </a:p>
                  </a:txBody>
                  <a:tcPr marL="10383" marR="10383" marT="103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extLst>
                  <a:ext uri="{0D108BD9-81ED-4DB2-BD59-A6C34878D82A}">
                    <a16:rowId xmlns:a16="http://schemas.microsoft.com/office/drawing/2014/main" val="2519879848"/>
                  </a:ext>
                </a:extLst>
              </a:tr>
              <a:tr h="615175">
                <a:tc>
                  <a:txBody>
                    <a:bodyPr/>
                    <a:lstStyle/>
                    <a:p>
                      <a:pPr algn="ctr" fontAlgn="ctr"/>
                      <a:r>
                        <a:rPr lang="en-US" sz="1400" b="0" i="0" u="none" strike="noStrike" dirty="0">
                          <a:effectLst/>
                          <a:latin typeface="Arial" panose="020B0604020202020204" pitchFamily="34" charset="0"/>
                        </a:rPr>
                        <a:t>58</a:t>
                      </a:r>
                    </a:p>
                  </a:txBody>
                  <a:tcPr marL="10383" marR="10383" marT="10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During the review period, UM/UR due date and documentation requirements (UR/UM Auth forms,  CPs) are completed as required. </a:t>
                      </a:r>
                    </a:p>
                  </a:txBody>
                  <a:tcPr marL="10383" marR="10383" marT="10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85%</a:t>
                      </a:r>
                    </a:p>
                  </a:txBody>
                  <a:tcPr marL="10383" marR="10383" marT="10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84%</a:t>
                      </a:r>
                    </a:p>
                  </a:txBody>
                  <a:tcPr marL="10383" marR="10383" marT="10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87%</a:t>
                      </a:r>
                    </a:p>
                  </a:txBody>
                  <a:tcPr marL="10383" marR="10383" marT="10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971071"/>
                  </a:ext>
                </a:extLst>
              </a:tr>
              <a:tr h="615175">
                <a:tc>
                  <a:txBody>
                    <a:bodyPr/>
                    <a:lstStyle/>
                    <a:p>
                      <a:pPr algn="ctr" fontAlgn="ctr"/>
                      <a:r>
                        <a:rPr lang="en-US" sz="1400" b="0" i="0" u="none" strike="noStrike" dirty="0">
                          <a:effectLst/>
                          <a:latin typeface="Arial" panose="020B0604020202020204" pitchFamily="34" charset="0"/>
                        </a:rPr>
                        <a:t>59</a:t>
                      </a:r>
                    </a:p>
                  </a:txBody>
                  <a:tcPr marL="10383" marR="10383" marT="10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Outcome measures are completed within timelines and entered into database. (Program will be asked for evidence of entry into database.) </a:t>
                      </a:r>
                    </a:p>
                  </a:txBody>
                  <a:tcPr marL="10383" marR="10383" marT="10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67%</a:t>
                      </a:r>
                    </a:p>
                  </a:txBody>
                  <a:tcPr marL="10383" marR="10383" marT="10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80%</a:t>
                      </a:r>
                    </a:p>
                  </a:txBody>
                  <a:tcPr marL="10383" marR="10383" marT="10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highlight>
                            <a:srgbClr val="FF0000"/>
                          </a:highlight>
                          <a:latin typeface="Arial" panose="020B0604020202020204" pitchFamily="34" charset="0"/>
                        </a:rPr>
                        <a:t>54%</a:t>
                      </a:r>
                    </a:p>
                  </a:txBody>
                  <a:tcPr marL="10383" marR="10383" marT="10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064059"/>
                  </a:ext>
                </a:extLst>
              </a:tr>
            </a:tbl>
          </a:graphicData>
        </a:graphic>
      </p:graphicFrame>
    </p:spTree>
    <p:extLst>
      <p:ext uri="{BB962C8B-B14F-4D97-AF65-F5344CB8AC3E}">
        <p14:creationId xmlns:p14="http://schemas.microsoft.com/office/powerpoint/2010/main" val="1461533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303834"/>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graphicFrame>
        <p:nvGraphicFramePr>
          <p:cNvPr id="4" name="Table 3">
            <a:extLst>
              <a:ext uri="{FF2B5EF4-FFF2-40B4-BE49-F238E27FC236}">
                <a16:creationId xmlns:a16="http://schemas.microsoft.com/office/drawing/2014/main" id="{77898EE4-0E71-4D33-A9B6-635036556DB6}"/>
              </a:ext>
            </a:extLst>
          </p:cNvPr>
          <p:cNvGraphicFramePr>
            <a:graphicFrameLocks noGrp="1"/>
          </p:cNvGraphicFramePr>
          <p:nvPr>
            <p:extLst>
              <p:ext uri="{D42A27DB-BD31-4B8C-83A1-F6EECF244321}">
                <p14:modId xmlns:p14="http://schemas.microsoft.com/office/powerpoint/2010/main" val="3488316669"/>
              </p:ext>
            </p:extLst>
          </p:nvPr>
        </p:nvGraphicFramePr>
        <p:xfrm>
          <a:off x="619433" y="1396182"/>
          <a:ext cx="7954294" cy="5208367"/>
        </p:xfrm>
        <a:graphic>
          <a:graphicData uri="http://schemas.openxmlformats.org/drawingml/2006/table">
            <a:tbl>
              <a:tblPr/>
              <a:tblGrid>
                <a:gridCol w="449033">
                  <a:extLst>
                    <a:ext uri="{9D8B030D-6E8A-4147-A177-3AD203B41FA5}">
                      <a16:colId xmlns:a16="http://schemas.microsoft.com/office/drawing/2014/main" val="263988256"/>
                    </a:ext>
                  </a:extLst>
                </a:gridCol>
                <a:gridCol w="5244062">
                  <a:extLst>
                    <a:ext uri="{9D8B030D-6E8A-4147-A177-3AD203B41FA5}">
                      <a16:colId xmlns:a16="http://schemas.microsoft.com/office/drawing/2014/main" val="149839104"/>
                    </a:ext>
                  </a:extLst>
                </a:gridCol>
                <a:gridCol w="753733">
                  <a:extLst>
                    <a:ext uri="{9D8B030D-6E8A-4147-A177-3AD203B41FA5}">
                      <a16:colId xmlns:a16="http://schemas.microsoft.com/office/drawing/2014/main" val="2076461543"/>
                    </a:ext>
                  </a:extLst>
                </a:gridCol>
                <a:gridCol w="753733">
                  <a:extLst>
                    <a:ext uri="{9D8B030D-6E8A-4147-A177-3AD203B41FA5}">
                      <a16:colId xmlns:a16="http://schemas.microsoft.com/office/drawing/2014/main" val="3543398217"/>
                    </a:ext>
                  </a:extLst>
                </a:gridCol>
                <a:gridCol w="753733">
                  <a:extLst>
                    <a:ext uri="{9D8B030D-6E8A-4147-A177-3AD203B41FA5}">
                      <a16:colId xmlns:a16="http://schemas.microsoft.com/office/drawing/2014/main" val="686991215"/>
                    </a:ext>
                  </a:extLst>
                </a:gridCol>
              </a:tblGrid>
              <a:tr h="416788">
                <a:tc gridSpan="2">
                  <a:txBody>
                    <a:bodyPr/>
                    <a:lstStyle/>
                    <a:p>
                      <a:pPr algn="ctr" fontAlgn="ctr"/>
                      <a:r>
                        <a:rPr lang="en-US" sz="800" b="1" i="0" u="none" strike="noStrike" dirty="0">
                          <a:solidFill>
                            <a:srgbClr val="000000"/>
                          </a:solidFill>
                          <a:effectLst/>
                          <a:latin typeface="Arial" panose="020B0604020202020204" pitchFamily="34" charset="0"/>
                        </a:rPr>
                        <a:t> </a:t>
                      </a:r>
                    </a:p>
                    <a:p>
                      <a:pPr algn="l" fontAlgn="ctr"/>
                      <a:r>
                        <a:rPr lang="en-US" sz="1100" b="1" i="0" u="none" strike="noStrike" dirty="0">
                          <a:solidFill>
                            <a:srgbClr val="000000"/>
                          </a:solidFill>
                          <a:effectLst/>
                          <a:latin typeface="Arial" panose="020B0604020202020204" pitchFamily="34" charset="0"/>
                        </a:rPr>
                        <a:t>DAY TREATMENT INTENSIVE/ REHABILITATION  (Children's System of Care)</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pPr algn="l" fontAlgn="ctr"/>
                      <a:endParaRPr lang="en-US" sz="800" b="1" i="0" u="none" strike="noStrike" dirty="0">
                        <a:effectLst/>
                        <a:latin typeface="Arial" panose="020B0604020202020204" pitchFamily="34" charset="0"/>
                      </a:endParaRP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1" i="0" u="none" strike="noStrike" dirty="0">
                          <a:solidFill>
                            <a:srgbClr val="000000"/>
                          </a:solidFill>
                          <a:effectLst/>
                          <a:latin typeface="Arial" panose="020B0604020202020204" pitchFamily="34" charset="0"/>
                        </a:rPr>
                        <a:t>SOC</a:t>
                      </a:r>
                    </a:p>
                  </a:txBody>
                  <a:tcPr marL="5889" marR="5889" marT="588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100" b="1" i="0" u="none" strike="noStrike" dirty="0">
                          <a:solidFill>
                            <a:srgbClr val="000000"/>
                          </a:solidFill>
                          <a:effectLst/>
                          <a:latin typeface="Arial" panose="020B0604020202020204" pitchFamily="34" charset="0"/>
                        </a:rPr>
                        <a:t>CYF</a:t>
                      </a:r>
                    </a:p>
                  </a:txBody>
                  <a:tcPr marL="5889" marR="5889" marT="588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100" b="1" i="0" u="none" strike="noStrike" dirty="0">
                          <a:solidFill>
                            <a:srgbClr val="000000"/>
                          </a:solidFill>
                          <a:effectLst/>
                          <a:latin typeface="Arial" panose="020B0604020202020204" pitchFamily="34" charset="0"/>
                        </a:rPr>
                        <a:t>A/OA</a:t>
                      </a:r>
                    </a:p>
                  </a:txBody>
                  <a:tcPr marL="5889" marR="5889" marT="588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extLst>
                  <a:ext uri="{0D108BD9-81ED-4DB2-BD59-A6C34878D82A}">
                    <a16:rowId xmlns:a16="http://schemas.microsoft.com/office/drawing/2014/main" val="4228145852"/>
                  </a:ext>
                </a:extLst>
              </a:tr>
              <a:tr h="487134">
                <a:tc>
                  <a:txBody>
                    <a:bodyPr/>
                    <a:lstStyle/>
                    <a:p>
                      <a:pPr algn="ctr" fontAlgn="ctr"/>
                      <a:r>
                        <a:rPr lang="en-US" sz="1100" b="0" i="0" u="none" strike="noStrike" dirty="0">
                          <a:solidFill>
                            <a:srgbClr val="000000"/>
                          </a:solidFill>
                          <a:effectLst/>
                          <a:latin typeface="Arial" panose="020B0604020202020204" pitchFamily="34" charset="0"/>
                        </a:rPr>
                        <a:t>60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Authorization for Day Program Request (DPR)  is completed and approved for services entered within required timelines with accurate dates verified in CCBH.</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88%</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88%</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516754"/>
                  </a:ext>
                </a:extLst>
              </a:tr>
              <a:tr h="487134">
                <a:tc>
                  <a:txBody>
                    <a:bodyPr/>
                    <a:lstStyle/>
                    <a:p>
                      <a:pPr algn="ctr" fontAlgn="ctr"/>
                      <a:r>
                        <a:rPr lang="en-US" sz="1100" b="0" i="0" u="none" strike="noStrike" dirty="0">
                          <a:solidFill>
                            <a:srgbClr val="000000"/>
                          </a:solidFill>
                          <a:effectLst/>
                          <a:latin typeface="Arial" panose="020B0604020202020204" pitchFamily="34" charset="0"/>
                        </a:rPr>
                        <a:t>61</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Documentation in BHA covering the review period supports the level of care for Day Treatment, indicating a lack of progress or stabilization in a lower level of care.</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97%</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97%</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155595"/>
                  </a:ext>
                </a:extLst>
              </a:tr>
              <a:tr h="334135">
                <a:tc>
                  <a:txBody>
                    <a:bodyPr/>
                    <a:lstStyle/>
                    <a:p>
                      <a:pPr algn="ctr" fontAlgn="ctr"/>
                      <a:r>
                        <a:rPr lang="en-US" sz="1100" b="0" i="0" u="none" strike="noStrike" dirty="0">
                          <a:solidFill>
                            <a:srgbClr val="000000"/>
                          </a:solidFill>
                          <a:effectLst/>
                          <a:latin typeface="Arial" panose="020B0604020202020204" pitchFamily="34" charset="0"/>
                        </a:rPr>
                        <a:t>62</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Daily documentation is present describing Day Treatment Intensive services. </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133202"/>
                  </a:ext>
                </a:extLst>
              </a:tr>
              <a:tr h="334135">
                <a:tc>
                  <a:txBody>
                    <a:bodyPr/>
                    <a:lstStyle/>
                    <a:p>
                      <a:pPr algn="ctr" fontAlgn="ctr"/>
                      <a:r>
                        <a:rPr lang="en-US" sz="1100" b="0" i="0" u="none" strike="noStrike" dirty="0">
                          <a:solidFill>
                            <a:srgbClr val="000000"/>
                          </a:solidFill>
                          <a:effectLst/>
                          <a:latin typeface="Arial" panose="020B0604020202020204" pitchFamily="34" charset="0"/>
                        </a:rPr>
                        <a:t>63</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Weekly summary notes include appropriate boxes marked and dates (M/D/YR) of each day attended with services provided.</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200738"/>
                  </a:ext>
                </a:extLst>
              </a:tr>
              <a:tr h="504720">
                <a:tc>
                  <a:txBody>
                    <a:bodyPr/>
                    <a:lstStyle/>
                    <a:p>
                      <a:pPr algn="ctr" fontAlgn="ctr"/>
                      <a:r>
                        <a:rPr lang="en-US" sz="1100" b="0" i="0" u="none" strike="noStrike" dirty="0">
                          <a:solidFill>
                            <a:srgbClr val="000000"/>
                          </a:solidFill>
                          <a:effectLst/>
                          <a:latin typeface="Arial" panose="020B0604020202020204" pitchFamily="34" charset="0"/>
                        </a:rPr>
                        <a:t>64</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Weekly summary notes reflect detailed information regarding client impairment, intervention, responses, and progress towards goals which justify billed time throughout the week. </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645824"/>
                  </a:ext>
                </a:extLst>
              </a:tr>
              <a:tr h="416788">
                <a:tc>
                  <a:txBody>
                    <a:bodyPr/>
                    <a:lstStyle/>
                    <a:p>
                      <a:pPr algn="ctr" fontAlgn="ctr"/>
                      <a:r>
                        <a:rPr lang="en-US" sz="1100" b="0" i="0" u="none" strike="noStrike" dirty="0">
                          <a:solidFill>
                            <a:srgbClr val="000000"/>
                          </a:solidFill>
                          <a:effectLst/>
                          <a:latin typeface="Arial" panose="020B0604020202020204" pitchFamily="34" charset="0"/>
                        </a:rPr>
                        <a:t>65</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Weekly summary notes have been signed/co-signed by licensed/registered/waivered staff.</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035042"/>
                  </a:ext>
                </a:extLst>
              </a:tr>
              <a:tr h="416788">
                <a:tc>
                  <a:txBody>
                    <a:bodyPr/>
                    <a:lstStyle/>
                    <a:p>
                      <a:pPr algn="ctr" fontAlgn="ctr"/>
                      <a:r>
                        <a:rPr lang="en-US" sz="1100" b="0" i="0" u="none" strike="noStrike" dirty="0">
                          <a:solidFill>
                            <a:srgbClr val="000000"/>
                          </a:solidFill>
                          <a:effectLst/>
                          <a:latin typeface="Arial" panose="020B0604020202020204" pitchFamily="34" charset="0"/>
                        </a:rPr>
                        <a:t>66</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Documentation of at least one psychotherapy contact per week for a Day Treatment Intensive program.</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74659"/>
                  </a:ext>
                </a:extLst>
              </a:tr>
              <a:tr h="416788">
                <a:tc>
                  <a:txBody>
                    <a:bodyPr/>
                    <a:lstStyle/>
                    <a:p>
                      <a:pPr algn="ctr" fontAlgn="ctr"/>
                      <a:r>
                        <a:rPr lang="en-US" sz="1100" b="0" i="0" u="none" strike="noStrike" dirty="0">
                          <a:solidFill>
                            <a:srgbClr val="000000"/>
                          </a:solidFill>
                          <a:effectLst/>
                          <a:latin typeface="Arial" panose="020B0604020202020204" pitchFamily="34" charset="0"/>
                        </a:rPr>
                        <a:t>67</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Documentation of at least one contact a month with family and/or significant support person.</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93%</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93%</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318404"/>
                  </a:ext>
                </a:extLst>
              </a:tr>
              <a:tr h="457237">
                <a:tc>
                  <a:txBody>
                    <a:bodyPr/>
                    <a:lstStyle/>
                    <a:p>
                      <a:pPr algn="ctr" fontAlgn="ctr"/>
                      <a:r>
                        <a:rPr lang="en-US" sz="1100" b="0" i="0" u="none" strike="noStrike" dirty="0">
                          <a:solidFill>
                            <a:srgbClr val="000000"/>
                          </a:solidFill>
                          <a:effectLst/>
                          <a:latin typeface="Arial" panose="020B0604020202020204" pitchFamily="34" charset="0"/>
                        </a:rPr>
                        <a:t>68</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Day program has a system in place to ensure that beneficiaries with "unavoidable absences" have met the 50% attendance requirement for reimbursement. </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031259"/>
                  </a:ext>
                </a:extLst>
              </a:tr>
              <a:tr h="416788">
                <a:tc>
                  <a:txBody>
                    <a:bodyPr/>
                    <a:lstStyle/>
                    <a:p>
                      <a:pPr algn="ctr" fontAlgn="ctr"/>
                      <a:r>
                        <a:rPr lang="en-US" sz="1100" b="0" i="0" u="none" strike="noStrike" dirty="0">
                          <a:solidFill>
                            <a:srgbClr val="000000"/>
                          </a:solidFill>
                          <a:effectLst/>
                          <a:latin typeface="Arial" panose="020B0604020202020204" pitchFamily="34" charset="0"/>
                        </a:rPr>
                        <a:t>69</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Unavoidable absences are explained with absence time being documented accurately and reflected within the Attendance logs. </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87%</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87%</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888399"/>
                  </a:ext>
                </a:extLst>
              </a:tr>
              <a:tr h="469548">
                <a:tc>
                  <a:txBody>
                    <a:bodyPr/>
                    <a:lstStyle/>
                    <a:p>
                      <a:pPr algn="ctr" fontAlgn="ctr"/>
                      <a:r>
                        <a:rPr lang="en-US" sz="1100" b="0" i="0" u="none" strike="noStrike" dirty="0">
                          <a:solidFill>
                            <a:srgbClr val="000000"/>
                          </a:solidFill>
                          <a:effectLst/>
                          <a:latin typeface="Arial" panose="020B0604020202020204" pitchFamily="34" charset="0"/>
                        </a:rPr>
                        <a:t>70</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Significant Weekly Information includes examples of Process groups, Skill building groups and Adjunctive therapies provided during the week, including impairment, progress, and response. </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83%</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83%</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2558"/>
                  </a:ext>
                </a:extLst>
              </a:tr>
            </a:tbl>
          </a:graphicData>
        </a:graphic>
      </p:graphicFrame>
    </p:spTree>
    <p:extLst>
      <p:ext uri="{BB962C8B-B14F-4D97-AF65-F5344CB8AC3E}">
        <p14:creationId xmlns:p14="http://schemas.microsoft.com/office/powerpoint/2010/main" val="957244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303834"/>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graphicFrame>
        <p:nvGraphicFramePr>
          <p:cNvPr id="4" name="Table 3">
            <a:extLst>
              <a:ext uri="{FF2B5EF4-FFF2-40B4-BE49-F238E27FC236}">
                <a16:creationId xmlns:a16="http://schemas.microsoft.com/office/drawing/2014/main" id="{C727F93F-B8BB-4213-86FE-6E353F19895A}"/>
              </a:ext>
            </a:extLst>
          </p:cNvPr>
          <p:cNvGraphicFramePr>
            <a:graphicFrameLocks noGrp="1"/>
          </p:cNvGraphicFramePr>
          <p:nvPr>
            <p:extLst>
              <p:ext uri="{D42A27DB-BD31-4B8C-83A1-F6EECF244321}">
                <p14:modId xmlns:p14="http://schemas.microsoft.com/office/powerpoint/2010/main" val="2044366866"/>
              </p:ext>
            </p:extLst>
          </p:nvPr>
        </p:nvGraphicFramePr>
        <p:xfrm>
          <a:off x="853587" y="1347019"/>
          <a:ext cx="7336682" cy="5109525"/>
        </p:xfrm>
        <a:graphic>
          <a:graphicData uri="http://schemas.openxmlformats.org/drawingml/2006/table">
            <a:tbl>
              <a:tblPr/>
              <a:tblGrid>
                <a:gridCol w="332262">
                  <a:extLst>
                    <a:ext uri="{9D8B030D-6E8A-4147-A177-3AD203B41FA5}">
                      <a16:colId xmlns:a16="http://schemas.microsoft.com/office/drawing/2014/main" val="2493608816"/>
                    </a:ext>
                  </a:extLst>
                </a:gridCol>
                <a:gridCol w="4894115">
                  <a:extLst>
                    <a:ext uri="{9D8B030D-6E8A-4147-A177-3AD203B41FA5}">
                      <a16:colId xmlns:a16="http://schemas.microsoft.com/office/drawing/2014/main" val="294623195"/>
                    </a:ext>
                  </a:extLst>
                </a:gridCol>
                <a:gridCol w="703435">
                  <a:extLst>
                    <a:ext uri="{9D8B030D-6E8A-4147-A177-3AD203B41FA5}">
                      <a16:colId xmlns:a16="http://schemas.microsoft.com/office/drawing/2014/main" val="3139500010"/>
                    </a:ext>
                  </a:extLst>
                </a:gridCol>
                <a:gridCol w="703435">
                  <a:extLst>
                    <a:ext uri="{9D8B030D-6E8A-4147-A177-3AD203B41FA5}">
                      <a16:colId xmlns:a16="http://schemas.microsoft.com/office/drawing/2014/main" val="1895308497"/>
                    </a:ext>
                  </a:extLst>
                </a:gridCol>
                <a:gridCol w="703435">
                  <a:extLst>
                    <a:ext uri="{9D8B030D-6E8A-4147-A177-3AD203B41FA5}">
                      <a16:colId xmlns:a16="http://schemas.microsoft.com/office/drawing/2014/main" val="2870110960"/>
                    </a:ext>
                  </a:extLst>
                </a:gridCol>
              </a:tblGrid>
              <a:tr h="514851">
                <a:tc gridSpan="2">
                  <a:txBody>
                    <a:bodyPr/>
                    <a:lstStyle/>
                    <a:p>
                      <a:pPr algn="ctr" fontAlgn="ctr"/>
                      <a:r>
                        <a:rPr lang="en-US" sz="1100" b="1" i="0" u="none" strike="noStrike" dirty="0">
                          <a:solidFill>
                            <a:srgbClr val="000000"/>
                          </a:solidFill>
                          <a:effectLst/>
                          <a:latin typeface="Arial" panose="020B0604020202020204" pitchFamily="34" charset="0"/>
                        </a:rPr>
                        <a:t>Pathways to Well-Being (PWB)</a:t>
                      </a:r>
                    </a:p>
                  </a:txBody>
                  <a:tcPr marL="102246" marR="102246" marT="51123" marB="511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a:txBody>
                    <a:bodyPr/>
                    <a:lstStyle/>
                    <a:p>
                      <a:pPr algn="ctr" fontAlgn="ctr"/>
                      <a:r>
                        <a:rPr lang="en-US" sz="1100" b="1" i="0" u="none" strike="noStrike" dirty="0">
                          <a:solidFill>
                            <a:srgbClr val="000000"/>
                          </a:solidFill>
                          <a:effectLst/>
                          <a:latin typeface="Arial" panose="020B0604020202020204" pitchFamily="34" charset="0"/>
                        </a:rPr>
                        <a:t>SOC</a:t>
                      </a:r>
                    </a:p>
                  </a:txBody>
                  <a:tcPr marL="8296" marR="8296" marT="82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100" b="1" i="0" u="none" strike="noStrike" dirty="0">
                          <a:solidFill>
                            <a:srgbClr val="000000"/>
                          </a:solidFill>
                          <a:effectLst/>
                          <a:latin typeface="Arial" panose="020B0604020202020204" pitchFamily="34" charset="0"/>
                        </a:rPr>
                        <a:t>CYF</a:t>
                      </a:r>
                    </a:p>
                  </a:txBody>
                  <a:tcPr marL="8296" marR="8296" marT="82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tc>
                  <a:txBody>
                    <a:bodyPr/>
                    <a:lstStyle/>
                    <a:p>
                      <a:pPr algn="ctr" fontAlgn="ctr"/>
                      <a:r>
                        <a:rPr lang="en-US" sz="1100" b="1" i="0" u="none" strike="noStrike" dirty="0">
                          <a:solidFill>
                            <a:srgbClr val="000000"/>
                          </a:solidFill>
                          <a:effectLst/>
                          <a:latin typeface="Arial" panose="020B0604020202020204" pitchFamily="34" charset="0"/>
                        </a:rPr>
                        <a:t>A/OA</a:t>
                      </a:r>
                    </a:p>
                  </a:txBody>
                  <a:tcPr marL="8296" marR="8296" marT="82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CDD"/>
                    </a:solidFill>
                  </a:tcPr>
                </a:tc>
                <a:extLst>
                  <a:ext uri="{0D108BD9-81ED-4DB2-BD59-A6C34878D82A}">
                    <a16:rowId xmlns:a16="http://schemas.microsoft.com/office/drawing/2014/main" val="2818068570"/>
                  </a:ext>
                </a:extLst>
              </a:tr>
              <a:tr h="810292">
                <a:tc>
                  <a:txBody>
                    <a:bodyPr/>
                    <a:lstStyle/>
                    <a:p>
                      <a:pPr algn="ctr" fontAlgn="ctr"/>
                      <a:r>
                        <a:rPr lang="en-US" sz="1100" b="0" i="0" u="none" strike="noStrike" dirty="0">
                          <a:solidFill>
                            <a:srgbClr val="000000"/>
                          </a:solidFill>
                          <a:effectLst/>
                          <a:latin typeface="Arial" panose="020B0604020202020204" pitchFamily="34" charset="0"/>
                        </a:rPr>
                        <a:t>71</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If Client meets criteria for enhanced services, Eligibility for PWB and Enhanced Services form is completed and in CCBH and Progress Report to Child Welfare Services PWB form is completed and in hybrid chart. Both forms are updated according to required timelines.</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67%</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67%</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307693"/>
                  </a:ext>
                </a:extLst>
              </a:tr>
              <a:tr h="582315">
                <a:tc>
                  <a:txBody>
                    <a:bodyPr/>
                    <a:lstStyle/>
                    <a:p>
                      <a:pPr algn="ctr" fontAlgn="ctr"/>
                      <a:r>
                        <a:rPr lang="en-US" sz="1100" b="0" i="0" u="none" strike="noStrike" dirty="0">
                          <a:solidFill>
                            <a:srgbClr val="000000"/>
                          </a:solidFill>
                          <a:effectLst/>
                          <a:latin typeface="Arial" panose="020B0604020202020204" pitchFamily="34" charset="0"/>
                        </a:rPr>
                        <a:t>72</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If Client meets criteria for enhanced services, documentation of Katie A Subclass or Katie A Class status is noted in the BHA for the review period</a:t>
                      </a:r>
                      <a:br>
                        <a:rPr lang="en-US" sz="1100" b="0" i="0" u="none" strike="noStrike" dirty="0">
                          <a:solidFill>
                            <a:srgbClr val="000000"/>
                          </a:solidFill>
                          <a:effectLst/>
                          <a:latin typeface="Arial" panose="020B0604020202020204" pitchFamily="34" charset="0"/>
                        </a:rPr>
                      </a:br>
                      <a:endParaRPr lang="en-US" sz="1100" b="0" i="0" u="none" strike="noStrike" dirty="0">
                        <a:solidFill>
                          <a:srgbClr val="000000"/>
                        </a:solidFill>
                        <a:effectLst/>
                        <a:latin typeface="Arial" panose="020B0604020202020204" pitchFamily="34" charset="0"/>
                      </a:endParaRP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97%</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DBA16"/>
                          </a:highlight>
                          <a:latin typeface="Arial" panose="020B0604020202020204" pitchFamily="34" charset="0"/>
                        </a:rPr>
                        <a:t>97%</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43916"/>
                  </a:ext>
                </a:extLst>
              </a:tr>
              <a:tr h="514851">
                <a:tc>
                  <a:txBody>
                    <a:bodyPr/>
                    <a:lstStyle/>
                    <a:p>
                      <a:pPr algn="ctr" fontAlgn="ctr"/>
                      <a:r>
                        <a:rPr lang="en-US" sz="1100" b="0" i="0" u="none" strike="noStrike" dirty="0">
                          <a:solidFill>
                            <a:srgbClr val="000000"/>
                          </a:solidFill>
                          <a:effectLst/>
                          <a:latin typeface="Arial" panose="020B0604020202020204" pitchFamily="34" charset="0"/>
                        </a:rPr>
                        <a:t>73</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Client is identified in Client Categories Maintenance with the KTA identifier for the subclass or class.</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75%</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75%</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313917"/>
                  </a:ext>
                </a:extLst>
              </a:tr>
              <a:tr h="601746">
                <a:tc>
                  <a:txBody>
                    <a:bodyPr/>
                    <a:lstStyle/>
                    <a:p>
                      <a:pPr algn="ctr" fontAlgn="ctr"/>
                      <a:r>
                        <a:rPr lang="en-US" sz="1100" b="0" i="0" u="none" strike="noStrike" dirty="0">
                          <a:solidFill>
                            <a:srgbClr val="000000"/>
                          </a:solidFill>
                          <a:effectLst/>
                          <a:latin typeface="Arial" panose="020B0604020202020204" pitchFamily="34" charset="0"/>
                        </a:rPr>
                        <a:t>74</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If subclass eligible, Client Plan has required intervention of SC 82 Intensive Care Coordination (ICC) (and SC 83 Intensive Home Based Services is added if assessment indicates client is to receive IHBS).</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86%</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86%</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979577"/>
                  </a:ext>
                </a:extLst>
              </a:tr>
              <a:tr h="782052">
                <a:tc>
                  <a:txBody>
                    <a:bodyPr/>
                    <a:lstStyle/>
                    <a:p>
                      <a:pPr algn="ctr" fontAlgn="ctr"/>
                      <a:r>
                        <a:rPr lang="en-US" sz="1100" b="0" i="0" u="none" strike="noStrike" dirty="0">
                          <a:solidFill>
                            <a:srgbClr val="000000"/>
                          </a:solidFill>
                          <a:effectLst/>
                          <a:latin typeface="Arial" panose="020B0604020202020204" pitchFamily="34" charset="0"/>
                        </a:rPr>
                        <a:t>75</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Documentation supports that a CFT (Child Family Team) meeting has occurred within 30 days of identification of subclass on the Eligibility for PWB and Enhanced Services form, and at a minimum of every 90 days thereafter. </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52%</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52%</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82492"/>
                  </a:ext>
                </a:extLst>
              </a:tr>
              <a:tr h="651709">
                <a:tc>
                  <a:txBody>
                    <a:bodyPr/>
                    <a:lstStyle/>
                    <a:p>
                      <a:pPr algn="ctr" fontAlgn="ctr"/>
                      <a:r>
                        <a:rPr lang="en-US" sz="1100" b="0" i="0" u="none" strike="noStrike" dirty="0">
                          <a:solidFill>
                            <a:srgbClr val="000000"/>
                          </a:solidFill>
                          <a:effectLst/>
                          <a:latin typeface="Arial" panose="020B0604020202020204" pitchFamily="34" charset="0"/>
                        </a:rPr>
                        <a:t>76</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If CFT meeting timelines are not met, documentation includes clear reason for CFT meeting postponement and efforts to coordinate meeting in the near future.</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48%</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48%</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170023"/>
                  </a:ext>
                </a:extLst>
              </a:tr>
              <a:tr h="651709">
                <a:tc>
                  <a:txBody>
                    <a:bodyPr/>
                    <a:lstStyle/>
                    <a:p>
                      <a:pPr algn="ctr" fontAlgn="ctr"/>
                      <a:r>
                        <a:rPr lang="en-US" sz="1100" b="0" i="0" u="none" strike="noStrike" dirty="0">
                          <a:solidFill>
                            <a:srgbClr val="000000"/>
                          </a:solidFill>
                          <a:effectLst/>
                          <a:latin typeface="Arial" panose="020B0604020202020204" pitchFamily="34" charset="0"/>
                        </a:rPr>
                        <a:t>77</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When documenting a CFT meeting, the service encounter screen includes entry of the Evidence Based Practice (EBP) indicator "Child Family Team Meeting".</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55%</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highlight>
                            <a:srgbClr val="FF0000"/>
                          </a:highlight>
                          <a:latin typeface="Arial" panose="020B0604020202020204" pitchFamily="34" charset="0"/>
                        </a:rPr>
                        <a:t>55%</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na</a:t>
                      </a:r>
                    </a:p>
                  </a:txBody>
                  <a:tcPr marL="8296" marR="8296" marT="8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09379"/>
                  </a:ext>
                </a:extLst>
              </a:tr>
            </a:tbl>
          </a:graphicData>
        </a:graphic>
      </p:graphicFrame>
    </p:spTree>
    <p:extLst>
      <p:ext uri="{BB962C8B-B14F-4D97-AF65-F5344CB8AC3E}">
        <p14:creationId xmlns:p14="http://schemas.microsoft.com/office/powerpoint/2010/main" val="4120492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323498"/>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Results FY18-19</a:t>
            </a:r>
          </a:p>
        </p:txBody>
      </p:sp>
      <p:pic>
        <p:nvPicPr>
          <p:cNvPr id="5" name="Picture 4">
            <a:extLst>
              <a:ext uri="{FF2B5EF4-FFF2-40B4-BE49-F238E27FC236}">
                <a16:creationId xmlns:a16="http://schemas.microsoft.com/office/drawing/2014/main" id="{6D4DE2AB-812B-414C-BA6C-BB8A01883BD4}"/>
              </a:ext>
            </a:extLst>
          </p:cNvPr>
          <p:cNvPicPr>
            <a:picLocks noChangeAspect="1"/>
          </p:cNvPicPr>
          <p:nvPr/>
        </p:nvPicPr>
        <p:blipFill>
          <a:blip r:embed="rId2"/>
          <a:stretch>
            <a:fillRect/>
          </a:stretch>
        </p:blipFill>
        <p:spPr>
          <a:xfrm>
            <a:off x="745434" y="1454377"/>
            <a:ext cx="7321570" cy="4385983"/>
          </a:xfrm>
          <a:prstGeom prst="rect">
            <a:avLst/>
          </a:prstGeom>
        </p:spPr>
      </p:pic>
    </p:spTree>
    <p:extLst>
      <p:ext uri="{BB962C8B-B14F-4D97-AF65-F5344CB8AC3E}">
        <p14:creationId xmlns:p14="http://schemas.microsoft.com/office/powerpoint/2010/main" val="201123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BHS QI leadership team - MHP</a:t>
            </a:r>
          </a:p>
        </p:txBody>
      </p:sp>
      <p:sp>
        <p:nvSpPr>
          <p:cNvPr id="3" name="Content Placeholder 2"/>
          <p:cNvSpPr>
            <a:spLocks noGrp="1"/>
          </p:cNvSpPr>
          <p:nvPr>
            <p:ph idx="1"/>
          </p:nvPr>
        </p:nvSpPr>
        <p:spPr>
          <a:xfrm>
            <a:off x="673394" y="1523998"/>
            <a:ext cx="7993743" cy="4729317"/>
          </a:xfrm>
        </p:spPr>
        <p:txBody>
          <a:bodyPr>
            <a:normAutofit fontScale="85000" lnSpcReduction="20000"/>
          </a:bodyPr>
          <a:lstStyle/>
          <a:p>
            <a:r>
              <a:rPr lang="en-US" sz="2400" dirty="0">
                <a:solidFill>
                  <a:srgbClr val="00A9C5"/>
                </a:solidFill>
              </a:rPr>
              <a:t>Tabatha Lang, Quality Improvement Team Administrator</a:t>
            </a:r>
          </a:p>
          <a:p>
            <a:r>
              <a:rPr lang="en-US" sz="2400" dirty="0">
                <a:solidFill>
                  <a:srgbClr val="00A9C5"/>
                </a:solidFill>
              </a:rPr>
              <a:t>Steve Jones, Behavioral Health Program Coordinator, MHP QM</a:t>
            </a:r>
          </a:p>
          <a:p>
            <a:pPr lvl="1"/>
            <a:r>
              <a:rPr lang="en-US" sz="2400" dirty="0">
                <a:solidFill>
                  <a:srgbClr val="FDBA16"/>
                </a:solidFill>
              </a:rPr>
              <a:t>Heather Parson &amp; Casie Johnson-Taylor – QM Supervisors MHP QM</a:t>
            </a:r>
          </a:p>
          <a:p>
            <a:r>
              <a:rPr lang="en-US" sz="2400" dirty="0">
                <a:solidFill>
                  <a:srgbClr val="00A9C5"/>
                </a:solidFill>
              </a:rPr>
              <a:t>Liz Miles, Principal Administrative Analyst, Performance Improvement Team (PIT)</a:t>
            </a:r>
          </a:p>
          <a:p>
            <a:pPr lvl="1"/>
            <a:r>
              <a:rPr lang="en-US" sz="2400" dirty="0">
                <a:solidFill>
                  <a:srgbClr val="FDBA16"/>
                </a:solidFill>
              </a:rPr>
              <a:t>Christopher Guevara, Administrative Analyst III</a:t>
            </a:r>
          </a:p>
          <a:p>
            <a:r>
              <a:rPr lang="en-US" sz="2400" dirty="0">
                <a:solidFill>
                  <a:srgbClr val="00A9C5"/>
                </a:solidFill>
              </a:rPr>
              <a:t>AnnLouise Conlow, MIS Program Coordinator</a:t>
            </a:r>
          </a:p>
          <a:p>
            <a:pPr lvl="1"/>
            <a:r>
              <a:rPr lang="en-US" sz="2400" dirty="0">
                <a:solidFill>
                  <a:srgbClr val="FDBA16"/>
                </a:solidFill>
              </a:rPr>
              <a:t>Stephanie Hansen, Administrative Analyst III</a:t>
            </a:r>
          </a:p>
          <a:p>
            <a:endParaRPr lang="en-US" sz="2400" dirty="0">
              <a:solidFill>
                <a:schemeClr val="tx2">
                  <a:lumMod val="75000"/>
                </a:schemeClr>
              </a:solidFill>
            </a:endParaRPr>
          </a:p>
          <a:p>
            <a:endParaRPr lang="en-US" sz="2400" dirty="0">
              <a:solidFill>
                <a:schemeClr val="tx2">
                  <a:lumMod val="50000"/>
                </a:schemeClr>
              </a:solidFill>
            </a:endParaRPr>
          </a:p>
          <a:p>
            <a:endParaRPr lang="en-US" dirty="0"/>
          </a:p>
          <a:p>
            <a:endParaRPr lang="en-US" dirty="0"/>
          </a:p>
        </p:txBody>
      </p:sp>
    </p:spTree>
    <p:extLst>
      <p:ext uri="{BB962C8B-B14F-4D97-AF65-F5344CB8AC3E}">
        <p14:creationId xmlns:p14="http://schemas.microsoft.com/office/powerpoint/2010/main" val="2343597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313666"/>
            <a:ext cx="580445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disallowance FY18-19</a:t>
            </a:r>
          </a:p>
        </p:txBody>
      </p:sp>
      <p:graphicFrame>
        <p:nvGraphicFramePr>
          <p:cNvPr id="3" name="Table 2"/>
          <p:cNvGraphicFramePr>
            <a:graphicFrameLocks noGrp="1"/>
          </p:cNvGraphicFramePr>
          <p:nvPr>
            <p:extLst>
              <p:ext uri="{D42A27DB-BD31-4B8C-83A1-F6EECF244321}">
                <p14:modId xmlns:p14="http://schemas.microsoft.com/office/powerpoint/2010/main" val="349785926"/>
              </p:ext>
            </p:extLst>
          </p:nvPr>
        </p:nvGraphicFramePr>
        <p:xfrm>
          <a:off x="745434" y="1361663"/>
          <a:ext cx="7643189" cy="4862165"/>
        </p:xfrm>
        <a:graphic>
          <a:graphicData uri="http://schemas.openxmlformats.org/drawingml/2006/table">
            <a:tbl>
              <a:tblPr firstRow="1" bandRow="1">
                <a:tableStyleId>{5C22544A-7EE6-4342-B048-85BDC9FD1C3A}</a:tableStyleId>
              </a:tblPr>
              <a:tblGrid>
                <a:gridCol w="2107096">
                  <a:extLst>
                    <a:ext uri="{9D8B030D-6E8A-4147-A177-3AD203B41FA5}">
                      <a16:colId xmlns:a16="http://schemas.microsoft.com/office/drawing/2014/main" val="20000"/>
                    </a:ext>
                  </a:extLst>
                </a:gridCol>
                <a:gridCol w="1252331">
                  <a:extLst>
                    <a:ext uri="{9D8B030D-6E8A-4147-A177-3AD203B41FA5}">
                      <a16:colId xmlns:a16="http://schemas.microsoft.com/office/drawing/2014/main" val="20001"/>
                    </a:ext>
                  </a:extLst>
                </a:gridCol>
                <a:gridCol w="1441174">
                  <a:extLst>
                    <a:ext uri="{9D8B030D-6E8A-4147-A177-3AD203B41FA5}">
                      <a16:colId xmlns:a16="http://schemas.microsoft.com/office/drawing/2014/main" val="20002"/>
                    </a:ext>
                  </a:extLst>
                </a:gridCol>
                <a:gridCol w="934278">
                  <a:extLst>
                    <a:ext uri="{9D8B030D-6E8A-4147-A177-3AD203B41FA5}">
                      <a16:colId xmlns:a16="http://schemas.microsoft.com/office/drawing/2014/main" val="20003"/>
                    </a:ext>
                  </a:extLst>
                </a:gridCol>
                <a:gridCol w="964096">
                  <a:extLst>
                    <a:ext uri="{9D8B030D-6E8A-4147-A177-3AD203B41FA5}">
                      <a16:colId xmlns:a16="http://schemas.microsoft.com/office/drawing/2014/main" val="20004"/>
                    </a:ext>
                  </a:extLst>
                </a:gridCol>
                <a:gridCol w="944214">
                  <a:extLst>
                    <a:ext uri="{9D8B030D-6E8A-4147-A177-3AD203B41FA5}">
                      <a16:colId xmlns:a16="http://schemas.microsoft.com/office/drawing/2014/main" val="20005"/>
                    </a:ext>
                  </a:extLst>
                </a:gridCol>
              </a:tblGrid>
              <a:tr h="934276">
                <a:tc>
                  <a:txBody>
                    <a:bodyPr/>
                    <a:lstStyle/>
                    <a:p>
                      <a:r>
                        <a:rPr lang="en-US" dirty="0"/>
                        <a:t>DISALLOWANCE</a:t>
                      </a:r>
                    </a:p>
                    <a:p>
                      <a:r>
                        <a:rPr lang="en-US" dirty="0"/>
                        <a:t>RESULTS</a:t>
                      </a:r>
                    </a:p>
                  </a:txBody>
                  <a:tcPr/>
                </a:tc>
                <a:tc>
                  <a:txBody>
                    <a:bodyPr/>
                    <a:lstStyle/>
                    <a:p>
                      <a:r>
                        <a:rPr lang="en-US" dirty="0"/>
                        <a:t>Total</a:t>
                      </a:r>
                      <a:r>
                        <a:rPr lang="en-US" baseline="0" dirty="0"/>
                        <a:t> # Services FY 18-19</a:t>
                      </a:r>
                      <a:endParaRPr lang="en-US" dirty="0"/>
                    </a:p>
                  </a:txBody>
                  <a:tcPr/>
                </a:tc>
                <a:tc>
                  <a:txBody>
                    <a:bodyPr/>
                    <a:lstStyle/>
                    <a:p>
                      <a:r>
                        <a:rPr lang="en-US" dirty="0"/>
                        <a:t>Total # Disallowed FY18-19</a:t>
                      </a:r>
                    </a:p>
                  </a:txBody>
                  <a:tcPr/>
                </a:tc>
                <a:tc>
                  <a:txBody>
                    <a:bodyPr/>
                    <a:lstStyle/>
                    <a:p>
                      <a:r>
                        <a:rPr lang="en-US" dirty="0"/>
                        <a:t>FY </a:t>
                      </a:r>
                    </a:p>
                    <a:p>
                      <a:r>
                        <a:rPr lang="en-US" dirty="0"/>
                        <a:t>18-19</a:t>
                      </a:r>
                    </a:p>
                  </a:txBody>
                  <a:tcPr/>
                </a:tc>
                <a:tc>
                  <a:txBody>
                    <a:bodyPr/>
                    <a:lstStyle/>
                    <a:p>
                      <a:r>
                        <a:rPr lang="en-US" dirty="0">
                          <a:solidFill>
                            <a:schemeClr val="bg1"/>
                          </a:solidFill>
                        </a:rPr>
                        <a:t>FY</a:t>
                      </a:r>
                    </a:p>
                    <a:p>
                      <a:r>
                        <a:rPr lang="en-US" dirty="0">
                          <a:solidFill>
                            <a:schemeClr val="bg1"/>
                          </a:solidFill>
                        </a:rPr>
                        <a:t>17-18</a:t>
                      </a:r>
                    </a:p>
                  </a:txBody>
                  <a:tcPr/>
                </a:tc>
                <a:tc>
                  <a:txBody>
                    <a:bodyPr/>
                    <a:lstStyle/>
                    <a:p>
                      <a:r>
                        <a:rPr lang="en-US" dirty="0">
                          <a:solidFill>
                            <a:schemeClr val="bg1"/>
                          </a:solidFill>
                        </a:rPr>
                        <a:t>FY</a:t>
                      </a:r>
                    </a:p>
                    <a:p>
                      <a:r>
                        <a:rPr lang="en-US" dirty="0">
                          <a:solidFill>
                            <a:schemeClr val="bg1"/>
                          </a:solidFill>
                        </a:rPr>
                        <a:t>16-17</a:t>
                      </a:r>
                    </a:p>
                  </a:txBody>
                  <a:tcPr/>
                </a:tc>
                <a:extLst>
                  <a:ext uri="{0D108BD9-81ED-4DB2-BD59-A6C34878D82A}">
                    <a16:rowId xmlns:a16="http://schemas.microsoft.com/office/drawing/2014/main" val="10000"/>
                  </a:ext>
                </a:extLst>
              </a:tr>
              <a:tr h="588475">
                <a:tc>
                  <a:txBody>
                    <a:bodyPr/>
                    <a:lstStyle/>
                    <a:p>
                      <a:r>
                        <a:rPr lang="en-US" dirty="0"/>
                        <a:t>A/OA</a:t>
                      </a:r>
                    </a:p>
                  </a:txBody>
                  <a:tcPr/>
                </a:tc>
                <a:tc>
                  <a:txBody>
                    <a:bodyPr/>
                    <a:lstStyle/>
                    <a:p>
                      <a:r>
                        <a:rPr lang="en-US" dirty="0"/>
                        <a:t>3924</a:t>
                      </a:r>
                    </a:p>
                  </a:txBody>
                  <a:tcPr/>
                </a:tc>
                <a:tc>
                  <a:txBody>
                    <a:bodyPr/>
                    <a:lstStyle/>
                    <a:p>
                      <a:r>
                        <a:rPr lang="en-US" dirty="0"/>
                        <a:t>593</a:t>
                      </a:r>
                    </a:p>
                  </a:txBody>
                  <a:tcPr/>
                </a:tc>
                <a:tc>
                  <a:txBody>
                    <a:bodyPr/>
                    <a:lstStyle/>
                    <a:p>
                      <a:r>
                        <a:rPr lang="en-US" dirty="0"/>
                        <a:t>15%</a:t>
                      </a:r>
                    </a:p>
                  </a:txBody>
                  <a:tcPr/>
                </a:tc>
                <a:tc>
                  <a:txBody>
                    <a:bodyPr/>
                    <a:lstStyle/>
                    <a:p>
                      <a:r>
                        <a:rPr lang="en-US" b="0" dirty="0">
                          <a:solidFill>
                            <a:schemeClr val="bg1">
                              <a:lumMod val="50000"/>
                            </a:schemeClr>
                          </a:solidFill>
                        </a:rPr>
                        <a:t>16%</a:t>
                      </a:r>
                    </a:p>
                  </a:txBody>
                  <a:tcPr/>
                </a:tc>
                <a:tc>
                  <a:txBody>
                    <a:bodyPr/>
                    <a:lstStyle/>
                    <a:p>
                      <a:r>
                        <a:rPr lang="en-US" dirty="0">
                          <a:solidFill>
                            <a:schemeClr val="tx1"/>
                          </a:solidFill>
                        </a:rPr>
                        <a:t>11%</a:t>
                      </a:r>
                    </a:p>
                  </a:txBody>
                  <a:tcPr/>
                </a:tc>
                <a:extLst>
                  <a:ext uri="{0D108BD9-81ED-4DB2-BD59-A6C34878D82A}">
                    <a16:rowId xmlns:a16="http://schemas.microsoft.com/office/drawing/2014/main" val="10001"/>
                  </a:ext>
                </a:extLst>
              </a:tr>
              <a:tr h="588475">
                <a:tc>
                  <a:txBody>
                    <a:bodyPr/>
                    <a:lstStyle/>
                    <a:p>
                      <a:r>
                        <a:rPr lang="en-US" dirty="0"/>
                        <a:t>CYF</a:t>
                      </a:r>
                    </a:p>
                  </a:txBody>
                  <a:tcPr/>
                </a:tc>
                <a:tc>
                  <a:txBody>
                    <a:bodyPr/>
                    <a:lstStyle/>
                    <a:p>
                      <a:r>
                        <a:rPr lang="en-US" dirty="0"/>
                        <a:t>5346</a:t>
                      </a:r>
                    </a:p>
                  </a:txBody>
                  <a:tcPr/>
                </a:tc>
                <a:tc>
                  <a:txBody>
                    <a:bodyPr/>
                    <a:lstStyle/>
                    <a:p>
                      <a:r>
                        <a:rPr lang="en-US" dirty="0"/>
                        <a:t>422</a:t>
                      </a:r>
                    </a:p>
                  </a:txBody>
                  <a:tcPr/>
                </a:tc>
                <a:tc>
                  <a:txBody>
                    <a:bodyPr/>
                    <a:lstStyle/>
                    <a:p>
                      <a:r>
                        <a:rPr lang="en-US" dirty="0"/>
                        <a:t>8%</a:t>
                      </a:r>
                    </a:p>
                  </a:txBody>
                  <a:tcPr/>
                </a:tc>
                <a:tc>
                  <a:txBody>
                    <a:bodyPr/>
                    <a:lstStyle/>
                    <a:p>
                      <a:r>
                        <a:rPr lang="en-US" b="0" dirty="0">
                          <a:solidFill>
                            <a:schemeClr val="bg1">
                              <a:lumMod val="50000"/>
                            </a:schemeClr>
                          </a:solidFill>
                        </a:rPr>
                        <a:t>8%</a:t>
                      </a:r>
                    </a:p>
                  </a:txBody>
                  <a:tcPr/>
                </a:tc>
                <a:tc>
                  <a:txBody>
                    <a:bodyPr/>
                    <a:lstStyle/>
                    <a:p>
                      <a:r>
                        <a:rPr lang="en-US" dirty="0">
                          <a:solidFill>
                            <a:schemeClr val="tx1"/>
                          </a:solidFill>
                        </a:rPr>
                        <a:t>6%</a:t>
                      </a:r>
                    </a:p>
                  </a:txBody>
                  <a:tcPr/>
                </a:tc>
                <a:extLst>
                  <a:ext uri="{0D108BD9-81ED-4DB2-BD59-A6C34878D82A}">
                    <a16:rowId xmlns:a16="http://schemas.microsoft.com/office/drawing/2014/main" val="10002"/>
                  </a:ext>
                </a:extLst>
              </a:tr>
              <a:tr h="719487">
                <a:tc>
                  <a:txBody>
                    <a:bodyPr/>
                    <a:lstStyle/>
                    <a:p>
                      <a:r>
                        <a:rPr lang="en-US" dirty="0"/>
                        <a:t>COMBINED</a:t>
                      </a:r>
                      <a:r>
                        <a:rPr lang="en-US" baseline="0" dirty="0"/>
                        <a:t> TOTAL</a:t>
                      </a:r>
                      <a:endParaRPr lang="en-US" dirty="0"/>
                    </a:p>
                  </a:txBody>
                  <a:tcPr/>
                </a:tc>
                <a:tc>
                  <a:txBody>
                    <a:bodyPr/>
                    <a:lstStyle/>
                    <a:p>
                      <a:r>
                        <a:rPr lang="en-US" dirty="0"/>
                        <a:t>9270</a:t>
                      </a:r>
                    </a:p>
                  </a:txBody>
                  <a:tcPr/>
                </a:tc>
                <a:tc>
                  <a:txBody>
                    <a:bodyPr/>
                    <a:lstStyle/>
                    <a:p>
                      <a:r>
                        <a:rPr lang="en-US" dirty="0"/>
                        <a:t>1015</a:t>
                      </a:r>
                    </a:p>
                  </a:txBody>
                  <a:tcPr/>
                </a:tc>
                <a:tc>
                  <a:txBody>
                    <a:bodyPr/>
                    <a:lstStyle/>
                    <a:p>
                      <a:r>
                        <a:rPr lang="en-US" dirty="0"/>
                        <a:t>11%</a:t>
                      </a:r>
                    </a:p>
                  </a:txBody>
                  <a:tcPr/>
                </a:tc>
                <a:tc>
                  <a:txBody>
                    <a:bodyPr/>
                    <a:lstStyle/>
                    <a:p>
                      <a:r>
                        <a:rPr lang="en-US" b="0" dirty="0">
                          <a:solidFill>
                            <a:schemeClr val="bg1">
                              <a:lumMod val="50000"/>
                            </a:schemeClr>
                          </a:solidFill>
                        </a:rPr>
                        <a:t>11%</a:t>
                      </a:r>
                    </a:p>
                  </a:txBody>
                  <a:tcPr/>
                </a:tc>
                <a:tc>
                  <a:txBody>
                    <a:bodyPr/>
                    <a:lstStyle/>
                    <a:p>
                      <a:r>
                        <a:rPr lang="en-US" b="0" dirty="0">
                          <a:solidFill>
                            <a:schemeClr val="tx1"/>
                          </a:solidFill>
                        </a:rPr>
                        <a:t>8%</a:t>
                      </a:r>
                    </a:p>
                  </a:txBody>
                  <a:tcPr/>
                </a:tc>
                <a:extLst>
                  <a:ext uri="{0D108BD9-81ED-4DB2-BD59-A6C34878D82A}">
                    <a16:rowId xmlns:a16="http://schemas.microsoft.com/office/drawing/2014/main" val="10003"/>
                  </a:ext>
                </a:extLst>
              </a:tr>
              <a:tr h="1015726">
                <a:tc gridSpan="2">
                  <a:txBody>
                    <a:bodyPr/>
                    <a:lstStyle/>
                    <a:p>
                      <a:pPr algn="l"/>
                      <a:r>
                        <a:rPr lang="en-US" b="1" dirty="0">
                          <a:solidFill>
                            <a:srgbClr val="002060"/>
                          </a:solidFill>
                        </a:rPr>
                        <a:t>GOAL</a:t>
                      </a:r>
                      <a:r>
                        <a:rPr lang="en-US" b="1" baseline="0" dirty="0">
                          <a:solidFill>
                            <a:srgbClr val="002060"/>
                          </a:solidFill>
                        </a:rPr>
                        <a:t> FOR FY18-19</a:t>
                      </a:r>
                      <a:endParaRPr lang="en-US" b="1" dirty="0">
                        <a:solidFill>
                          <a:srgbClr val="002060"/>
                        </a:solidFill>
                      </a:endParaRPr>
                    </a:p>
                  </a:txBody>
                  <a:tcPr anchor="ctr"/>
                </a:tc>
                <a:tc hMerge="1">
                  <a:txBody>
                    <a:bodyPr/>
                    <a:lstStyle/>
                    <a:p>
                      <a:endParaRPr lang="en-US" dirty="0"/>
                    </a:p>
                  </a:txBody>
                  <a:tcPr/>
                </a:tc>
                <a:tc gridSpan="4">
                  <a:txBody>
                    <a:bodyPr/>
                    <a:lstStyle/>
                    <a:p>
                      <a:r>
                        <a:rPr lang="en-US" b="1" baseline="0" dirty="0">
                          <a:solidFill>
                            <a:srgbClr val="002060"/>
                          </a:solidFill>
                        </a:rPr>
                        <a:t>Missed the target of under 5%, but we’ll keep improving</a:t>
                      </a:r>
                    </a:p>
                    <a:p>
                      <a:endParaRPr lang="en-US" b="1" dirty="0">
                        <a:solidFill>
                          <a:srgbClr val="002060"/>
                        </a:solidFill>
                      </a:endParaRPr>
                    </a:p>
                  </a:txBody>
                  <a:tcPr anchor="ctr"/>
                </a:tc>
                <a:tc hMerge="1">
                  <a:txBody>
                    <a:bodyPr/>
                    <a:lstStyle/>
                    <a:p>
                      <a:endParaRPr lang="en-US"/>
                    </a:p>
                  </a:txBody>
                  <a:tcPr/>
                </a:tc>
                <a:tc hMerge="1">
                  <a:txBody>
                    <a:bodyPr/>
                    <a:lstStyle/>
                    <a:p>
                      <a:endParaRPr lang="en-US" b="1" dirty="0">
                        <a:solidFill>
                          <a:srgbClr val="002060"/>
                        </a:solidFill>
                      </a:endParaRPr>
                    </a:p>
                  </a:txBody>
                  <a:tcPr/>
                </a:tc>
                <a:tc hMerge="1">
                  <a:txBody>
                    <a:bodyPr/>
                    <a:lstStyle/>
                    <a:p>
                      <a:endParaRPr lang="en-US" dirty="0"/>
                    </a:p>
                  </a:txBody>
                  <a:tcPr/>
                </a:tc>
                <a:extLst>
                  <a:ext uri="{0D108BD9-81ED-4DB2-BD59-A6C34878D82A}">
                    <a16:rowId xmlns:a16="http://schemas.microsoft.com/office/drawing/2014/main" val="10004"/>
                  </a:ext>
                </a:extLst>
              </a:tr>
              <a:tr h="1015726">
                <a:tc gridSpan="2">
                  <a:txBody>
                    <a:bodyPr/>
                    <a:lstStyle/>
                    <a:p>
                      <a:pPr algn="l"/>
                      <a:r>
                        <a:rPr lang="en-US" b="1" dirty="0">
                          <a:solidFill>
                            <a:srgbClr val="002060"/>
                          </a:solidFill>
                        </a:rPr>
                        <a:t>GOAL</a:t>
                      </a:r>
                      <a:r>
                        <a:rPr lang="en-US" b="1" baseline="0" dirty="0">
                          <a:solidFill>
                            <a:srgbClr val="002060"/>
                          </a:solidFill>
                        </a:rPr>
                        <a:t> FOR FY19-20</a:t>
                      </a:r>
                      <a:endParaRPr lang="en-US" b="1" dirty="0">
                        <a:solidFill>
                          <a:srgbClr val="002060"/>
                        </a:solidFill>
                      </a:endParaRPr>
                    </a:p>
                  </a:txBody>
                  <a:tcPr anchor="ctr"/>
                </a:tc>
                <a:tc hMerge="1">
                  <a:txBody>
                    <a:bodyPr/>
                    <a:lstStyle/>
                    <a:p>
                      <a:endParaRPr lang="en-US" dirty="0"/>
                    </a:p>
                  </a:txBody>
                  <a:tcPr/>
                </a:tc>
                <a:tc gridSpan="4">
                  <a:txBody>
                    <a:bodyPr/>
                    <a:lstStyle/>
                    <a:p>
                      <a:r>
                        <a:rPr lang="en-US" b="1" dirty="0">
                          <a:solidFill>
                            <a:srgbClr val="002060"/>
                          </a:solidFill>
                        </a:rPr>
                        <a:t>UNDER</a:t>
                      </a:r>
                      <a:r>
                        <a:rPr lang="en-US" b="1" baseline="0" dirty="0">
                          <a:solidFill>
                            <a:srgbClr val="002060"/>
                          </a:solidFill>
                        </a:rPr>
                        <a:t> 5%</a:t>
                      </a:r>
                    </a:p>
                    <a:p>
                      <a:endParaRPr lang="en-US" b="1" dirty="0">
                        <a:solidFill>
                          <a:srgbClr val="002060"/>
                        </a:solidFill>
                      </a:endParaRPr>
                    </a:p>
                  </a:txBody>
                  <a:tcPr anchor="ctr"/>
                </a:tc>
                <a:tc hMerge="1">
                  <a:txBody>
                    <a:bodyPr/>
                    <a:lstStyle/>
                    <a:p>
                      <a:endParaRPr lang="en-US"/>
                    </a:p>
                  </a:txBody>
                  <a:tcPr/>
                </a:tc>
                <a:tc hMerge="1">
                  <a:txBody>
                    <a:bodyPr/>
                    <a:lstStyle/>
                    <a:p>
                      <a:endParaRPr lang="en-US" b="1" dirty="0">
                        <a:solidFill>
                          <a:srgbClr val="002060"/>
                        </a:solidFill>
                      </a:endParaRPr>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08868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80445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disallowance FY16-17</a:t>
            </a:r>
          </a:p>
        </p:txBody>
      </p:sp>
      <p:graphicFrame>
        <p:nvGraphicFramePr>
          <p:cNvPr id="3" name="Table 2"/>
          <p:cNvGraphicFramePr>
            <a:graphicFrameLocks noGrp="1"/>
          </p:cNvGraphicFramePr>
          <p:nvPr>
            <p:extLst>
              <p:ext uri="{D42A27DB-BD31-4B8C-83A1-F6EECF244321}">
                <p14:modId xmlns:p14="http://schemas.microsoft.com/office/powerpoint/2010/main" val="1878691051"/>
              </p:ext>
            </p:extLst>
          </p:nvPr>
        </p:nvGraphicFramePr>
        <p:xfrm>
          <a:off x="68824" y="142231"/>
          <a:ext cx="9023873" cy="6597779"/>
        </p:xfrm>
        <a:graphic>
          <a:graphicData uri="http://schemas.openxmlformats.org/drawingml/2006/table">
            <a:tbl>
              <a:tblPr firstRow="1" bandRow="1">
                <a:tableStyleId>{5C22544A-7EE6-4342-B048-85BDC9FD1C3A}</a:tableStyleId>
              </a:tblPr>
              <a:tblGrid>
                <a:gridCol w="4741299">
                  <a:extLst>
                    <a:ext uri="{9D8B030D-6E8A-4147-A177-3AD203B41FA5}">
                      <a16:colId xmlns:a16="http://schemas.microsoft.com/office/drawing/2014/main" val="20000"/>
                    </a:ext>
                  </a:extLst>
                </a:gridCol>
                <a:gridCol w="1468686">
                  <a:extLst>
                    <a:ext uri="{9D8B030D-6E8A-4147-A177-3AD203B41FA5}">
                      <a16:colId xmlns:a16="http://schemas.microsoft.com/office/drawing/2014/main" val="20001"/>
                    </a:ext>
                  </a:extLst>
                </a:gridCol>
                <a:gridCol w="1478609">
                  <a:extLst>
                    <a:ext uri="{9D8B030D-6E8A-4147-A177-3AD203B41FA5}">
                      <a16:colId xmlns:a16="http://schemas.microsoft.com/office/drawing/2014/main" val="2607072375"/>
                    </a:ext>
                  </a:extLst>
                </a:gridCol>
                <a:gridCol w="1335279">
                  <a:extLst>
                    <a:ext uri="{9D8B030D-6E8A-4147-A177-3AD203B41FA5}">
                      <a16:colId xmlns:a16="http://schemas.microsoft.com/office/drawing/2014/main" val="20002"/>
                    </a:ext>
                  </a:extLst>
                </a:gridCol>
              </a:tblGrid>
              <a:tr h="561419">
                <a:tc>
                  <a:txBody>
                    <a:bodyPr/>
                    <a:lstStyle/>
                    <a:p>
                      <a:r>
                        <a:rPr lang="en-US" sz="2400" dirty="0"/>
                        <a:t>DISALLOWANCE FY</a:t>
                      </a:r>
                      <a:r>
                        <a:rPr lang="en-US" sz="2400" baseline="0" dirty="0"/>
                        <a:t> 18-19</a:t>
                      </a:r>
                      <a:endParaRPr lang="en-US" sz="2400" dirty="0"/>
                    </a:p>
                  </a:txBody>
                  <a:tcPr/>
                </a:tc>
                <a:tc>
                  <a:txBody>
                    <a:bodyPr/>
                    <a:lstStyle/>
                    <a:p>
                      <a:r>
                        <a:rPr lang="en-US" dirty="0"/>
                        <a:t>FY</a:t>
                      </a:r>
                      <a:r>
                        <a:rPr lang="en-US" baseline="0" dirty="0"/>
                        <a:t> 18-19</a:t>
                      </a:r>
                    </a:p>
                    <a:p>
                      <a:r>
                        <a:rPr lang="en-US" baseline="0" dirty="0"/>
                        <a:t>DOLLARS</a:t>
                      </a:r>
                      <a:endParaRPr lang="en-US" dirty="0"/>
                    </a:p>
                  </a:txBody>
                  <a:tcPr/>
                </a:tc>
                <a:tc>
                  <a:txBody>
                    <a:bodyPr/>
                    <a:lstStyle/>
                    <a:p>
                      <a:r>
                        <a:rPr lang="en-US" dirty="0"/>
                        <a:t>FY</a:t>
                      </a:r>
                      <a:r>
                        <a:rPr lang="en-US" baseline="0" dirty="0"/>
                        <a:t> 17-18</a:t>
                      </a:r>
                    </a:p>
                    <a:p>
                      <a:r>
                        <a:rPr lang="en-US" baseline="0" dirty="0"/>
                        <a:t>DOLLARS</a:t>
                      </a:r>
                      <a:endParaRPr lang="en-US" dirty="0"/>
                    </a:p>
                  </a:txBody>
                  <a:tcPr/>
                </a:tc>
                <a:tc>
                  <a:txBody>
                    <a:bodyPr/>
                    <a:lstStyle/>
                    <a:p>
                      <a:r>
                        <a:rPr lang="en-US" dirty="0"/>
                        <a:t>FY</a:t>
                      </a:r>
                      <a:r>
                        <a:rPr lang="en-US" baseline="0" dirty="0"/>
                        <a:t> 16-17</a:t>
                      </a:r>
                    </a:p>
                    <a:p>
                      <a:r>
                        <a:rPr lang="en-US" baseline="0" dirty="0"/>
                        <a:t>DOLLARS</a:t>
                      </a:r>
                      <a:endParaRPr lang="en-US" dirty="0"/>
                    </a:p>
                  </a:txBody>
                  <a:tcPr/>
                </a:tc>
                <a:extLst>
                  <a:ext uri="{0D108BD9-81ED-4DB2-BD59-A6C34878D82A}">
                    <a16:rowId xmlns:a16="http://schemas.microsoft.com/office/drawing/2014/main" val="10000"/>
                  </a:ext>
                </a:extLst>
              </a:tr>
              <a:tr h="488221">
                <a:tc>
                  <a:txBody>
                    <a:bodyPr/>
                    <a:lstStyle/>
                    <a:p>
                      <a:r>
                        <a:rPr lang="en-US" dirty="0"/>
                        <a:t>Medical</a:t>
                      </a:r>
                      <a:r>
                        <a:rPr lang="en-US" baseline="0" dirty="0"/>
                        <a:t> necessity</a:t>
                      </a:r>
                      <a:endParaRPr lang="en-US" dirty="0"/>
                    </a:p>
                  </a:txBody>
                  <a:tcPr/>
                </a:tc>
                <a:tc>
                  <a:txBody>
                    <a:bodyPr/>
                    <a:lstStyle/>
                    <a:p>
                      <a:r>
                        <a:rPr lang="en-US" dirty="0"/>
                        <a:t>$44,417.44</a:t>
                      </a:r>
                    </a:p>
                  </a:txBody>
                  <a:tcPr/>
                </a:tc>
                <a:tc>
                  <a:txBody>
                    <a:bodyPr/>
                    <a:lstStyle/>
                    <a:p>
                      <a:r>
                        <a:rPr lang="en-US" dirty="0"/>
                        <a:t>$45,348.81</a:t>
                      </a:r>
                    </a:p>
                  </a:txBody>
                  <a:tcPr/>
                </a:tc>
                <a:tc>
                  <a:txBody>
                    <a:bodyPr/>
                    <a:lstStyle/>
                    <a:p>
                      <a:r>
                        <a:rPr lang="en-US" dirty="0"/>
                        <a:t>$30,136.28</a:t>
                      </a:r>
                    </a:p>
                  </a:txBody>
                  <a:tcPr/>
                </a:tc>
                <a:extLst>
                  <a:ext uri="{0D108BD9-81ED-4DB2-BD59-A6C34878D82A}">
                    <a16:rowId xmlns:a16="http://schemas.microsoft.com/office/drawing/2014/main" val="10001"/>
                  </a:ext>
                </a:extLst>
              </a:tr>
              <a:tr h="804548">
                <a:tc>
                  <a:txBody>
                    <a:bodyPr/>
                    <a:lstStyle/>
                    <a:p>
                      <a:r>
                        <a:rPr lang="en-US" sz="1800" u="none" strike="noStrike" dirty="0">
                          <a:effectLst/>
                        </a:rPr>
                        <a:t>Client Plan</a:t>
                      </a:r>
                      <a:r>
                        <a:rPr lang="en-US" sz="1800" u="none" strike="noStrike" baseline="0" dirty="0">
                          <a:effectLst/>
                        </a:rPr>
                        <a:t> not completed within time period (admission, annually, UM, invalid CP)</a:t>
                      </a:r>
                      <a:endParaRPr lang="en-US" dirty="0"/>
                    </a:p>
                  </a:txBody>
                  <a:tcPr/>
                </a:tc>
                <a:tc>
                  <a:txBody>
                    <a:bodyPr/>
                    <a:lstStyle/>
                    <a:p>
                      <a:pPr algn="l"/>
                      <a:r>
                        <a:rPr lang="en-US" sz="1800" dirty="0"/>
                        <a:t>$24,111.06</a:t>
                      </a:r>
                    </a:p>
                  </a:txBody>
                  <a:tcPr/>
                </a:tc>
                <a:tc>
                  <a:txBody>
                    <a:bodyPr/>
                    <a:lstStyle/>
                    <a:p>
                      <a:pPr algn="l"/>
                      <a:r>
                        <a:rPr lang="en-US" sz="1800" dirty="0"/>
                        <a:t>$26,639.26</a:t>
                      </a:r>
                    </a:p>
                  </a:txBody>
                  <a:tcPr/>
                </a:tc>
                <a:tc>
                  <a:txBody>
                    <a:bodyPr/>
                    <a:lstStyle/>
                    <a:p>
                      <a:pPr algn="l"/>
                      <a:r>
                        <a:rPr lang="en-US" sz="1800" dirty="0"/>
                        <a:t>$23,981.72</a:t>
                      </a:r>
                    </a:p>
                  </a:txBody>
                  <a:tcPr/>
                </a:tc>
                <a:extLst>
                  <a:ext uri="{0D108BD9-81ED-4DB2-BD59-A6C34878D82A}">
                    <a16:rowId xmlns:a16="http://schemas.microsoft.com/office/drawing/2014/main" val="10002"/>
                  </a:ext>
                </a:extLst>
              </a:tr>
              <a:tr h="813860">
                <a:tc>
                  <a:txBody>
                    <a:bodyPr/>
                    <a:lstStyle/>
                    <a:p>
                      <a:r>
                        <a:rPr lang="en-US" sz="1800" u="none" strike="noStrike" dirty="0">
                          <a:effectLst/>
                        </a:rPr>
                        <a:t>Documentation completed/not final approved 14 days after date of service</a:t>
                      </a:r>
                      <a:endParaRPr lang="en-US" dirty="0"/>
                    </a:p>
                  </a:txBody>
                  <a:tcPr/>
                </a:tc>
                <a:tc>
                  <a:txBody>
                    <a:bodyPr/>
                    <a:lstStyle/>
                    <a:p>
                      <a:pPr algn="l"/>
                      <a:r>
                        <a:rPr lang="en-US" sz="1800" dirty="0"/>
                        <a:t>$17,357.66</a:t>
                      </a:r>
                    </a:p>
                  </a:txBody>
                  <a:tcPr/>
                </a:tc>
                <a:tc>
                  <a:txBody>
                    <a:bodyPr/>
                    <a:lstStyle/>
                    <a:p>
                      <a:pPr algn="l"/>
                      <a:r>
                        <a:rPr lang="en-US" sz="1800" dirty="0"/>
                        <a:t>$14,942.99</a:t>
                      </a:r>
                    </a:p>
                  </a:txBody>
                  <a:tcPr/>
                </a:tc>
                <a:tc>
                  <a:txBody>
                    <a:bodyPr/>
                    <a:lstStyle/>
                    <a:p>
                      <a:pPr algn="l"/>
                      <a:r>
                        <a:rPr lang="en-US" sz="1800" dirty="0"/>
                        <a:t>$11,783.23</a:t>
                      </a:r>
                    </a:p>
                  </a:txBody>
                  <a:tcPr/>
                </a:tc>
                <a:extLst>
                  <a:ext uri="{0D108BD9-81ED-4DB2-BD59-A6C34878D82A}">
                    <a16:rowId xmlns:a16="http://schemas.microsoft.com/office/drawing/2014/main" val="10003"/>
                  </a:ext>
                </a:extLst>
              </a:tr>
              <a:tr h="781932">
                <a:tc>
                  <a:txBody>
                    <a:bodyPr/>
                    <a:lstStyle/>
                    <a:p>
                      <a:r>
                        <a:rPr lang="en-US" sz="1800" u="none" strike="noStrike" dirty="0">
                          <a:effectLst/>
                        </a:rPr>
                        <a:t>Time claimed greater than time documented on Progress Note</a:t>
                      </a:r>
                      <a:endParaRPr lang="en-US" dirty="0"/>
                    </a:p>
                  </a:txBody>
                  <a:tcPr/>
                </a:tc>
                <a:tc>
                  <a:txBody>
                    <a:bodyPr/>
                    <a:lstStyle/>
                    <a:p>
                      <a:r>
                        <a:rPr lang="en-US" dirty="0"/>
                        <a:t>$2,647.49</a:t>
                      </a:r>
                    </a:p>
                  </a:txBody>
                  <a:tcPr/>
                </a:tc>
                <a:tc>
                  <a:txBody>
                    <a:bodyPr/>
                    <a:lstStyle/>
                    <a:p>
                      <a:r>
                        <a:rPr lang="en-US" dirty="0"/>
                        <a:t>$803.93</a:t>
                      </a:r>
                    </a:p>
                  </a:txBody>
                  <a:tcPr/>
                </a:tc>
                <a:tc>
                  <a:txBody>
                    <a:bodyPr/>
                    <a:lstStyle/>
                    <a:p>
                      <a:r>
                        <a:rPr lang="en-US" dirty="0"/>
                        <a:t>$7,072.20</a:t>
                      </a:r>
                    </a:p>
                  </a:txBody>
                  <a:tcPr/>
                </a:tc>
                <a:extLst>
                  <a:ext uri="{0D108BD9-81ED-4DB2-BD59-A6C34878D82A}">
                    <a16:rowId xmlns:a16="http://schemas.microsoft.com/office/drawing/2014/main" val="10004"/>
                  </a:ext>
                </a:extLst>
              </a:tr>
              <a:tr h="554894">
                <a:tc>
                  <a:txBody>
                    <a:bodyPr/>
                    <a:lstStyle/>
                    <a:p>
                      <a:r>
                        <a:rPr lang="en-US" sz="1800" u="none" strike="noStrike" dirty="0">
                          <a:effectLst/>
                        </a:rPr>
                        <a:t>No service was provided </a:t>
                      </a:r>
                      <a:endParaRPr lang="en-US" dirty="0"/>
                    </a:p>
                  </a:txBody>
                  <a:tcPr/>
                </a:tc>
                <a:tc>
                  <a:txBody>
                    <a:bodyPr/>
                    <a:lstStyle/>
                    <a:p>
                      <a:r>
                        <a:rPr lang="en-US" dirty="0"/>
                        <a:t>$19,505.30</a:t>
                      </a:r>
                    </a:p>
                  </a:txBody>
                  <a:tcPr/>
                </a:tc>
                <a:tc>
                  <a:txBody>
                    <a:bodyPr/>
                    <a:lstStyle/>
                    <a:p>
                      <a:r>
                        <a:rPr lang="en-US" dirty="0"/>
                        <a:t>$17,327.14</a:t>
                      </a:r>
                    </a:p>
                  </a:txBody>
                  <a:tcPr/>
                </a:tc>
                <a:tc>
                  <a:txBody>
                    <a:bodyPr/>
                    <a:lstStyle/>
                    <a:p>
                      <a:r>
                        <a:rPr lang="en-US" dirty="0"/>
                        <a:t>$7,031.47</a:t>
                      </a:r>
                    </a:p>
                  </a:txBody>
                  <a:tcPr/>
                </a:tc>
                <a:extLst>
                  <a:ext uri="{0D108BD9-81ED-4DB2-BD59-A6C34878D82A}">
                    <a16:rowId xmlns:a16="http://schemas.microsoft.com/office/drawing/2014/main" val="10005"/>
                  </a:ext>
                </a:extLst>
              </a:tr>
              <a:tr h="764376">
                <a:tc>
                  <a:txBody>
                    <a:bodyPr/>
                    <a:lstStyle/>
                    <a:p>
                      <a:r>
                        <a:rPr lang="en-US" sz="1800" u="none" strike="noStrike" dirty="0">
                          <a:effectLst/>
                        </a:rPr>
                        <a:t>Service provided was solely clerical, transportation,</a:t>
                      </a:r>
                      <a:r>
                        <a:rPr lang="en-US" sz="1800" u="none" strike="noStrike" baseline="0" dirty="0">
                          <a:effectLst/>
                        </a:rPr>
                        <a:t> payee</a:t>
                      </a:r>
                      <a:endParaRPr lang="en-US" dirty="0"/>
                    </a:p>
                  </a:txBody>
                  <a:tcPr/>
                </a:tc>
                <a:tc>
                  <a:txBody>
                    <a:bodyPr/>
                    <a:lstStyle/>
                    <a:p>
                      <a:r>
                        <a:rPr lang="en-US" dirty="0"/>
                        <a:t>$13,943.47</a:t>
                      </a:r>
                    </a:p>
                  </a:txBody>
                  <a:tcPr/>
                </a:tc>
                <a:tc>
                  <a:txBody>
                    <a:bodyPr/>
                    <a:lstStyle/>
                    <a:p>
                      <a:r>
                        <a:rPr lang="en-US" dirty="0"/>
                        <a:t>$12,209.33</a:t>
                      </a:r>
                    </a:p>
                  </a:txBody>
                  <a:tcPr/>
                </a:tc>
                <a:tc>
                  <a:txBody>
                    <a:bodyPr/>
                    <a:lstStyle/>
                    <a:p>
                      <a:r>
                        <a:rPr lang="en-US" dirty="0"/>
                        <a:t>$6294.45</a:t>
                      </a:r>
                    </a:p>
                  </a:txBody>
                  <a:tcPr/>
                </a:tc>
                <a:extLst>
                  <a:ext uri="{0D108BD9-81ED-4DB2-BD59-A6C34878D82A}">
                    <a16:rowId xmlns:a16="http://schemas.microsoft.com/office/drawing/2014/main" val="10006"/>
                  </a:ext>
                </a:extLst>
              </a:tr>
              <a:tr h="554894">
                <a:tc>
                  <a:txBody>
                    <a:bodyPr/>
                    <a:lstStyle/>
                    <a:p>
                      <a:r>
                        <a:rPr lang="en-US" sz="1800" u="none" strike="noStrike" dirty="0">
                          <a:effectLst/>
                        </a:rPr>
                        <a:t>Service provided was solely academic, vocational, rec, socialization, support only</a:t>
                      </a:r>
                      <a:endParaRPr lang="en-US" dirty="0"/>
                    </a:p>
                  </a:txBody>
                  <a:tcPr/>
                </a:tc>
                <a:tc>
                  <a:txBody>
                    <a:bodyPr/>
                    <a:lstStyle/>
                    <a:p>
                      <a:r>
                        <a:rPr lang="en-US" dirty="0"/>
                        <a:t>$25,633.29</a:t>
                      </a:r>
                    </a:p>
                  </a:txBody>
                  <a:tcPr/>
                </a:tc>
                <a:tc>
                  <a:txBody>
                    <a:bodyPr/>
                    <a:lstStyle/>
                    <a:p>
                      <a:r>
                        <a:rPr lang="en-US" dirty="0"/>
                        <a:t>$5,020.30</a:t>
                      </a:r>
                    </a:p>
                  </a:txBody>
                  <a:tcPr/>
                </a:tc>
                <a:tc>
                  <a:txBody>
                    <a:bodyPr/>
                    <a:lstStyle/>
                    <a:p>
                      <a:endParaRPr lang="en-US" dirty="0"/>
                    </a:p>
                  </a:txBody>
                  <a:tcPr/>
                </a:tc>
                <a:extLst>
                  <a:ext uri="{0D108BD9-81ED-4DB2-BD59-A6C34878D82A}">
                    <a16:rowId xmlns:a16="http://schemas.microsoft.com/office/drawing/2014/main" val="10007"/>
                  </a:ext>
                </a:extLst>
              </a:tr>
              <a:tr h="554894">
                <a:tc>
                  <a:txBody>
                    <a:bodyPr/>
                    <a:lstStyle/>
                    <a:p>
                      <a:r>
                        <a:rPr lang="en-US" b="1" dirty="0">
                          <a:solidFill>
                            <a:srgbClr val="002060"/>
                          </a:solidFill>
                        </a:rPr>
                        <a:t>TOTAL</a:t>
                      </a:r>
                      <a:r>
                        <a:rPr lang="en-US" b="1" baseline="0" dirty="0">
                          <a:solidFill>
                            <a:srgbClr val="002060"/>
                          </a:solidFill>
                        </a:rPr>
                        <a:t> DISALLOWANCE</a:t>
                      </a:r>
                      <a:endParaRPr lang="en-US" b="1" dirty="0">
                        <a:solidFill>
                          <a:srgbClr val="002060"/>
                        </a:solidFill>
                      </a:endParaRPr>
                    </a:p>
                  </a:txBody>
                  <a:tcPr/>
                </a:tc>
                <a:tc>
                  <a:txBody>
                    <a:bodyPr/>
                    <a:lstStyle/>
                    <a:p>
                      <a:r>
                        <a:rPr lang="en-US" b="1" dirty="0">
                          <a:solidFill>
                            <a:srgbClr val="002060"/>
                          </a:solidFill>
                        </a:rPr>
                        <a:t>$147,615.71</a:t>
                      </a:r>
                    </a:p>
                  </a:txBody>
                  <a:tcPr/>
                </a:tc>
                <a:tc>
                  <a:txBody>
                    <a:bodyPr/>
                    <a:lstStyle/>
                    <a:p>
                      <a:r>
                        <a:rPr lang="en-US" b="1" dirty="0">
                          <a:solidFill>
                            <a:srgbClr val="002060"/>
                          </a:solidFill>
                        </a:rPr>
                        <a:t>$128,613.00</a:t>
                      </a:r>
                    </a:p>
                  </a:txBody>
                  <a:tcPr/>
                </a:tc>
                <a:tc>
                  <a:txBody>
                    <a:bodyPr/>
                    <a:lstStyle/>
                    <a:p>
                      <a:r>
                        <a:rPr lang="en-US" b="1" dirty="0">
                          <a:solidFill>
                            <a:srgbClr val="002060"/>
                          </a:solidFill>
                        </a:rPr>
                        <a:t>102,657.65</a:t>
                      </a:r>
                    </a:p>
                  </a:txBody>
                  <a:tcPr/>
                </a:tc>
                <a:extLst>
                  <a:ext uri="{0D108BD9-81ED-4DB2-BD59-A6C34878D82A}">
                    <a16:rowId xmlns:a16="http://schemas.microsoft.com/office/drawing/2014/main" val="10008"/>
                  </a:ext>
                </a:extLst>
              </a:tr>
              <a:tr h="554894">
                <a:tc>
                  <a:txBody>
                    <a:bodyPr/>
                    <a:lstStyle/>
                    <a:p>
                      <a:r>
                        <a:rPr lang="en-US" b="1" dirty="0">
                          <a:solidFill>
                            <a:srgbClr val="002060"/>
                          </a:solidFill>
                        </a:rPr>
                        <a:t>CORRECTABLE</a:t>
                      </a:r>
                      <a:r>
                        <a:rPr lang="en-US" b="1" baseline="0" dirty="0">
                          <a:solidFill>
                            <a:srgbClr val="002060"/>
                          </a:solidFill>
                        </a:rPr>
                        <a:t> BILLING</a:t>
                      </a:r>
                      <a:endParaRPr lang="en-US" b="1" dirty="0">
                        <a:solidFill>
                          <a:srgbClr val="002060"/>
                        </a:solidFill>
                      </a:endParaRPr>
                    </a:p>
                  </a:txBody>
                  <a:tcPr/>
                </a:tc>
                <a:tc>
                  <a:txBody>
                    <a:bodyPr/>
                    <a:lstStyle/>
                    <a:p>
                      <a:endParaRPr lang="en-US" b="1" dirty="0">
                        <a:solidFill>
                          <a:srgbClr val="002060"/>
                        </a:solidFill>
                      </a:endParaRPr>
                    </a:p>
                  </a:txBody>
                  <a:tcPr/>
                </a:tc>
                <a:tc>
                  <a:txBody>
                    <a:bodyPr/>
                    <a:lstStyle/>
                    <a:p>
                      <a:r>
                        <a:rPr lang="en-US" b="1" dirty="0">
                          <a:solidFill>
                            <a:srgbClr val="002060"/>
                          </a:solidFill>
                        </a:rPr>
                        <a:t>$83,323.28</a:t>
                      </a:r>
                    </a:p>
                  </a:txBody>
                  <a:tcPr/>
                </a:tc>
                <a:tc>
                  <a:txBody>
                    <a:bodyPr/>
                    <a:lstStyle/>
                    <a:p>
                      <a:r>
                        <a:rPr lang="en-US" b="1" dirty="0">
                          <a:solidFill>
                            <a:srgbClr val="002060"/>
                          </a:solidFill>
                        </a:rPr>
                        <a:t>$53,222.37</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19727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D106-39F4-498F-BD6D-3F3CCE5086B4}"/>
              </a:ext>
            </a:extLst>
          </p:cNvPr>
          <p:cNvSpPr>
            <a:spLocks noGrp="1"/>
          </p:cNvSpPr>
          <p:nvPr>
            <p:ph type="title"/>
          </p:nvPr>
        </p:nvSpPr>
        <p:spPr>
          <a:xfrm>
            <a:off x="543348" y="218898"/>
            <a:ext cx="6433649" cy="741362"/>
          </a:xfrm>
        </p:spPr>
        <p:txBody>
          <a:bodyPr/>
          <a:lstStyle/>
          <a:p>
            <a:r>
              <a:rPr lang="en-US" sz="2800" b="1" dirty="0"/>
              <a:t>PROGRESS NOTE timeliness</a:t>
            </a:r>
          </a:p>
        </p:txBody>
      </p:sp>
      <p:pic>
        <p:nvPicPr>
          <p:cNvPr id="3" name="Picture 2">
            <a:extLst>
              <a:ext uri="{FF2B5EF4-FFF2-40B4-BE49-F238E27FC236}">
                <a16:creationId xmlns:a16="http://schemas.microsoft.com/office/drawing/2014/main" id="{098BC8F1-723B-4A32-9826-340AD3863DE0}"/>
              </a:ext>
            </a:extLst>
          </p:cNvPr>
          <p:cNvPicPr>
            <a:picLocks noChangeAspect="1"/>
          </p:cNvPicPr>
          <p:nvPr/>
        </p:nvPicPr>
        <p:blipFill>
          <a:blip r:embed="rId2"/>
          <a:stretch>
            <a:fillRect/>
          </a:stretch>
        </p:blipFill>
        <p:spPr>
          <a:xfrm>
            <a:off x="393036" y="1478071"/>
            <a:ext cx="8613178" cy="5110927"/>
          </a:xfrm>
          <a:prstGeom prst="rect">
            <a:avLst/>
          </a:prstGeom>
        </p:spPr>
      </p:pic>
    </p:spTree>
    <p:extLst>
      <p:ext uri="{BB962C8B-B14F-4D97-AF65-F5344CB8AC3E}">
        <p14:creationId xmlns:p14="http://schemas.microsoft.com/office/powerpoint/2010/main" val="1269733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4608-4A11-48FB-B86D-33910CA4E137}"/>
              </a:ext>
            </a:extLst>
          </p:cNvPr>
          <p:cNvSpPr>
            <a:spLocks noGrp="1"/>
          </p:cNvSpPr>
          <p:nvPr>
            <p:ph type="title"/>
          </p:nvPr>
        </p:nvSpPr>
        <p:spPr>
          <a:xfrm>
            <a:off x="400832" y="269002"/>
            <a:ext cx="5862181" cy="741362"/>
          </a:xfrm>
        </p:spPr>
        <p:txBody>
          <a:bodyPr/>
          <a:lstStyle/>
          <a:p>
            <a:r>
              <a:rPr lang="en-US" sz="2800" b="1" dirty="0"/>
              <a:t>THE COST THAT WE CONTROL</a:t>
            </a:r>
          </a:p>
        </p:txBody>
      </p:sp>
      <p:pic>
        <p:nvPicPr>
          <p:cNvPr id="3" name="Picture 2">
            <a:extLst>
              <a:ext uri="{FF2B5EF4-FFF2-40B4-BE49-F238E27FC236}">
                <a16:creationId xmlns:a16="http://schemas.microsoft.com/office/drawing/2014/main" id="{5B0494B7-447A-4B49-A3AA-F959898C3724}"/>
              </a:ext>
            </a:extLst>
          </p:cNvPr>
          <p:cNvPicPr>
            <a:picLocks noChangeAspect="1"/>
          </p:cNvPicPr>
          <p:nvPr/>
        </p:nvPicPr>
        <p:blipFill>
          <a:blip r:embed="rId2"/>
          <a:stretch>
            <a:fillRect/>
          </a:stretch>
        </p:blipFill>
        <p:spPr>
          <a:xfrm>
            <a:off x="270740" y="1300396"/>
            <a:ext cx="8338667" cy="4787253"/>
          </a:xfrm>
          <a:prstGeom prst="rect">
            <a:avLst/>
          </a:prstGeom>
        </p:spPr>
      </p:pic>
    </p:spTree>
    <p:extLst>
      <p:ext uri="{BB962C8B-B14F-4D97-AF65-F5344CB8AC3E}">
        <p14:creationId xmlns:p14="http://schemas.microsoft.com/office/powerpoint/2010/main" val="672073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36B6-BCBC-4A20-A4ED-609FA531D605}"/>
              </a:ext>
            </a:extLst>
          </p:cNvPr>
          <p:cNvSpPr>
            <a:spLocks noGrp="1"/>
          </p:cNvSpPr>
          <p:nvPr>
            <p:ph type="title"/>
          </p:nvPr>
        </p:nvSpPr>
        <p:spPr/>
        <p:txBody>
          <a:bodyPr/>
          <a:lstStyle/>
          <a:p>
            <a:r>
              <a:rPr lang="en-US" sz="2800" b="1" dirty="0"/>
              <a:t>SHOUT OUT TO PROGRAMS!</a:t>
            </a:r>
          </a:p>
        </p:txBody>
      </p:sp>
      <p:sp>
        <p:nvSpPr>
          <p:cNvPr id="6" name="TextBox 5">
            <a:extLst>
              <a:ext uri="{FF2B5EF4-FFF2-40B4-BE49-F238E27FC236}">
                <a16:creationId xmlns:a16="http://schemas.microsoft.com/office/drawing/2014/main" id="{DC14A637-21A6-4A6C-97FC-CAF8B73E61AA}"/>
              </a:ext>
            </a:extLst>
          </p:cNvPr>
          <p:cNvSpPr txBox="1"/>
          <p:nvPr/>
        </p:nvSpPr>
        <p:spPr>
          <a:xfrm>
            <a:off x="693057" y="1514749"/>
            <a:ext cx="2962158" cy="553998"/>
          </a:xfrm>
          <a:prstGeom prst="rect">
            <a:avLst/>
          </a:prstGeom>
          <a:noFill/>
        </p:spPr>
        <p:txBody>
          <a:bodyPr wrap="none" lIns="0" tIns="0" rIns="0" bIns="0" rtlCol="0">
            <a:spAutoFit/>
          </a:bodyPr>
          <a:lstStyle/>
          <a:p>
            <a:r>
              <a:rPr lang="en-US" dirty="0">
                <a:solidFill>
                  <a:schemeClr val="accent1"/>
                </a:solidFill>
                <a:latin typeface="Avenir Light"/>
                <a:cs typeface="Avenir Light"/>
              </a:rPr>
              <a:t>Overall Disallowance Rate by LE</a:t>
            </a:r>
          </a:p>
          <a:p>
            <a:r>
              <a:rPr lang="en-US" dirty="0">
                <a:solidFill>
                  <a:schemeClr val="accent1"/>
                </a:solidFill>
                <a:latin typeface="Avenir Light"/>
                <a:cs typeface="Avenir Light"/>
              </a:rPr>
              <a:t>under 5% benchmark</a:t>
            </a:r>
          </a:p>
        </p:txBody>
      </p:sp>
      <p:graphicFrame>
        <p:nvGraphicFramePr>
          <p:cNvPr id="8" name="Table 7">
            <a:extLst>
              <a:ext uri="{FF2B5EF4-FFF2-40B4-BE49-F238E27FC236}">
                <a16:creationId xmlns:a16="http://schemas.microsoft.com/office/drawing/2014/main" id="{F46A26F4-589F-4958-8CCA-51D16237A989}"/>
              </a:ext>
            </a:extLst>
          </p:cNvPr>
          <p:cNvGraphicFramePr>
            <a:graphicFrameLocks noGrp="1"/>
          </p:cNvGraphicFramePr>
          <p:nvPr>
            <p:extLst>
              <p:ext uri="{D42A27DB-BD31-4B8C-83A1-F6EECF244321}">
                <p14:modId xmlns:p14="http://schemas.microsoft.com/office/powerpoint/2010/main" val="428986321"/>
              </p:ext>
            </p:extLst>
          </p:nvPr>
        </p:nvGraphicFramePr>
        <p:xfrm>
          <a:off x="5432605" y="2054395"/>
          <a:ext cx="3382440" cy="3539822"/>
        </p:xfrm>
        <a:graphic>
          <a:graphicData uri="http://schemas.openxmlformats.org/drawingml/2006/table">
            <a:tbl>
              <a:tblPr/>
              <a:tblGrid>
                <a:gridCol w="234892">
                  <a:extLst>
                    <a:ext uri="{9D8B030D-6E8A-4147-A177-3AD203B41FA5}">
                      <a16:colId xmlns:a16="http://schemas.microsoft.com/office/drawing/2014/main" val="682411489"/>
                    </a:ext>
                  </a:extLst>
                </a:gridCol>
                <a:gridCol w="2474192">
                  <a:extLst>
                    <a:ext uri="{9D8B030D-6E8A-4147-A177-3AD203B41FA5}">
                      <a16:colId xmlns:a16="http://schemas.microsoft.com/office/drawing/2014/main" val="4006461154"/>
                    </a:ext>
                  </a:extLst>
                </a:gridCol>
                <a:gridCol w="673356">
                  <a:extLst>
                    <a:ext uri="{9D8B030D-6E8A-4147-A177-3AD203B41FA5}">
                      <a16:colId xmlns:a16="http://schemas.microsoft.com/office/drawing/2014/main" val="191481691"/>
                    </a:ext>
                  </a:extLst>
                </a:gridCol>
              </a:tblGrid>
              <a:tr h="321802">
                <a:tc>
                  <a:txBody>
                    <a:bodyPr/>
                    <a:lstStyle/>
                    <a:p>
                      <a:pPr algn="l" fontAlgn="ctr"/>
                      <a:endParaRPr lang="en-US" sz="1200" b="0" i="0" u="none" strike="noStrike" dirty="0">
                        <a:effectLst/>
                        <a:latin typeface="Arial" panose="020B0604020202020204" pitchFamily="34" charset="0"/>
                      </a:endParaRPr>
                    </a:p>
                  </a:txBody>
                  <a:tcPr marL="9396" marR="9396" marT="9396" marB="0" anchor="ctr">
                    <a:lnL>
                      <a:noFill/>
                    </a:lnL>
                    <a:lnR>
                      <a:noFill/>
                    </a:lnR>
                    <a:lnT>
                      <a:noFill/>
                    </a:lnT>
                    <a:lnB>
                      <a:noFill/>
                    </a:lnB>
                  </a:tcPr>
                </a:tc>
                <a:tc>
                  <a:txBody>
                    <a:bodyPr/>
                    <a:lstStyle/>
                    <a:p>
                      <a:pPr algn="l" fontAlgn="b"/>
                      <a:r>
                        <a:rPr lang="en-US" sz="1200" b="1" i="0" u="none" strike="noStrike" dirty="0">
                          <a:solidFill>
                            <a:srgbClr val="8064A2"/>
                          </a:solidFill>
                          <a:effectLst/>
                          <a:latin typeface="Arial" panose="020B0604020202020204" pitchFamily="34" charset="0"/>
                        </a:rPr>
                        <a:t>SAY</a:t>
                      </a:r>
                    </a:p>
                  </a:txBody>
                  <a:tcPr marL="9396" marR="9396" marT="9396" marB="0" anchor="b">
                    <a:lnL>
                      <a:noFill/>
                    </a:lnL>
                    <a:lnR>
                      <a:noFill/>
                    </a:lnR>
                    <a:lnT>
                      <a:noFill/>
                    </a:lnT>
                    <a:lnB>
                      <a:noFill/>
                    </a:lnB>
                  </a:tcPr>
                </a:tc>
                <a:tc>
                  <a:txBody>
                    <a:bodyPr/>
                    <a:lstStyle/>
                    <a:p>
                      <a:pPr algn="r" fontAlgn="b"/>
                      <a:endParaRPr lang="en-US" sz="1200" b="1" i="0" u="none" strike="noStrike" dirty="0">
                        <a:solidFill>
                          <a:srgbClr val="8064A2"/>
                        </a:solidFill>
                        <a:effectLst/>
                        <a:latin typeface="Arial" panose="020B0604020202020204" pitchFamily="34" charset="0"/>
                      </a:endParaRPr>
                    </a:p>
                  </a:txBody>
                  <a:tcPr marL="9396" marR="9396" marT="9396" marB="0" anchor="b">
                    <a:lnL>
                      <a:noFill/>
                    </a:lnL>
                    <a:lnR>
                      <a:noFill/>
                    </a:lnR>
                    <a:lnT>
                      <a:noFill/>
                    </a:lnT>
                    <a:lnB>
                      <a:noFill/>
                    </a:lnB>
                  </a:tcPr>
                </a:tc>
                <a:extLst>
                  <a:ext uri="{0D108BD9-81ED-4DB2-BD59-A6C34878D82A}">
                    <a16:rowId xmlns:a16="http://schemas.microsoft.com/office/drawing/2014/main" val="2892162796"/>
                  </a:ext>
                </a:extLst>
              </a:tr>
              <a:tr h="321802">
                <a:tc>
                  <a:txBody>
                    <a:bodyPr/>
                    <a:lstStyle/>
                    <a:p>
                      <a:pPr algn="l" fontAlgn="ctr"/>
                      <a:endParaRPr lang="en-US" sz="1200" b="0" i="0" u="none" strike="noStrike" dirty="0">
                        <a:effectLst/>
                        <a:latin typeface="Arial" panose="020B0604020202020204" pitchFamily="34" charset="0"/>
                      </a:endParaRPr>
                    </a:p>
                  </a:txBody>
                  <a:tcPr marL="9396" marR="9396" marT="9396" marB="0" anchor="ctr">
                    <a:lnL>
                      <a:noFill/>
                    </a:lnL>
                    <a:lnR>
                      <a:noFill/>
                    </a:lnR>
                    <a:lnT>
                      <a:noFill/>
                    </a:lnT>
                    <a:lnB>
                      <a:noFill/>
                    </a:lnB>
                  </a:tcPr>
                </a:tc>
                <a:tc>
                  <a:txBody>
                    <a:bodyPr/>
                    <a:lstStyle/>
                    <a:p>
                      <a:pPr algn="l" fontAlgn="b"/>
                      <a:r>
                        <a:rPr lang="en-US" sz="1200" b="1" i="0" u="none" strike="noStrike" dirty="0">
                          <a:solidFill>
                            <a:srgbClr val="8064A2"/>
                          </a:solidFill>
                          <a:effectLst/>
                          <a:latin typeface="Arial" panose="020B0604020202020204" pitchFamily="34" charset="0"/>
                        </a:rPr>
                        <a:t>North County Lifeline</a:t>
                      </a:r>
                    </a:p>
                  </a:txBody>
                  <a:tcPr marL="9396" marR="9396" marT="9396" marB="0" anchor="b">
                    <a:lnL>
                      <a:noFill/>
                    </a:lnL>
                    <a:lnR>
                      <a:noFill/>
                    </a:lnR>
                    <a:lnT>
                      <a:noFill/>
                    </a:lnT>
                    <a:lnB>
                      <a:noFill/>
                    </a:lnB>
                  </a:tcPr>
                </a:tc>
                <a:tc>
                  <a:txBody>
                    <a:bodyPr/>
                    <a:lstStyle/>
                    <a:p>
                      <a:pPr algn="r" fontAlgn="b"/>
                      <a:endParaRPr lang="en-US" sz="1200" b="1" i="0" u="none" strike="noStrike" dirty="0">
                        <a:solidFill>
                          <a:srgbClr val="8064A2"/>
                        </a:solidFill>
                        <a:effectLst/>
                        <a:latin typeface="Arial" panose="020B0604020202020204" pitchFamily="34" charset="0"/>
                      </a:endParaRPr>
                    </a:p>
                  </a:txBody>
                  <a:tcPr marL="9396" marR="9396" marT="9396" marB="0" anchor="b">
                    <a:lnL>
                      <a:noFill/>
                    </a:lnL>
                    <a:lnR>
                      <a:noFill/>
                    </a:lnR>
                    <a:lnT>
                      <a:noFill/>
                    </a:lnT>
                    <a:lnB>
                      <a:noFill/>
                    </a:lnB>
                  </a:tcPr>
                </a:tc>
                <a:extLst>
                  <a:ext uri="{0D108BD9-81ED-4DB2-BD59-A6C34878D82A}">
                    <a16:rowId xmlns:a16="http://schemas.microsoft.com/office/drawing/2014/main" val="4285506132"/>
                  </a:ext>
                </a:extLst>
              </a:tr>
              <a:tr h="321802">
                <a:tc>
                  <a:txBody>
                    <a:bodyPr/>
                    <a:lstStyle/>
                    <a:p>
                      <a:pPr algn="ctr" fontAlgn="ctr"/>
                      <a:endParaRPr lang="en-US" sz="1200" b="1" i="0" u="none" strike="noStrike" dirty="0">
                        <a:effectLst/>
                        <a:latin typeface="Arial" panose="020B0604020202020204" pitchFamily="34" charset="0"/>
                      </a:endParaRPr>
                    </a:p>
                  </a:txBody>
                  <a:tcPr marL="9396" marR="9396" marT="9396" marB="0" anchor="ctr">
                    <a:lnL>
                      <a:noFill/>
                    </a:lnL>
                    <a:lnR>
                      <a:noFill/>
                    </a:lnR>
                    <a:lnT>
                      <a:noFill/>
                    </a:lnT>
                    <a:lnB>
                      <a:noFill/>
                    </a:lnB>
                  </a:tcPr>
                </a:tc>
                <a:tc>
                  <a:txBody>
                    <a:bodyPr/>
                    <a:lstStyle/>
                    <a:p>
                      <a:pPr algn="l" fontAlgn="b"/>
                      <a:r>
                        <a:rPr lang="en-US" sz="1200" b="1" i="0" u="none" strike="noStrike" dirty="0">
                          <a:solidFill>
                            <a:srgbClr val="8064A2"/>
                          </a:solidFill>
                          <a:effectLst/>
                          <a:latin typeface="Arial" panose="020B0604020202020204" pitchFamily="34" charset="0"/>
                        </a:rPr>
                        <a:t>San Diego Unified</a:t>
                      </a:r>
                    </a:p>
                  </a:txBody>
                  <a:tcPr marL="9396" marR="9396" marT="9396" marB="0" anchor="b">
                    <a:lnL>
                      <a:noFill/>
                    </a:lnL>
                    <a:lnR>
                      <a:noFill/>
                    </a:lnR>
                    <a:lnT>
                      <a:noFill/>
                    </a:lnT>
                    <a:lnB>
                      <a:noFill/>
                    </a:lnB>
                  </a:tcPr>
                </a:tc>
                <a:tc>
                  <a:txBody>
                    <a:bodyPr/>
                    <a:lstStyle/>
                    <a:p>
                      <a:pPr algn="r" fontAlgn="b"/>
                      <a:endParaRPr lang="en-US" sz="1200" b="1" i="0" u="none" strike="noStrike" dirty="0">
                        <a:solidFill>
                          <a:srgbClr val="8064A2"/>
                        </a:solidFill>
                        <a:effectLst/>
                        <a:latin typeface="Arial" panose="020B0604020202020204" pitchFamily="34" charset="0"/>
                      </a:endParaRPr>
                    </a:p>
                  </a:txBody>
                  <a:tcPr marL="9396" marR="9396" marT="9396" marB="0" anchor="b">
                    <a:lnL>
                      <a:noFill/>
                    </a:lnL>
                    <a:lnR>
                      <a:noFill/>
                    </a:lnR>
                    <a:lnT>
                      <a:noFill/>
                    </a:lnT>
                    <a:lnB>
                      <a:noFill/>
                    </a:lnB>
                  </a:tcPr>
                </a:tc>
                <a:extLst>
                  <a:ext uri="{0D108BD9-81ED-4DB2-BD59-A6C34878D82A}">
                    <a16:rowId xmlns:a16="http://schemas.microsoft.com/office/drawing/2014/main" val="1042044518"/>
                  </a:ext>
                </a:extLst>
              </a:tr>
              <a:tr h="321802">
                <a:tc>
                  <a:txBody>
                    <a:bodyPr/>
                    <a:lstStyle/>
                    <a:p>
                      <a:pPr algn="ctr" fontAlgn="ctr"/>
                      <a:endParaRPr lang="en-US" sz="1200" b="0" i="0" u="none" strike="noStrike" dirty="0">
                        <a:effectLst/>
                        <a:latin typeface="Arial" panose="020B0604020202020204" pitchFamily="34" charset="0"/>
                      </a:endParaRPr>
                    </a:p>
                  </a:txBody>
                  <a:tcPr marL="9396" marR="9396" marT="9396" marB="0" anchor="ctr">
                    <a:lnL>
                      <a:noFill/>
                    </a:lnL>
                    <a:lnR>
                      <a:noFill/>
                    </a:lnR>
                    <a:lnT>
                      <a:noFill/>
                    </a:lnT>
                    <a:lnB>
                      <a:noFill/>
                    </a:lnB>
                  </a:tcPr>
                </a:tc>
                <a:tc>
                  <a:txBody>
                    <a:bodyPr/>
                    <a:lstStyle/>
                    <a:p>
                      <a:pPr algn="l" fontAlgn="b"/>
                      <a:r>
                        <a:rPr lang="en-US" sz="1200" b="1" i="0" u="none" strike="noStrike" dirty="0">
                          <a:solidFill>
                            <a:srgbClr val="8064A2"/>
                          </a:solidFill>
                          <a:effectLst/>
                          <a:latin typeface="Arial" panose="020B0604020202020204" pitchFamily="34" charset="0"/>
                        </a:rPr>
                        <a:t>New Alternatives</a:t>
                      </a:r>
                    </a:p>
                  </a:txBody>
                  <a:tcPr marL="9396" marR="9396" marT="9396" marB="0" anchor="b">
                    <a:lnL>
                      <a:noFill/>
                    </a:lnL>
                    <a:lnR>
                      <a:noFill/>
                    </a:lnR>
                    <a:lnT>
                      <a:noFill/>
                    </a:lnT>
                    <a:lnB>
                      <a:noFill/>
                    </a:lnB>
                  </a:tcPr>
                </a:tc>
                <a:tc>
                  <a:txBody>
                    <a:bodyPr/>
                    <a:lstStyle/>
                    <a:p>
                      <a:pPr algn="r" fontAlgn="b"/>
                      <a:endParaRPr lang="en-US" sz="1200" b="1" i="0" u="none" strike="noStrike" dirty="0">
                        <a:solidFill>
                          <a:srgbClr val="8064A2"/>
                        </a:solidFill>
                        <a:effectLst/>
                        <a:latin typeface="Arial" panose="020B0604020202020204" pitchFamily="34" charset="0"/>
                      </a:endParaRPr>
                    </a:p>
                  </a:txBody>
                  <a:tcPr marL="9396" marR="9396" marT="9396" marB="0" anchor="b">
                    <a:lnL>
                      <a:noFill/>
                    </a:lnL>
                    <a:lnR>
                      <a:noFill/>
                    </a:lnR>
                    <a:lnT>
                      <a:noFill/>
                    </a:lnT>
                    <a:lnB>
                      <a:noFill/>
                    </a:lnB>
                  </a:tcPr>
                </a:tc>
                <a:extLst>
                  <a:ext uri="{0D108BD9-81ED-4DB2-BD59-A6C34878D82A}">
                    <a16:rowId xmlns:a16="http://schemas.microsoft.com/office/drawing/2014/main" val="2984242644"/>
                  </a:ext>
                </a:extLst>
              </a:tr>
              <a:tr h="321802">
                <a:tc>
                  <a:txBody>
                    <a:bodyPr/>
                    <a:lstStyle/>
                    <a:p>
                      <a:pPr algn="ctr" fontAlgn="ctr"/>
                      <a:endParaRPr lang="en-US" sz="1200" b="0" i="0" u="none" strike="noStrike" dirty="0">
                        <a:effectLst/>
                        <a:latin typeface="Arial" panose="020B0604020202020204" pitchFamily="34" charset="0"/>
                      </a:endParaRPr>
                    </a:p>
                  </a:txBody>
                  <a:tcPr marL="9396" marR="9396" marT="9396" marB="0" anchor="ctr">
                    <a:lnL>
                      <a:noFill/>
                    </a:lnL>
                    <a:lnR>
                      <a:noFill/>
                    </a:lnR>
                    <a:lnT>
                      <a:noFill/>
                    </a:lnT>
                    <a:lnB>
                      <a:noFill/>
                    </a:lnB>
                  </a:tcPr>
                </a:tc>
                <a:tc>
                  <a:txBody>
                    <a:bodyPr/>
                    <a:lstStyle/>
                    <a:p>
                      <a:pPr algn="l" fontAlgn="b"/>
                      <a:r>
                        <a:rPr lang="en-US" sz="1200" b="1" i="0" u="none" strike="noStrike" dirty="0">
                          <a:solidFill>
                            <a:srgbClr val="8064A2"/>
                          </a:solidFill>
                          <a:effectLst/>
                          <a:latin typeface="Arial" panose="020B0604020202020204" pitchFamily="34" charset="0"/>
                        </a:rPr>
                        <a:t>Exodus</a:t>
                      </a:r>
                    </a:p>
                  </a:txBody>
                  <a:tcPr marL="9396" marR="9396" marT="9396" marB="0" anchor="b">
                    <a:lnL>
                      <a:noFill/>
                    </a:lnL>
                    <a:lnR>
                      <a:noFill/>
                    </a:lnR>
                    <a:lnT>
                      <a:noFill/>
                    </a:lnT>
                    <a:lnB>
                      <a:noFill/>
                    </a:lnB>
                  </a:tcPr>
                </a:tc>
                <a:tc>
                  <a:txBody>
                    <a:bodyPr/>
                    <a:lstStyle/>
                    <a:p>
                      <a:pPr algn="r" fontAlgn="b"/>
                      <a:endParaRPr lang="en-US" sz="1200" b="1" i="0" u="none" strike="noStrike" dirty="0">
                        <a:solidFill>
                          <a:srgbClr val="8064A2"/>
                        </a:solidFill>
                        <a:effectLst/>
                        <a:latin typeface="Arial" panose="020B0604020202020204" pitchFamily="34" charset="0"/>
                      </a:endParaRPr>
                    </a:p>
                  </a:txBody>
                  <a:tcPr marL="9396" marR="9396" marT="9396" marB="0" anchor="b">
                    <a:lnL>
                      <a:noFill/>
                    </a:lnL>
                    <a:lnR>
                      <a:noFill/>
                    </a:lnR>
                    <a:lnT>
                      <a:noFill/>
                    </a:lnT>
                    <a:lnB>
                      <a:noFill/>
                    </a:lnB>
                  </a:tcPr>
                </a:tc>
                <a:extLst>
                  <a:ext uri="{0D108BD9-81ED-4DB2-BD59-A6C34878D82A}">
                    <a16:rowId xmlns:a16="http://schemas.microsoft.com/office/drawing/2014/main" val="2009644394"/>
                  </a:ext>
                </a:extLst>
              </a:tr>
              <a:tr h="321802">
                <a:tc>
                  <a:txBody>
                    <a:bodyPr/>
                    <a:lstStyle/>
                    <a:p>
                      <a:pPr algn="ctr" fontAlgn="ctr"/>
                      <a:endParaRPr lang="en-US" sz="1200" b="0" i="0" u="none" strike="noStrike" dirty="0">
                        <a:effectLst/>
                        <a:latin typeface="Arial" panose="020B0604020202020204" pitchFamily="34" charset="0"/>
                      </a:endParaRPr>
                    </a:p>
                  </a:txBody>
                  <a:tcPr marL="9396" marR="9396" marT="9396" marB="0" anchor="ctr">
                    <a:lnL>
                      <a:noFill/>
                    </a:lnL>
                    <a:lnR>
                      <a:noFill/>
                    </a:lnR>
                    <a:lnT>
                      <a:noFill/>
                    </a:lnT>
                    <a:lnB>
                      <a:noFill/>
                    </a:lnB>
                  </a:tcPr>
                </a:tc>
                <a:tc>
                  <a:txBody>
                    <a:bodyPr/>
                    <a:lstStyle/>
                    <a:p>
                      <a:pPr algn="l" fontAlgn="b"/>
                      <a:r>
                        <a:rPr lang="en-US" sz="1200" b="1" i="0" u="none" strike="noStrike" dirty="0">
                          <a:solidFill>
                            <a:srgbClr val="8064A2"/>
                          </a:solidFill>
                          <a:effectLst/>
                          <a:latin typeface="Arial" panose="020B0604020202020204" pitchFamily="34" charset="0"/>
                        </a:rPr>
                        <a:t>Deaf Community Services</a:t>
                      </a:r>
                    </a:p>
                  </a:txBody>
                  <a:tcPr marL="9396" marR="9396" marT="9396" marB="0" anchor="b">
                    <a:lnL>
                      <a:noFill/>
                    </a:lnL>
                    <a:lnR>
                      <a:noFill/>
                    </a:lnR>
                    <a:lnT>
                      <a:noFill/>
                    </a:lnT>
                    <a:lnB>
                      <a:noFill/>
                    </a:lnB>
                  </a:tcPr>
                </a:tc>
                <a:tc>
                  <a:txBody>
                    <a:bodyPr/>
                    <a:lstStyle/>
                    <a:p>
                      <a:pPr algn="r" fontAlgn="b"/>
                      <a:endParaRPr lang="en-US" sz="1200" b="1" i="0" u="none" strike="noStrike" dirty="0">
                        <a:solidFill>
                          <a:srgbClr val="8064A2"/>
                        </a:solidFill>
                        <a:effectLst/>
                        <a:latin typeface="Arial" panose="020B0604020202020204" pitchFamily="34" charset="0"/>
                      </a:endParaRPr>
                    </a:p>
                  </a:txBody>
                  <a:tcPr marL="9396" marR="9396" marT="9396" marB="0" anchor="b">
                    <a:lnL>
                      <a:noFill/>
                    </a:lnL>
                    <a:lnR>
                      <a:noFill/>
                    </a:lnR>
                    <a:lnT>
                      <a:noFill/>
                    </a:lnT>
                    <a:lnB>
                      <a:noFill/>
                    </a:lnB>
                  </a:tcPr>
                </a:tc>
                <a:extLst>
                  <a:ext uri="{0D108BD9-81ED-4DB2-BD59-A6C34878D82A}">
                    <a16:rowId xmlns:a16="http://schemas.microsoft.com/office/drawing/2014/main" val="2470018090"/>
                  </a:ext>
                </a:extLst>
              </a:tr>
              <a:tr h="321802">
                <a:tc>
                  <a:txBody>
                    <a:bodyPr/>
                    <a:lstStyle/>
                    <a:p>
                      <a:pPr algn="ctr" fontAlgn="ctr"/>
                      <a:endParaRPr lang="en-US" sz="1200" b="0" i="0" u="none" strike="noStrike" dirty="0">
                        <a:effectLst/>
                        <a:latin typeface="Arial" panose="020B0604020202020204" pitchFamily="34" charset="0"/>
                      </a:endParaRPr>
                    </a:p>
                  </a:txBody>
                  <a:tcPr marL="9396" marR="9396" marT="9396" marB="0" anchor="ctr">
                    <a:lnL>
                      <a:noFill/>
                    </a:lnL>
                    <a:lnR>
                      <a:noFill/>
                    </a:lnR>
                    <a:lnT>
                      <a:noFill/>
                    </a:lnT>
                    <a:lnB>
                      <a:noFill/>
                    </a:lnB>
                  </a:tcPr>
                </a:tc>
                <a:tc>
                  <a:txBody>
                    <a:bodyPr/>
                    <a:lstStyle/>
                    <a:p>
                      <a:pPr algn="l" fontAlgn="b"/>
                      <a:r>
                        <a:rPr lang="en-US" sz="1200" b="1" i="0" u="none" strike="noStrike" dirty="0">
                          <a:solidFill>
                            <a:srgbClr val="8064A2"/>
                          </a:solidFill>
                          <a:effectLst/>
                          <a:latin typeface="Arial" panose="020B0604020202020204" pitchFamily="34" charset="0"/>
                        </a:rPr>
                        <a:t>Family Health Centers</a:t>
                      </a:r>
                    </a:p>
                  </a:txBody>
                  <a:tcPr marL="9396" marR="9396" marT="9396" marB="0" anchor="b">
                    <a:lnL>
                      <a:noFill/>
                    </a:lnL>
                    <a:lnR>
                      <a:noFill/>
                    </a:lnR>
                    <a:lnT>
                      <a:noFill/>
                    </a:lnT>
                    <a:lnB>
                      <a:noFill/>
                    </a:lnB>
                  </a:tcPr>
                </a:tc>
                <a:tc>
                  <a:txBody>
                    <a:bodyPr/>
                    <a:lstStyle/>
                    <a:p>
                      <a:pPr algn="r" fontAlgn="b"/>
                      <a:endParaRPr lang="en-US" sz="1200" b="1" i="0" u="none" strike="noStrike" dirty="0">
                        <a:solidFill>
                          <a:srgbClr val="8064A2"/>
                        </a:solidFill>
                        <a:effectLst/>
                        <a:latin typeface="Arial" panose="020B0604020202020204" pitchFamily="34" charset="0"/>
                      </a:endParaRPr>
                    </a:p>
                  </a:txBody>
                  <a:tcPr marL="9396" marR="9396" marT="9396" marB="0" anchor="b">
                    <a:lnL>
                      <a:noFill/>
                    </a:lnL>
                    <a:lnR>
                      <a:noFill/>
                    </a:lnR>
                    <a:lnT>
                      <a:noFill/>
                    </a:lnT>
                    <a:lnB>
                      <a:noFill/>
                    </a:lnB>
                  </a:tcPr>
                </a:tc>
                <a:extLst>
                  <a:ext uri="{0D108BD9-81ED-4DB2-BD59-A6C34878D82A}">
                    <a16:rowId xmlns:a16="http://schemas.microsoft.com/office/drawing/2014/main" val="1779825935"/>
                  </a:ext>
                </a:extLst>
              </a:tr>
              <a:tr h="321802">
                <a:tc>
                  <a:txBody>
                    <a:bodyPr/>
                    <a:lstStyle/>
                    <a:p>
                      <a:pPr algn="ctr" fontAlgn="ctr"/>
                      <a:endParaRPr lang="en-US" sz="1200" b="0" i="0" u="none" strike="noStrike" dirty="0">
                        <a:effectLst/>
                        <a:latin typeface="Arial" panose="020B0604020202020204" pitchFamily="34" charset="0"/>
                      </a:endParaRPr>
                    </a:p>
                  </a:txBody>
                  <a:tcPr marL="9396" marR="9396" marT="9396" marB="0" anchor="ctr">
                    <a:lnL>
                      <a:noFill/>
                    </a:lnL>
                    <a:lnR>
                      <a:noFill/>
                    </a:lnR>
                    <a:lnT>
                      <a:noFill/>
                    </a:lnT>
                    <a:lnB>
                      <a:noFill/>
                    </a:lnB>
                  </a:tcPr>
                </a:tc>
                <a:tc>
                  <a:txBody>
                    <a:bodyPr/>
                    <a:lstStyle/>
                    <a:p>
                      <a:pPr algn="l" fontAlgn="b"/>
                      <a:r>
                        <a:rPr lang="en-US" sz="1200" b="1" i="0" u="none" strike="noStrike" dirty="0">
                          <a:solidFill>
                            <a:srgbClr val="8064A2"/>
                          </a:solidFill>
                          <a:effectLst/>
                          <a:latin typeface="Arial" panose="020B0604020202020204" pitchFamily="34" charset="0"/>
                        </a:rPr>
                        <a:t>County of San Diego</a:t>
                      </a:r>
                    </a:p>
                  </a:txBody>
                  <a:tcPr marL="9396" marR="9396" marT="9396" marB="0" anchor="b">
                    <a:lnL>
                      <a:noFill/>
                    </a:lnL>
                    <a:lnR>
                      <a:noFill/>
                    </a:lnR>
                    <a:lnT>
                      <a:noFill/>
                    </a:lnT>
                    <a:lnB>
                      <a:noFill/>
                    </a:lnB>
                  </a:tcPr>
                </a:tc>
                <a:tc>
                  <a:txBody>
                    <a:bodyPr/>
                    <a:lstStyle/>
                    <a:p>
                      <a:pPr algn="r" fontAlgn="b"/>
                      <a:endParaRPr lang="en-US" sz="1200" b="1" i="0" u="none" strike="noStrike" dirty="0">
                        <a:solidFill>
                          <a:srgbClr val="8064A2"/>
                        </a:solidFill>
                        <a:effectLst/>
                        <a:latin typeface="Arial" panose="020B0604020202020204" pitchFamily="34" charset="0"/>
                      </a:endParaRPr>
                    </a:p>
                  </a:txBody>
                  <a:tcPr marL="9396" marR="9396" marT="9396" marB="0" anchor="b">
                    <a:lnL>
                      <a:noFill/>
                    </a:lnL>
                    <a:lnR>
                      <a:noFill/>
                    </a:lnR>
                    <a:lnT>
                      <a:noFill/>
                    </a:lnT>
                    <a:lnB>
                      <a:noFill/>
                    </a:lnB>
                  </a:tcPr>
                </a:tc>
                <a:extLst>
                  <a:ext uri="{0D108BD9-81ED-4DB2-BD59-A6C34878D82A}">
                    <a16:rowId xmlns:a16="http://schemas.microsoft.com/office/drawing/2014/main" val="1019551675"/>
                  </a:ext>
                </a:extLst>
              </a:tr>
              <a:tr h="321802">
                <a:tc>
                  <a:txBody>
                    <a:bodyPr/>
                    <a:lstStyle/>
                    <a:p>
                      <a:pPr algn="ctr" fontAlgn="ctr"/>
                      <a:endParaRPr lang="en-US" sz="1200" b="0" i="0" u="none" strike="noStrike" dirty="0">
                        <a:effectLst/>
                        <a:latin typeface="Arial" panose="020B0604020202020204" pitchFamily="34" charset="0"/>
                      </a:endParaRPr>
                    </a:p>
                  </a:txBody>
                  <a:tcPr marL="9396" marR="9396" marT="9396" marB="0" anchor="ctr">
                    <a:lnL>
                      <a:noFill/>
                    </a:lnL>
                    <a:lnR>
                      <a:noFill/>
                    </a:lnR>
                    <a:lnT>
                      <a:noFill/>
                    </a:lnT>
                    <a:lnB>
                      <a:noFill/>
                    </a:lnB>
                  </a:tcPr>
                </a:tc>
                <a:tc>
                  <a:txBody>
                    <a:bodyPr/>
                    <a:lstStyle/>
                    <a:p>
                      <a:pPr algn="l" fontAlgn="b"/>
                      <a:r>
                        <a:rPr lang="en-US" sz="1200" b="1" i="0" u="none" strike="noStrike" dirty="0">
                          <a:solidFill>
                            <a:srgbClr val="8064A2"/>
                          </a:solidFill>
                          <a:effectLst/>
                          <a:latin typeface="Arial" panose="020B0604020202020204" pitchFamily="34" charset="0"/>
                        </a:rPr>
                        <a:t>Survivors of Torture</a:t>
                      </a:r>
                    </a:p>
                  </a:txBody>
                  <a:tcPr marL="9396" marR="9396" marT="9396" marB="0" anchor="b">
                    <a:lnL>
                      <a:noFill/>
                    </a:lnL>
                    <a:lnR>
                      <a:noFill/>
                    </a:lnR>
                    <a:lnT>
                      <a:noFill/>
                    </a:lnT>
                    <a:lnB>
                      <a:noFill/>
                    </a:lnB>
                  </a:tcPr>
                </a:tc>
                <a:tc>
                  <a:txBody>
                    <a:bodyPr/>
                    <a:lstStyle/>
                    <a:p>
                      <a:pPr algn="r" fontAlgn="b"/>
                      <a:endParaRPr lang="en-US" sz="1200" b="1" i="0" u="none" strike="noStrike" dirty="0">
                        <a:solidFill>
                          <a:srgbClr val="8064A2"/>
                        </a:solidFill>
                        <a:effectLst/>
                        <a:latin typeface="Arial" panose="020B0604020202020204" pitchFamily="34" charset="0"/>
                      </a:endParaRPr>
                    </a:p>
                  </a:txBody>
                  <a:tcPr marL="9396" marR="9396" marT="9396" marB="0" anchor="b">
                    <a:lnL>
                      <a:noFill/>
                    </a:lnL>
                    <a:lnR>
                      <a:noFill/>
                    </a:lnR>
                    <a:lnT>
                      <a:noFill/>
                    </a:lnT>
                    <a:lnB>
                      <a:noFill/>
                    </a:lnB>
                  </a:tcPr>
                </a:tc>
                <a:extLst>
                  <a:ext uri="{0D108BD9-81ED-4DB2-BD59-A6C34878D82A}">
                    <a16:rowId xmlns:a16="http://schemas.microsoft.com/office/drawing/2014/main" val="1570983612"/>
                  </a:ext>
                </a:extLst>
              </a:tr>
              <a:tr h="321802">
                <a:tc>
                  <a:txBody>
                    <a:bodyPr/>
                    <a:lstStyle/>
                    <a:p>
                      <a:pPr algn="ctr" fontAlgn="ctr"/>
                      <a:endParaRPr lang="en-US" sz="1200" b="0" i="0" u="none" strike="noStrike" dirty="0">
                        <a:effectLst/>
                        <a:latin typeface="Arial" panose="020B0604020202020204" pitchFamily="34" charset="0"/>
                      </a:endParaRPr>
                    </a:p>
                  </a:txBody>
                  <a:tcPr marL="9396" marR="9396" marT="9396" marB="0" anchor="ctr">
                    <a:lnL>
                      <a:noFill/>
                    </a:lnL>
                    <a:lnR>
                      <a:noFill/>
                    </a:lnR>
                    <a:lnT>
                      <a:noFill/>
                    </a:lnT>
                    <a:lnB>
                      <a:noFill/>
                    </a:lnB>
                  </a:tcPr>
                </a:tc>
                <a:tc>
                  <a:txBody>
                    <a:bodyPr/>
                    <a:lstStyle/>
                    <a:p>
                      <a:pPr algn="l" fontAlgn="b"/>
                      <a:r>
                        <a:rPr lang="en-US" sz="1200" b="1" i="0" u="none" strike="noStrike" dirty="0">
                          <a:solidFill>
                            <a:srgbClr val="8064A2"/>
                          </a:solidFill>
                          <a:effectLst/>
                          <a:latin typeface="Arial" panose="020B0604020202020204" pitchFamily="34" charset="0"/>
                        </a:rPr>
                        <a:t>San Diego Center for Children</a:t>
                      </a:r>
                    </a:p>
                  </a:txBody>
                  <a:tcPr marL="9396" marR="9396" marT="9396" marB="0" anchor="b">
                    <a:lnL>
                      <a:noFill/>
                    </a:lnL>
                    <a:lnR>
                      <a:noFill/>
                    </a:lnR>
                    <a:lnT>
                      <a:noFill/>
                    </a:lnT>
                    <a:lnB>
                      <a:noFill/>
                    </a:lnB>
                  </a:tcPr>
                </a:tc>
                <a:tc>
                  <a:txBody>
                    <a:bodyPr/>
                    <a:lstStyle/>
                    <a:p>
                      <a:pPr algn="r" fontAlgn="b"/>
                      <a:endParaRPr lang="en-US" sz="1200" b="1" i="0" u="none" strike="noStrike" dirty="0">
                        <a:solidFill>
                          <a:srgbClr val="8064A2"/>
                        </a:solidFill>
                        <a:effectLst/>
                        <a:latin typeface="Arial" panose="020B0604020202020204" pitchFamily="34" charset="0"/>
                      </a:endParaRPr>
                    </a:p>
                  </a:txBody>
                  <a:tcPr marL="9396" marR="9396" marT="9396" marB="0" anchor="b">
                    <a:lnL>
                      <a:noFill/>
                    </a:lnL>
                    <a:lnR>
                      <a:noFill/>
                    </a:lnR>
                    <a:lnT>
                      <a:noFill/>
                    </a:lnT>
                    <a:lnB>
                      <a:noFill/>
                    </a:lnB>
                  </a:tcPr>
                </a:tc>
                <a:extLst>
                  <a:ext uri="{0D108BD9-81ED-4DB2-BD59-A6C34878D82A}">
                    <a16:rowId xmlns:a16="http://schemas.microsoft.com/office/drawing/2014/main" val="3949544883"/>
                  </a:ext>
                </a:extLst>
              </a:tr>
              <a:tr h="321802">
                <a:tc>
                  <a:txBody>
                    <a:bodyPr/>
                    <a:lstStyle/>
                    <a:p>
                      <a:pPr algn="ctr" fontAlgn="ctr"/>
                      <a:endParaRPr lang="en-US" sz="1200" b="0" i="0" u="none" strike="noStrike" dirty="0">
                        <a:effectLst/>
                        <a:latin typeface="Arial" panose="020B0604020202020204" pitchFamily="34" charset="0"/>
                      </a:endParaRPr>
                    </a:p>
                  </a:txBody>
                  <a:tcPr marL="9396" marR="9396" marT="9396" marB="0" anchor="ctr">
                    <a:lnL>
                      <a:noFill/>
                    </a:lnL>
                    <a:lnR>
                      <a:noFill/>
                    </a:lnR>
                    <a:lnT>
                      <a:noFill/>
                    </a:lnT>
                    <a:lnB>
                      <a:noFill/>
                    </a:lnB>
                  </a:tcPr>
                </a:tc>
                <a:tc>
                  <a:txBody>
                    <a:bodyPr/>
                    <a:lstStyle/>
                    <a:p>
                      <a:pPr algn="l" fontAlgn="b"/>
                      <a:r>
                        <a:rPr lang="en-US" sz="1200" b="1" i="0" u="none" strike="noStrike" dirty="0">
                          <a:solidFill>
                            <a:srgbClr val="8064A2"/>
                          </a:solidFill>
                          <a:effectLst/>
                          <a:latin typeface="Arial" panose="020B0604020202020204" pitchFamily="34" charset="0"/>
                        </a:rPr>
                        <a:t>YMCA</a:t>
                      </a:r>
                    </a:p>
                  </a:txBody>
                  <a:tcPr marL="9396" marR="9396" marT="9396" marB="0" anchor="b">
                    <a:lnL>
                      <a:noFill/>
                    </a:lnL>
                    <a:lnR>
                      <a:noFill/>
                    </a:lnR>
                    <a:lnT>
                      <a:noFill/>
                    </a:lnT>
                    <a:lnB>
                      <a:noFill/>
                    </a:lnB>
                  </a:tcPr>
                </a:tc>
                <a:tc>
                  <a:txBody>
                    <a:bodyPr/>
                    <a:lstStyle/>
                    <a:p>
                      <a:pPr algn="r" fontAlgn="b"/>
                      <a:endParaRPr lang="en-US" sz="1200" b="1" i="0" u="none" strike="noStrike" dirty="0">
                        <a:solidFill>
                          <a:srgbClr val="8064A2"/>
                        </a:solidFill>
                        <a:effectLst/>
                        <a:latin typeface="Arial" panose="020B0604020202020204" pitchFamily="34" charset="0"/>
                      </a:endParaRPr>
                    </a:p>
                  </a:txBody>
                  <a:tcPr marL="9396" marR="9396" marT="9396" marB="0" anchor="b">
                    <a:lnL>
                      <a:noFill/>
                    </a:lnL>
                    <a:lnR>
                      <a:noFill/>
                    </a:lnR>
                    <a:lnT>
                      <a:noFill/>
                    </a:lnT>
                    <a:lnB>
                      <a:noFill/>
                    </a:lnB>
                  </a:tcPr>
                </a:tc>
                <a:extLst>
                  <a:ext uri="{0D108BD9-81ED-4DB2-BD59-A6C34878D82A}">
                    <a16:rowId xmlns:a16="http://schemas.microsoft.com/office/drawing/2014/main" val="1473846631"/>
                  </a:ext>
                </a:extLst>
              </a:tr>
            </a:tbl>
          </a:graphicData>
        </a:graphic>
      </p:graphicFrame>
      <p:sp>
        <p:nvSpPr>
          <p:cNvPr id="9" name="TextBox 8">
            <a:extLst>
              <a:ext uri="{FF2B5EF4-FFF2-40B4-BE49-F238E27FC236}">
                <a16:creationId xmlns:a16="http://schemas.microsoft.com/office/drawing/2014/main" id="{6D68480A-0B02-4775-BC97-09A4503AFCAE}"/>
              </a:ext>
            </a:extLst>
          </p:cNvPr>
          <p:cNvSpPr txBox="1"/>
          <p:nvPr/>
        </p:nvSpPr>
        <p:spPr>
          <a:xfrm>
            <a:off x="5520809" y="1406596"/>
            <a:ext cx="2866106" cy="553998"/>
          </a:xfrm>
          <a:prstGeom prst="rect">
            <a:avLst/>
          </a:prstGeom>
          <a:noFill/>
        </p:spPr>
        <p:txBody>
          <a:bodyPr wrap="square" lIns="0" tIns="0" rIns="0" bIns="0" rtlCol="0">
            <a:spAutoFit/>
          </a:bodyPr>
          <a:lstStyle/>
          <a:p>
            <a:pPr algn="ctr"/>
            <a:r>
              <a:rPr lang="en-US" dirty="0">
                <a:solidFill>
                  <a:schemeClr val="accent1"/>
                </a:solidFill>
                <a:latin typeface="Avenir Light"/>
                <a:cs typeface="Avenir Light"/>
              </a:rPr>
              <a:t>MRR Compliance by LE with</a:t>
            </a:r>
          </a:p>
          <a:p>
            <a:pPr algn="ctr"/>
            <a:r>
              <a:rPr lang="en-US" dirty="0">
                <a:solidFill>
                  <a:schemeClr val="accent1"/>
                </a:solidFill>
                <a:latin typeface="Avenir Light"/>
                <a:cs typeface="Avenir Light"/>
              </a:rPr>
              <a:t>90% or higher score</a:t>
            </a:r>
          </a:p>
        </p:txBody>
      </p:sp>
      <p:graphicFrame>
        <p:nvGraphicFramePr>
          <p:cNvPr id="10" name="Table 9">
            <a:extLst>
              <a:ext uri="{FF2B5EF4-FFF2-40B4-BE49-F238E27FC236}">
                <a16:creationId xmlns:a16="http://schemas.microsoft.com/office/drawing/2014/main" id="{1E4562DC-C5A2-4F3B-8CB8-957C8CCE0C7E}"/>
              </a:ext>
            </a:extLst>
          </p:cNvPr>
          <p:cNvGraphicFramePr>
            <a:graphicFrameLocks noGrp="1"/>
          </p:cNvGraphicFramePr>
          <p:nvPr>
            <p:extLst>
              <p:ext uri="{D42A27DB-BD31-4B8C-83A1-F6EECF244321}">
                <p14:modId xmlns:p14="http://schemas.microsoft.com/office/powerpoint/2010/main" val="3336669030"/>
              </p:ext>
            </p:extLst>
          </p:nvPr>
        </p:nvGraphicFramePr>
        <p:xfrm>
          <a:off x="542222" y="2129732"/>
          <a:ext cx="3600171" cy="3389148"/>
        </p:xfrm>
        <a:graphic>
          <a:graphicData uri="http://schemas.openxmlformats.org/drawingml/2006/table">
            <a:tbl>
              <a:tblPr/>
              <a:tblGrid>
                <a:gridCol w="649899">
                  <a:extLst>
                    <a:ext uri="{9D8B030D-6E8A-4147-A177-3AD203B41FA5}">
                      <a16:colId xmlns:a16="http://schemas.microsoft.com/office/drawing/2014/main" val="930787535"/>
                    </a:ext>
                  </a:extLst>
                </a:gridCol>
                <a:gridCol w="568065">
                  <a:extLst>
                    <a:ext uri="{9D8B030D-6E8A-4147-A177-3AD203B41FA5}">
                      <a16:colId xmlns:a16="http://schemas.microsoft.com/office/drawing/2014/main" val="1476940863"/>
                    </a:ext>
                  </a:extLst>
                </a:gridCol>
                <a:gridCol w="623039">
                  <a:extLst>
                    <a:ext uri="{9D8B030D-6E8A-4147-A177-3AD203B41FA5}">
                      <a16:colId xmlns:a16="http://schemas.microsoft.com/office/drawing/2014/main" val="12685972"/>
                    </a:ext>
                  </a:extLst>
                </a:gridCol>
                <a:gridCol w="879584">
                  <a:extLst>
                    <a:ext uri="{9D8B030D-6E8A-4147-A177-3AD203B41FA5}">
                      <a16:colId xmlns:a16="http://schemas.microsoft.com/office/drawing/2014/main" val="3315696196"/>
                    </a:ext>
                  </a:extLst>
                </a:gridCol>
                <a:gridCol w="879584">
                  <a:extLst>
                    <a:ext uri="{9D8B030D-6E8A-4147-A177-3AD203B41FA5}">
                      <a16:colId xmlns:a16="http://schemas.microsoft.com/office/drawing/2014/main" val="4101695606"/>
                    </a:ext>
                  </a:extLst>
                </a:gridCol>
              </a:tblGrid>
              <a:tr h="376572">
                <a:tc>
                  <a:txBody>
                    <a:bodyPr/>
                    <a:lstStyle/>
                    <a:p>
                      <a:pPr algn="l" fontAlgn="b"/>
                      <a:r>
                        <a:rPr lang="en-US" sz="1400" b="1" i="0" u="none" strike="noStrike" dirty="0">
                          <a:solidFill>
                            <a:srgbClr val="8064A2"/>
                          </a:solidFill>
                          <a:effectLst/>
                          <a:latin typeface="Arial" panose="020B0604020202020204" pitchFamily="34" charset="0"/>
                        </a:rPr>
                        <a:t>   SAY</a:t>
                      </a:r>
                    </a:p>
                  </a:txBody>
                  <a:tcPr marL="10995" marR="10995" marT="10995" marB="0" anchor="b">
                    <a:lnL>
                      <a:noFill/>
                    </a:lnL>
                    <a:lnR>
                      <a:noFill/>
                    </a:lnR>
                    <a:lnT>
                      <a:noFill/>
                    </a:lnT>
                    <a:lnB>
                      <a:noFill/>
                    </a:lnB>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ctr"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extLst>
                  <a:ext uri="{0D108BD9-81ED-4DB2-BD59-A6C34878D82A}">
                    <a16:rowId xmlns:a16="http://schemas.microsoft.com/office/drawing/2014/main" val="3132240383"/>
                  </a:ext>
                </a:extLst>
              </a:tr>
              <a:tr h="376572">
                <a:tc gridSpan="2">
                  <a:txBody>
                    <a:bodyPr/>
                    <a:lstStyle/>
                    <a:p>
                      <a:pPr algn="l" fontAlgn="b"/>
                      <a:r>
                        <a:rPr lang="en-US" sz="1400" b="1" i="0" u="none" strike="noStrike" dirty="0">
                          <a:solidFill>
                            <a:srgbClr val="8064A2"/>
                          </a:solidFill>
                          <a:effectLst/>
                          <a:latin typeface="Arial" panose="020B0604020202020204" pitchFamily="34" charset="0"/>
                        </a:rPr>
                        <a:t>Exodus</a:t>
                      </a:r>
                    </a:p>
                  </a:txBody>
                  <a:tcPr marL="131938" marR="131938" marT="65969" marB="65969"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ctr"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extLst>
                  <a:ext uri="{0D108BD9-81ED-4DB2-BD59-A6C34878D82A}">
                    <a16:rowId xmlns:a16="http://schemas.microsoft.com/office/drawing/2014/main" val="1129662854"/>
                  </a:ext>
                </a:extLst>
              </a:tr>
              <a:tr h="376572">
                <a:tc gridSpan="4">
                  <a:txBody>
                    <a:bodyPr/>
                    <a:lstStyle/>
                    <a:p>
                      <a:pPr algn="l" fontAlgn="b"/>
                      <a:r>
                        <a:rPr lang="en-US" sz="1400" b="1" i="0" u="none" strike="noStrike" dirty="0">
                          <a:solidFill>
                            <a:srgbClr val="8064A2"/>
                          </a:solidFill>
                          <a:effectLst/>
                          <a:latin typeface="Arial" panose="020B0604020202020204" pitchFamily="34" charset="0"/>
                        </a:rPr>
                        <a:t>North County Lifeline</a:t>
                      </a:r>
                    </a:p>
                  </a:txBody>
                  <a:tcPr marL="131938" marR="131938" marT="65969" marB="65969"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extLst>
                  <a:ext uri="{0D108BD9-81ED-4DB2-BD59-A6C34878D82A}">
                    <a16:rowId xmlns:a16="http://schemas.microsoft.com/office/drawing/2014/main" val="1995994807"/>
                  </a:ext>
                </a:extLst>
              </a:tr>
              <a:tr h="376572">
                <a:tc gridSpan="3">
                  <a:txBody>
                    <a:bodyPr/>
                    <a:lstStyle/>
                    <a:p>
                      <a:pPr algn="l" fontAlgn="b"/>
                      <a:r>
                        <a:rPr lang="en-US" sz="1400" b="1" i="0" u="none" strike="noStrike" dirty="0">
                          <a:solidFill>
                            <a:srgbClr val="8064A2"/>
                          </a:solidFill>
                          <a:effectLst/>
                          <a:latin typeface="Arial" panose="020B0604020202020204" pitchFamily="34" charset="0"/>
                        </a:rPr>
                        <a:t>New Alternatives</a:t>
                      </a:r>
                    </a:p>
                  </a:txBody>
                  <a:tcPr marL="131938" marR="131938" marT="65969" marB="65969"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ctr"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extLst>
                  <a:ext uri="{0D108BD9-81ED-4DB2-BD59-A6C34878D82A}">
                    <a16:rowId xmlns:a16="http://schemas.microsoft.com/office/drawing/2014/main" val="850320241"/>
                  </a:ext>
                </a:extLst>
              </a:tr>
              <a:tr h="376572">
                <a:tc gridSpan="4">
                  <a:txBody>
                    <a:bodyPr/>
                    <a:lstStyle/>
                    <a:p>
                      <a:pPr algn="l" fontAlgn="b"/>
                      <a:r>
                        <a:rPr lang="en-US" sz="1400" b="1" i="0" u="none" strike="noStrike" dirty="0">
                          <a:solidFill>
                            <a:srgbClr val="8064A2"/>
                          </a:solidFill>
                          <a:effectLst/>
                          <a:latin typeface="Arial" panose="020B0604020202020204" pitchFamily="34" charset="0"/>
                        </a:rPr>
                        <a:t>Palomar Family Services</a:t>
                      </a:r>
                    </a:p>
                  </a:txBody>
                  <a:tcPr marL="131938" marR="131938" marT="65969" marB="65969"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extLst>
                  <a:ext uri="{0D108BD9-81ED-4DB2-BD59-A6C34878D82A}">
                    <a16:rowId xmlns:a16="http://schemas.microsoft.com/office/drawing/2014/main" val="2307578499"/>
                  </a:ext>
                </a:extLst>
              </a:tr>
              <a:tr h="376572">
                <a:tc gridSpan="3">
                  <a:txBody>
                    <a:bodyPr/>
                    <a:lstStyle/>
                    <a:p>
                      <a:pPr algn="l" fontAlgn="b"/>
                      <a:r>
                        <a:rPr lang="en-US" sz="1400" b="1" i="0" u="none" strike="noStrike" dirty="0">
                          <a:solidFill>
                            <a:srgbClr val="8064A2"/>
                          </a:solidFill>
                          <a:effectLst/>
                          <a:latin typeface="Arial" panose="020B0604020202020204" pitchFamily="34" charset="0"/>
                        </a:rPr>
                        <a:t>San Diego Unified</a:t>
                      </a:r>
                    </a:p>
                  </a:txBody>
                  <a:tcPr marL="131938" marR="131938" marT="65969" marB="65969"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ctr"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extLst>
                  <a:ext uri="{0D108BD9-81ED-4DB2-BD59-A6C34878D82A}">
                    <a16:rowId xmlns:a16="http://schemas.microsoft.com/office/drawing/2014/main" val="451362650"/>
                  </a:ext>
                </a:extLst>
              </a:tr>
              <a:tr h="376572">
                <a:tc gridSpan="4">
                  <a:txBody>
                    <a:bodyPr/>
                    <a:lstStyle/>
                    <a:p>
                      <a:pPr algn="l" fontAlgn="b"/>
                      <a:r>
                        <a:rPr lang="en-US" sz="1400" b="1" i="0" u="none" strike="noStrike" dirty="0">
                          <a:solidFill>
                            <a:srgbClr val="8064A2"/>
                          </a:solidFill>
                          <a:effectLst/>
                          <a:latin typeface="Arial" panose="020B0604020202020204" pitchFamily="34" charset="0"/>
                        </a:rPr>
                        <a:t>Family Health Centers</a:t>
                      </a:r>
                    </a:p>
                  </a:txBody>
                  <a:tcPr marL="131938" marR="131938" marT="65969" marB="65969"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extLst>
                  <a:ext uri="{0D108BD9-81ED-4DB2-BD59-A6C34878D82A}">
                    <a16:rowId xmlns:a16="http://schemas.microsoft.com/office/drawing/2014/main" val="710257597"/>
                  </a:ext>
                </a:extLst>
              </a:tr>
              <a:tr h="376572">
                <a:tc gridSpan="2">
                  <a:txBody>
                    <a:bodyPr/>
                    <a:lstStyle/>
                    <a:p>
                      <a:pPr algn="l" fontAlgn="b"/>
                      <a:r>
                        <a:rPr lang="en-US" sz="1400" b="1" i="0" u="none" strike="noStrike" dirty="0">
                          <a:solidFill>
                            <a:srgbClr val="8064A2"/>
                          </a:solidFill>
                          <a:effectLst/>
                          <a:latin typeface="Arial" panose="020B0604020202020204" pitchFamily="34" charset="0"/>
                        </a:rPr>
                        <a:t>Fred Finch</a:t>
                      </a:r>
                    </a:p>
                  </a:txBody>
                  <a:tcPr marL="131938" marR="131938" marT="65969" marB="65969"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ctr"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extLst>
                  <a:ext uri="{0D108BD9-81ED-4DB2-BD59-A6C34878D82A}">
                    <a16:rowId xmlns:a16="http://schemas.microsoft.com/office/drawing/2014/main" val="2718885779"/>
                  </a:ext>
                </a:extLst>
              </a:tr>
              <a:tr h="376572">
                <a:tc>
                  <a:txBody>
                    <a:bodyPr/>
                    <a:lstStyle/>
                    <a:p>
                      <a:pPr algn="l" fontAlgn="b"/>
                      <a:r>
                        <a:rPr lang="en-US" sz="1400" b="1" i="0" u="none" strike="noStrike" dirty="0">
                          <a:solidFill>
                            <a:srgbClr val="8064A2"/>
                          </a:solidFill>
                          <a:effectLst/>
                          <a:latin typeface="Arial" panose="020B0604020202020204" pitchFamily="34" charset="0"/>
                        </a:rPr>
                        <a:t>  YMCA</a:t>
                      </a:r>
                    </a:p>
                  </a:txBody>
                  <a:tcPr marL="10995" marR="10995" marT="10995" marB="0" anchor="b">
                    <a:lnL>
                      <a:noFill/>
                    </a:lnL>
                    <a:lnR>
                      <a:noFill/>
                    </a:lnR>
                    <a:lnT>
                      <a:noFill/>
                    </a:lnT>
                    <a:lnB>
                      <a:noFill/>
                    </a:lnB>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l"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tc>
                  <a:txBody>
                    <a:bodyPr/>
                    <a:lstStyle/>
                    <a:p>
                      <a:pPr algn="ctr" fontAlgn="b"/>
                      <a:endParaRPr lang="en-US" sz="1400" b="1" i="0" u="none" strike="noStrike" dirty="0">
                        <a:solidFill>
                          <a:srgbClr val="8064A2"/>
                        </a:solidFill>
                        <a:effectLst/>
                        <a:latin typeface="Arial" panose="020B0604020202020204" pitchFamily="34" charset="0"/>
                      </a:endParaRPr>
                    </a:p>
                  </a:txBody>
                  <a:tcPr marL="10995" marR="10995" marT="10995" marB="0" anchor="b">
                    <a:lnL>
                      <a:noFill/>
                    </a:lnL>
                    <a:lnR>
                      <a:noFill/>
                    </a:lnR>
                    <a:lnT>
                      <a:noFill/>
                    </a:lnT>
                    <a:lnB>
                      <a:noFill/>
                    </a:lnB>
                  </a:tcPr>
                </a:tc>
                <a:extLst>
                  <a:ext uri="{0D108BD9-81ED-4DB2-BD59-A6C34878D82A}">
                    <a16:rowId xmlns:a16="http://schemas.microsoft.com/office/drawing/2014/main" val="678243671"/>
                  </a:ext>
                </a:extLst>
              </a:tr>
            </a:tbl>
          </a:graphicData>
        </a:graphic>
      </p:graphicFrame>
      <p:pic>
        <p:nvPicPr>
          <p:cNvPr id="15" name="Picture 14" descr="A drawing of a person&#10;&#10;Description automatically generated">
            <a:extLst>
              <a:ext uri="{FF2B5EF4-FFF2-40B4-BE49-F238E27FC236}">
                <a16:creationId xmlns:a16="http://schemas.microsoft.com/office/drawing/2014/main" id="{05EE53E3-BF30-4178-8ECC-C43261B75B0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91347" y="4803144"/>
            <a:ext cx="2670087" cy="1946736"/>
          </a:xfrm>
          <a:prstGeom prst="rect">
            <a:avLst/>
          </a:prstGeom>
        </p:spPr>
      </p:pic>
      <p:sp>
        <p:nvSpPr>
          <p:cNvPr id="17" name="Arrow: Quad 16">
            <a:extLst>
              <a:ext uri="{FF2B5EF4-FFF2-40B4-BE49-F238E27FC236}">
                <a16:creationId xmlns:a16="http://schemas.microsoft.com/office/drawing/2014/main" id="{34952ACE-2B0B-4304-B5F6-C59D28E380E4}"/>
              </a:ext>
            </a:extLst>
          </p:cNvPr>
          <p:cNvSpPr/>
          <p:nvPr/>
        </p:nvSpPr>
        <p:spPr>
          <a:xfrm>
            <a:off x="3932903" y="1264463"/>
            <a:ext cx="921023" cy="3409838"/>
          </a:xfrm>
          <a:prstGeom prst="quad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8910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30" y="1227348"/>
            <a:ext cx="8527774" cy="5632311"/>
          </a:xfrm>
          <a:prstGeom prst="rect">
            <a:avLst/>
          </a:prstGeom>
        </p:spPr>
        <p:txBody>
          <a:bodyPr wrap="square">
            <a:spAutoFit/>
          </a:bodyPr>
          <a:lstStyle/>
          <a:p>
            <a:pPr marL="342900" lvl="0" indent="-342900">
              <a:buFont typeface="+mj-lt"/>
              <a:buAutoNum type="arabicPeriod"/>
            </a:pPr>
            <a:r>
              <a:rPr lang="en-US" dirty="0"/>
              <a:t>The QM Specialist had a clear understanding of the types of services provided by my program(s).  </a:t>
            </a:r>
            <a:r>
              <a:rPr lang="en-US" b="1" dirty="0"/>
              <a:t>4.43/5.0</a:t>
            </a:r>
          </a:p>
          <a:p>
            <a:pPr marL="342900" lvl="0" indent="-342900">
              <a:buFont typeface="+mj-lt"/>
              <a:buAutoNum type="arabicPeriod"/>
            </a:pPr>
            <a:endParaRPr lang="en-US" dirty="0"/>
          </a:p>
          <a:p>
            <a:pPr marL="342900" lvl="0" indent="-342900">
              <a:buFont typeface="+mj-lt"/>
              <a:buAutoNum type="arabicPeriod"/>
            </a:pPr>
            <a:r>
              <a:rPr lang="en-US" dirty="0"/>
              <a:t>QM Specialist reviewed the prior fiscal year’s MRR Summary results and the results of the current MRR in detail including compliance issues, trends, areas for improvement, areas of program strength, and I was able to ask questions for any items out of compliance.  </a:t>
            </a:r>
            <a:r>
              <a:rPr lang="en-US" b="1" dirty="0"/>
              <a:t>4.56/5.0</a:t>
            </a:r>
          </a:p>
          <a:p>
            <a:pPr marL="342900" indent="-342900">
              <a:buFont typeface="+mj-lt"/>
              <a:buAutoNum type="arabicPeriod"/>
            </a:pPr>
            <a:endParaRPr lang="en-US" dirty="0"/>
          </a:p>
          <a:p>
            <a:pPr marL="342900" lvl="0" indent="-342900">
              <a:buFont typeface="+mj-lt"/>
              <a:buAutoNum type="arabicPeriod"/>
            </a:pPr>
            <a:r>
              <a:rPr lang="en-US" dirty="0"/>
              <a:t>QM Specialist was able to articulate the reason why an item was marked out of compliance. </a:t>
            </a:r>
            <a:r>
              <a:rPr lang="en-US" b="1" dirty="0"/>
              <a:t>4.57/5.0</a:t>
            </a:r>
          </a:p>
          <a:p>
            <a:pPr marL="342900" indent="-342900">
              <a:buFont typeface="+mj-lt"/>
              <a:buAutoNum type="arabicPeriod"/>
            </a:pPr>
            <a:endParaRPr lang="en-US" dirty="0"/>
          </a:p>
          <a:p>
            <a:pPr marL="342900" lvl="0" indent="-342900">
              <a:buFont typeface="+mj-lt"/>
              <a:buAutoNum type="arabicPeriod"/>
            </a:pPr>
            <a:r>
              <a:rPr lang="en-US" dirty="0"/>
              <a:t>I was able to discuss with the QM Specialist a difference of opinion for an item out of compliance and was satisfied with the resolution, even if I disagreed with the QM Specialist’s interpretation. </a:t>
            </a:r>
            <a:r>
              <a:rPr lang="en-US" b="1" dirty="0"/>
              <a:t>4.48/5.0</a:t>
            </a:r>
          </a:p>
          <a:p>
            <a:pPr marL="342900" indent="-342900">
              <a:buFont typeface="+mj-lt"/>
              <a:buAutoNum type="arabicPeriod"/>
            </a:pPr>
            <a:endParaRPr lang="en-US" dirty="0"/>
          </a:p>
          <a:p>
            <a:pPr marL="342900" lvl="0" indent="-342900">
              <a:buFont typeface="+mj-lt"/>
              <a:buAutoNum type="arabicPeriod"/>
            </a:pPr>
            <a:r>
              <a:rPr lang="en-US" dirty="0"/>
              <a:t>If I continued to disagree with the QM Specialist’s opinion for an out of compliance item, I was offered the ability to discuss the matter directly with the QM Specialist’s Supervisor.  </a:t>
            </a:r>
            <a:r>
              <a:rPr lang="en-US" b="1" dirty="0"/>
              <a:t>4.25/5.0</a:t>
            </a:r>
          </a:p>
          <a:p>
            <a:endParaRPr lang="en-US" dirty="0"/>
          </a:p>
          <a:p>
            <a:endParaRPr lang="en-US" dirty="0"/>
          </a:p>
        </p:txBody>
      </p:sp>
      <p:sp>
        <p:nvSpPr>
          <p:cNvPr id="3" name="Title 1"/>
          <p:cNvSpPr txBox="1">
            <a:spLocks/>
          </p:cNvSpPr>
          <p:nvPr/>
        </p:nvSpPr>
        <p:spPr>
          <a:xfrm>
            <a:off x="298175" y="235225"/>
            <a:ext cx="6241774"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Satisfaction results</a:t>
            </a:r>
          </a:p>
        </p:txBody>
      </p:sp>
    </p:spTree>
    <p:extLst>
      <p:ext uri="{BB962C8B-B14F-4D97-AF65-F5344CB8AC3E}">
        <p14:creationId xmlns:p14="http://schemas.microsoft.com/office/powerpoint/2010/main" val="683552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7870" y="1247225"/>
            <a:ext cx="8527774" cy="5078313"/>
          </a:xfrm>
          <a:prstGeom prst="rect">
            <a:avLst/>
          </a:prstGeom>
        </p:spPr>
        <p:txBody>
          <a:bodyPr wrap="square">
            <a:spAutoFit/>
          </a:bodyPr>
          <a:lstStyle/>
          <a:p>
            <a:pPr lvl="0"/>
            <a:r>
              <a:rPr lang="en-US" dirty="0"/>
              <a:t> </a:t>
            </a:r>
          </a:p>
          <a:p>
            <a:r>
              <a:rPr lang="en-US" dirty="0"/>
              <a:t> </a:t>
            </a:r>
          </a:p>
          <a:p>
            <a:pPr marL="342900" lvl="0" indent="-342900">
              <a:buFont typeface="+mj-lt"/>
              <a:buAutoNum type="arabicPeriod" startAt="6"/>
            </a:pPr>
            <a:r>
              <a:rPr lang="en-US" dirty="0"/>
              <a:t>The QM Specialist was knowledgeable about Title 9 regulations and County documentation standards and was able to answer questions to my satisfaction.  </a:t>
            </a:r>
            <a:r>
              <a:rPr lang="en-US" b="1" dirty="0"/>
              <a:t>4.45/5.0</a:t>
            </a:r>
          </a:p>
          <a:p>
            <a:pPr marL="342900" lvl="0" indent="-342900">
              <a:buFont typeface="+mj-lt"/>
              <a:buAutoNum type="arabicPeriod" startAt="6"/>
            </a:pPr>
            <a:endParaRPr lang="en-US" dirty="0"/>
          </a:p>
          <a:p>
            <a:pPr marL="342900" lvl="0" indent="-342900">
              <a:buFont typeface="+mj-lt"/>
              <a:buAutoNum type="arabicPeriod" startAt="6"/>
            </a:pPr>
            <a:r>
              <a:rPr lang="en-US" dirty="0"/>
              <a:t>The QM Specialist provided feedback to the Program about their Self Review and incorporated this information into the MRR.  </a:t>
            </a:r>
            <a:r>
              <a:rPr lang="en-US" b="1" dirty="0"/>
              <a:t>4.3/5.0</a:t>
            </a:r>
          </a:p>
          <a:p>
            <a:pPr marL="342900" lvl="0" indent="-342900">
              <a:buFont typeface="+mj-lt"/>
              <a:buAutoNum type="arabicPeriod" startAt="6"/>
            </a:pPr>
            <a:endParaRPr lang="en-US" dirty="0"/>
          </a:p>
          <a:p>
            <a:pPr marL="342900" lvl="0" indent="-342900">
              <a:buFont typeface="+mj-lt"/>
              <a:buAutoNum type="arabicPeriod" startAt="6"/>
            </a:pPr>
            <a:r>
              <a:rPr lang="en-US" dirty="0"/>
              <a:t>When I received the written MRR results from the QM Specialist, the results were consistent with the feedback that I received during the exit interview. </a:t>
            </a:r>
            <a:r>
              <a:rPr lang="en-US" b="1" dirty="0"/>
              <a:t>4.35/5.0</a:t>
            </a:r>
          </a:p>
          <a:p>
            <a:pPr marL="342900" lvl="0" indent="-342900">
              <a:buFont typeface="+mj-lt"/>
              <a:buAutoNum type="arabicPeriod" startAt="6"/>
            </a:pPr>
            <a:endParaRPr lang="en-US" dirty="0"/>
          </a:p>
          <a:p>
            <a:pPr marL="342900" lvl="0" indent="-342900">
              <a:buFont typeface="+mj-lt"/>
              <a:buAutoNum type="arabicPeriod" startAt="6"/>
            </a:pPr>
            <a:r>
              <a:rPr lang="en-US" dirty="0"/>
              <a:t>The QM Specialist was professional, collaborative, and overall helpful during the MRR process.  </a:t>
            </a:r>
            <a:r>
              <a:rPr lang="en-US" b="1" dirty="0"/>
              <a:t>4.61/5.0	</a:t>
            </a:r>
          </a:p>
          <a:p>
            <a:pPr marL="342900" lvl="0" indent="-342900">
              <a:buFont typeface="+mj-lt"/>
              <a:buAutoNum type="arabicPeriod" startAt="6"/>
            </a:pPr>
            <a:endParaRPr lang="en-US" b="1" dirty="0"/>
          </a:p>
          <a:p>
            <a:pPr lvl="0"/>
            <a:r>
              <a:rPr lang="en-US" b="1" dirty="0"/>
              <a:t>Note:  23</a:t>
            </a:r>
            <a:r>
              <a:rPr lang="en-US" dirty="0"/>
              <a:t> responses received this FY compared to </a:t>
            </a:r>
            <a:r>
              <a:rPr lang="en-US" b="1" dirty="0"/>
              <a:t>16</a:t>
            </a:r>
            <a:r>
              <a:rPr lang="en-US" dirty="0"/>
              <a:t> responses last year.</a:t>
            </a:r>
          </a:p>
          <a:p>
            <a:r>
              <a:rPr lang="en-US" dirty="0"/>
              <a:t> </a:t>
            </a:r>
          </a:p>
        </p:txBody>
      </p:sp>
      <p:sp>
        <p:nvSpPr>
          <p:cNvPr id="4" name="Title 1"/>
          <p:cNvSpPr txBox="1">
            <a:spLocks/>
          </p:cNvSpPr>
          <p:nvPr/>
        </p:nvSpPr>
        <p:spPr>
          <a:xfrm>
            <a:off x="298175" y="235225"/>
            <a:ext cx="6241774"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Satisfaction results</a:t>
            </a:r>
          </a:p>
        </p:txBody>
      </p:sp>
    </p:spTree>
    <p:extLst>
      <p:ext uri="{BB962C8B-B14F-4D97-AF65-F5344CB8AC3E}">
        <p14:creationId xmlns:p14="http://schemas.microsoft.com/office/powerpoint/2010/main" val="2326251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894" y="323713"/>
            <a:ext cx="543670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Process Fy 19-20</a:t>
            </a:r>
          </a:p>
        </p:txBody>
      </p:sp>
      <p:sp>
        <p:nvSpPr>
          <p:cNvPr id="3" name="TextBox 2"/>
          <p:cNvSpPr txBox="1"/>
          <p:nvPr/>
        </p:nvSpPr>
        <p:spPr>
          <a:xfrm>
            <a:off x="457200" y="1600200"/>
            <a:ext cx="8382000" cy="4801314"/>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US" sz="2400" b="1" dirty="0">
                <a:solidFill>
                  <a:schemeClr val="accent1"/>
                </a:solidFill>
                <a:latin typeface="+mj-lt"/>
                <a:cs typeface="Arial" panose="020B0604020202020204" pitchFamily="34" charset="0"/>
              </a:rPr>
              <a:t>GOAL</a:t>
            </a:r>
          </a:p>
          <a:p>
            <a:pPr marL="285750" indent="-285750">
              <a:buClr>
                <a:schemeClr val="accent3"/>
              </a:buClr>
              <a:buFont typeface="Arial" panose="020B0604020202020204" pitchFamily="34" charset="0"/>
              <a:buChar char="•"/>
            </a:pPr>
            <a:endParaRPr lang="en-US" sz="2400" b="1" dirty="0">
              <a:solidFill>
                <a:schemeClr val="accent1"/>
              </a:solidFill>
              <a:latin typeface="+mj-lt"/>
              <a:cs typeface="Arial" panose="020B0604020202020204" pitchFamily="34" charset="0"/>
            </a:endParaRPr>
          </a:p>
          <a:p>
            <a:pPr marL="742950" lvl="1" indent="-285750">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Collaborative approach (program self review)</a:t>
            </a:r>
          </a:p>
          <a:p>
            <a:pPr marL="742950" lvl="1" indent="-285750">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Increase knowledge of documentation standards</a:t>
            </a:r>
          </a:p>
          <a:p>
            <a:pPr marL="742950" lvl="1" indent="-285750">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Review of all direct service staff</a:t>
            </a:r>
          </a:p>
          <a:p>
            <a:pPr marL="742950" lvl="1" indent="-285750">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MRR Feedback using Survey Monkey</a:t>
            </a:r>
          </a:p>
          <a:p>
            <a:pPr marL="742950" lvl="1" indent="-285750">
              <a:buClr>
                <a:schemeClr val="accent3"/>
              </a:buClr>
              <a:buFont typeface="Arial" panose="020B0604020202020204" pitchFamily="34" charset="0"/>
              <a:buChar char="•"/>
            </a:pPr>
            <a:endParaRPr lang="en-US" sz="2400" dirty="0">
              <a:solidFill>
                <a:schemeClr val="accent1"/>
              </a:solidFill>
              <a:latin typeface="+mj-lt"/>
              <a:cs typeface="Arial" panose="020B0604020202020204" pitchFamily="34" charset="0"/>
            </a:endParaRPr>
          </a:p>
          <a:p>
            <a:pPr marL="285750" indent="-285750">
              <a:buClr>
                <a:schemeClr val="accent3"/>
              </a:buClr>
              <a:buFont typeface="Arial" panose="020B0604020202020204" pitchFamily="34" charset="0"/>
              <a:buChar char="•"/>
            </a:pPr>
            <a:r>
              <a:rPr lang="en-US" sz="2400" b="1" dirty="0">
                <a:solidFill>
                  <a:schemeClr val="accent1"/>
                </a:solidFill>
                <a:latin typeface="+mj-lt"/>
                <a:cs typeface="Arial" panose="020B0604020202020204" pitchFamily="34" charset="0"/>
              </a:rPr>
              <a:t>FOCUS – MEDICAL NECESSITY</a:t>
            </a:r>
          </a:p>
          <a:p>
            <a:pPr marL="742950" lvl="1" indent="-285750">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Assessment</a:t>
            </a:r>
          </a:p>
          <a:p>
            <a:pPr marL="742950" lvl="1" indent="-285750">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Client Plan</a:t>
            </a:r>
          </a:p>
          <a:p>
            <a:pPr marL="742950" lvl="1" indent="-285750">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Progress notes</a:t>
            </a:r>
          </a:p>
          <a:p>
            <a:pPr marL="742950" lvl="1" indent="-285750">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Billing</a:t>
            </a:r>
          </a:p>
          <a:p>
            <a:pPr marL="742950" lvl="1" indent="-285750">
              <a:buFont typeface="Arial" panose="020B0604020202020204" pitchFamily="34" charset="0"/>
              <a:buChar char="•"/>
            </a:pPr>
            <a:endParaRPr lang="en-US" dirty="0">
              <a:solidFill>
                <a:srgbClr val="7030A0"/>
              </a:solidFill>
              <a:latin typeface="+mj-lt"/>
              <a:cs typeface="Arial" panose="020B0604020202020204" pitchFamily="34" charset="0"/>
            </a:endParaRPr>
          </a:p>
        </p:txBody>
      </p:sp>
    </p:spTree>
    <p:extLst>
      <p:ext uri="{BB962C8B-B14F-4D97-AF65-F5344CB8AC3E}">
        <p14:creationId xmlns:p14="http://schemas.microsoft.com/office/powerpoint/2010/main" val="1208892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648" y="1676400"/>
            <a:ext cx="8305800" cy="5170646"/>
          </a:xfrm>
          <a:prstGeom prst="rect">
            <a:avLst/>
          </a:prstGeom>
        </p:spPr>
        <p:txBody>
          <a:bodyPr wrap="square">
            <a:spAutoFit/>
          </a:bodyPr>
          <a:lstStyle/>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QM Specialist will contact PM with client names</a:t>
            </a:r>
          </a:p>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Programs will review only 5 charts out of total selected </a:t>
            </a:r>
          </a:p>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Complete review within two weeks (10 business days)</a:t>
            </a:r>
          </a:p>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Attestation by Legal Entity Executive staff</a:t>
            </a:r>
          </a:p>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Return MRR Program Self Review</a:t>
            </a:r>
          </a:p>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QM Specialist conduct MRR and exit interview</a:t>
            </a:r>
          </a:p>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Final MRR sent within 30 days</a:t>
            </a:r>
          </a:p>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Quality Improvement Plan (QIP) due within 14 days</a:t>
            </a:r>
          </a:p>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Follow up and ongoing monitoring</a:t>
            </a:r>
          </a:p>
          <a:p>
            <a:pPr lvl="1">
              <a:spcAft>
                <a:spcPts val="1200"/>
              </a:spcAft>
              <a:buClr>
                <a:srgbClr val="C00000"/>
              </a:buClr>
            </a:pPr>
            <a:endParaRPr lang="en-US" sz="2400" dirty="0">
              <a:solidFill>
                <a:schemeClr val="accent1"/>
              </a:solidFill>
              <a:latin typeface="+mj-lt"/>
              <a:cs typeface="Arial" panose="020B0604020202020204" pitchFamily="34" charset="0"/>
            </a:endParaRPr>
          </a:p>
        </p:txBody>
      </p:sp>
      <p:sp>
        <p:nvSpPr>
          <p:cNvPr id="3" name="Title 1"/>
          <p:cNvSpPr txBox="1">
            <a:spLocks/>
          </p:cNvSpPr>
          <p:nvPr/>
        </p:nvSpPr>
        <p:spPr>
          <a:xfrm>
            <a:off x="924332" y="313881"/>
            <a:ext cx="5585790"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Process Fy 19-20</a:t>
            </a:r>
          </a:p>
        </p:txBody>
      </p:sp>
    </p:spTree>
    <p:extLst>
      <p:ext uri="{BB962C8B-B14F-4D97-AF65-F5344CB8AC3E}">
        <p14:creationId xmlns:p14="http://schemas.microsoft.com/office/powerpoint/2010/main" val="1189534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97D2CE-06F2-46B2-8CD6-0CFF3ACCB119}"/>
              </a:ext>
            </a:extLst>
          </p:cNvPr>
          <p:cNvPicPr>
            <a:picLocks noChangeAspect="1"/>
          </p:cNvPicPr>
          <p:nvPr/>
        </p:nvPicPr>
        <p:blipFill>
          <a:blip r:embed="rId2"/>
          <a:stretch>
            <a:fillRect/>
          </a:stretch>
        </p:blipFill>
        <p:spPr>
          <a:xfrm>
            <a:off x="216792" y="1188842"/>
            <a:ext cx="8710415" cy="5601185"/>
          </a:xfrm>
          <a:prstGeom prst="rect">
            <a:avLst/>
          </a:prstGeom>
        </p:spPr>
      </p:pic>
      <p:sp>
        <p:nvSpPr>
          <p:cNvPr id="4" name="Title 1">
            <a:extLst>
              <a:ext uri="{FF2B5EF4-FFF2-40B4-BE49-F238E27FC236}">
                <a16:creationId xmlns:a16="http://schemas.microsoft.com/office/drawing/2014/main" id="{5B838380-8AC9-4FD8-9B6E-A4F64A5828E2}"/>
              </a:ext>
            </a:extLst>
          </p:cNvPr>
          <p:cNvSpPr txBox="1">
            <a:spLocks/>
          </p:cNvSpPr>
          <p:nvPr/>
        </p:nvSpPr>
        <p:spPr>
          <a:xfrm>
            <a:off x="661855" y="388719"/>
            <a:ext cx="5585790"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Process Fy 19-20</a:t>
            </a:r>
          </a:p>
        </p:txBody>
      </p:sp>
    </p:spTree>
    <p:extLst>
      <p:ext uri="{BB962C8B-B14F-4D97-AF65-F5344CB8AC3E}">
        <p14:creationId xmlns:p14="http://schemas.microsoft.com/office/powerpoint/2010/main" val="12752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C5E5-55D9-4AAF-8667-EA616881E00A}"/>
              </a:ext>
            </a:extLst>
          </p:cNvPr>
          <p:cNvSpPr>
            <a:spLocks noGrp="1"/>
          </p:cNvSpPr>
          <p:nvPr>
            <p:ph type="ctrTitle"/>
          </p:nvPr>
        </p:nvSpPr>
        <p:spPr>
          <a:xfrm>
            <a:off x="685800" y="1943612"/>
            <a:ext cx="7772400" cy="2864362"/>
          </a:xfrm>
        </p:spPr>
        <p:txBody>
          <a:bodyPr/>
          <a:lstStyle/>
          <a:p>
            <a:br>
              <a:rPr lang="en-US" b="1" dirty="0">
                <a:solidFill>
                  <a:srgbClr val="FDBA16"/>
                </a:solidFill>
                <a:latin typeface="+mn-lt"/>
              </a:rPr>
            </a:br>
            <a:r>
              <a:rPr lang="en-US" b="1" dirty="0">
                <a:solidFill>
                  <a:srgbClr val="FDBA16"/>
                </a:solidFill>
                <a:latin typeface="+mn-lt"/>
              </a:rPr>
              <a:t> bhs director</a:t>
            </a:r>
            <a:br>
              <a:rPr lang="en-US" b="1" dirty="0">
                <a:solidFill>
                  <a:srgbClr val="FDBA16"/>
                </a:solidFill>
                <a:latin typeface="+mn-lt"/>
              </a:rPr>
            </a:br>
            <a:br>
              <a:rPr lang="en-US" b="1" dirty="0">
                <a:solidFill>
                  <a:srgbClr val="FDBA16"/>
                </a:solidFill>
                <a:latin typeface="+mn-lt"/>
              </a:rPr>
            </a:br>
            <a:r>
              <a:rPr lang="en-US" b="1" dirty="0">
                <a:solidFill>
                  <a:srgbClr val="FDBA16"/>
                </a:solidFill>
                <a:latin typeface="+mn-lt"/>
              </a:rPr>
              <a:t>luke Bergmann, Ph.d.</a:t>
            </a:r>
          </a:p>
        </p:txBody>
      </p:sp>
    </p:spTree>
    <p:extLst>
      <p:ext uri="{BB962C8B-B14F-4D97-AF65-F5344CB8AC3E}">
        <p14:creationId xmlns:p14="http://schemas.microsoft.com/office/powerpoint/2010/main" val="739370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762" y="1434574"/>
            <a:ext cx="8244551" cy="4708981"/>
          </a:xfrm>
          <a:prstGeom prst="rect">
            <a:avLst/>
          </a:prstGeom>
        </p:spPr>
        <p:txBody>
          <a:bodyPr wrap="square">
            <a:spAutoFit/>
          </a:bodyPr>
          <a:lstStyle/>
          <a:p>
            <a:pPr marL="342900" indent="-342900">
              <a:buClr>
                <a:schemeClr val="accent1"/>
              </a:buClr>
              <a:buSzPct val="110000"/>
              <a:buFont typeface="Arial" panose="020B0604020202020204" pitchFamily="34" charset="0"/>
              <a:buChar char="•"/>
            </a:pPr>
            <a:r>
              <a:rPr lang="en-US" sz="2000" b="1" dirty="0">
                <a:solidFill>
                  <a:schemeClr val="accent1"/>
                </a:solidFill>
                <a:latin typeface="+mj-lt"/>
                <a:cs typeface="Arial" panose="020B0604020202020204" pitchFamily="34" charset="0"/>
              </a:rPr>
              <a:t>AFTER THE REVIEW</a:t>
            </a:r>
          </a:p>
          <a:p>
            <a:pPr marL="800100" lvl="1"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Exit Interview</a:t>
            </a:r>
          </a:p>
          <a:p>
            <a:pPr marL="800100" lvl="1"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Ask Questions – there should be no surprises</a:t>
            </a:r>
          </a:p>
          <a:p>
            <a:pPr marL="800100" lvl="1"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Feedback Survey to QM</a:t>
            </a:r>
          </a:p>
          <a:p>
            <a:pPr marL="800100" lvl="1" indent="-342900">
              <a:buClr>
                <a:schemeClr val="accent3"/>
              </a:buClr>
              <a:buFont typeface="Arial" panose="020B0604020202020204" pitchFamily="34" charset="0"/>
              <a:buChar char="•"/>
            </a:pPr>
            <a:endParaRPr lang="en-US" sz="2000" dirty="0">
              <a:solidFill>
                <a:schemeClr val="accent1"/>
              </a:solidFill>
              <a:latin typeface="+mj-lt"/>
              <a:cs typeface="Arial" panose="020B0604020202020204" pitchFamily="34" charset="0"/>
            </a:endParaRPr>
          </a:p>
          <a:p>
            <a:pPr marL="342900" indent="-342900">
              <a:buClr>
                <a:schemeClr val="accent1"/>
              </a:buClr>
              <a:buSzPct val="110000"/>
              <a:buFont typeface="Arial" panose="020B0604020202020204" pitchFamily="34" charset="0"/>
              <a:buChar char="•"/>
            </a:pPr>
            <a:r>
              <a:rPr lang="en-US" sz="2000" b="1" dirty="0">
                <a:solidFill>
                  <a:schemeClr val="accent1"/>
                </a:solidFill>
                <a:latin typeface="+mj-lt"/>
                <a:cs typeface="Arial" panose="020B0604020202020204" pitchFamily="34" charset="0"/>
              </a:rPr>
              <a:t>ISSUE RESOLUTION </a:t>
            </a:r>
            <a:r>
              <a:rPr lang="en-US" sz="2000" dirty="0">
                <a:solidFill>
                  <a:schemeClr val="accent1"/>
                </a:solidFill>
                <a:latin typeface="+mj-lt"/>
                <a:cs typeface="Arial" panose="020B0604020202020204" pitchFamily="34" charset="0"/>
              </a:rPr>
              <a:t>– Compliance Items</a:t>
            </a:r>
          </a:p>
          <a:p>
            <a:pPr marL="800100" lvl="1"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QM Specialist</a:t>
            </a:r>
          </a:p>
          <a:p>
            <a:pPr marL="1257300" lvl="2"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QM Supervisor</a:t>
            </a:r>
          </a:p>
          <a:p>
            <a:pPr marL="1714500" lvl="3"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QM MHP Program Coordinator</a:t>
            </a:r>
          </a:p>
          <a:p>
            <a:pPr marL="1714500" lvl="3" indent="-342900">
              <a:buClr>
                <a:schemeClr val="accent3"/>
              </a:buClr>
              <a:buFont typeface="Arial" panose="020B0604020202020204" pitchFamily="34" charset="0"/>
              <a:buChar char="•"/>
            </a:pPr>
            <a:endParaRPr lang="en-US" sz="2000" dirty="0">
              <a:solidFill>
                <a:schemeClr val="accent1"/>
              </a:solidFill>
              <a:latin typeface="+mj-lt"/>
              <a:cs typeface="Arial" panose="020B0604020202020204" pitchFamily="34" charset="0"/>
            </a:endParaRPr>
          </a:p>
          <a:p>
            <a:pPr marL="342900" indent="-342900">
              <a:buClr>
                <a:schemeClr val="accent1"/>
              </a:buClr>
              <a:buSzPct val="110000"/>
              <a:buFont typeface="Arial" panose="020B0604020202020204" pitchFamily="34" charset="0"/>
              <a:buChar char="•"/>
            </a:pPr>
            <a:r>
              <a:rPr lang="en-US" sz="2000" b="1" dirty="0">
                <a:solidFill>
                  <a:schemeClr val="accent1"/>
                </a:solidFill>
                <a:latin typeface="+mj-lt"/>
                <a:cs typeface="Arial" panose="020B0604020202020204" pitchFamily="34" charset="0"/>
              </a:rPr>
              <a:t>APPEAL</a:t>
            </a:r>
            <a:r>
              <a:rPr lang="en-US" sz="2000" dirty="0">
                <a:solidFill>
                  <a:schemeClr val="accent1"/>
                </a:solidFill>
                <a:latin typeface="+mj-lt"/>
                <a:cs typeface="Arial" panose="020B0604020202020204" pitchFamily="34" charset="0"/>
              </a:rPr>
              <a:t> – Must include request on letterhead and evidence, site regulations, can’t be based on “feeling”</a:t>
            </a:r>
          </a:p>
          <a:p>
            <a:pPr marL="800100" lvl="1"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Only </a:t>
            </a:r>
            <a:r>
              <a:rPr lang="en-US" sz="2000" u="sng" dirty="0">
                <a:solidFill>
                  <a:schemeClr val="tx2"/>
                </a:solidFill>
                <a:latin typeface="+mj-lt"/>
                <a:cs typeface="Arial" panose="020B0604020202020204" pitchFamily="34" charset="0"/>
              </a:rPr>
              <a:t>recoupments/disallowances</a:t>
            </a:r>
            <a:r>
              <a:rPr lang="en-US" sz="2000" dirty="0">
                <a:solidFill>
                  <a:schemeClr val="tx2"/>
                </a:solidFill>
                <a:latin typeface="+mj-lt"/>
                <a:cs typeface="Arial" panose="020B0604020202020204" pitchFamily="34" charset="0"/>
              </a:rPr>
              <a:t> are subject to appeal</a:t>
            </a:r>
          </a:p>
          <a:p>
            <a:pPr marL="1257300" lvl="2"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Level One – QM MHP Program Coordinator</a:t>
            </a:r>
          </a:p>
          <a:p>
            <a:pPr marL="1257300" lvl="2"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Level Two – QI Unit Administrator</a:t>
            </a:r>
          </a:p>
        </p:txBody>
      </p:sp>
      <p:sp>
        <p:nvSpPr>
          <p:cNvPr id="3" name="Title 1"/>
          <p:cNvSpPr txBox="1">
            <a:spLocks/>
          </p:cNvSpPr>
          <p:nvPr/>
        </p:nvSpPr>
        <p:spPr>
          <a:xfrm>
            <a:off x="661855" y="319895"/>
            <a:ext cx="5585790"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Process Fy 19-20</a:t>
            </a:r>
          </a:p>
        </p:txBody>
      </p:sp>
    </p:spTree>
    <p:extLst>
      <p:ext uri="{BB962C8B-B14F-4D97-AF65-F5344CB8AC3E}">
        <p14:creationId xmlns:p14="http://schemas.microsoft.com/office/powerpoint/2010/main" val="1088187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21124" y="294494"/>
            <a:ext cx="5585790"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MRR Tool updates</a:t>
            </a:r>
          </a:p>
        </p:txBody>
      </p:sp>
      <p:graphicFrame>
        <p:nvGraphicFramePr>
          <p:cNvPr id="3" name="Content Placeholder 5">
            <a:extLst>
              <a:ext uri="{FF2B5EF4-FFF2-40B4-BE49-F238E27FC236}">
                <a16:creationId xmlns:a16="http://schemas.microsoft.com/office/drawing/2014/main" id="{476B6E00-0654-4E0D-B284-BE37357CD597}"/>
              </a:ext>
            </a:extLst>
          </p:cNvPr>
          <p:cNvGraphicFramePr>
            <a:graphicFrameLocks/>
          </p:cNvGraphicFramePr>
          <p:nvPr>
            <p:extLst>
              <p:ext uri="{D42A27DB-BD31-4B8C-83A1-F6EECF244321}">
                <p14:modId xmlns:p14="http://schemas.microsoft.com/office/powerpoint/2010/main" val="4038915067"/>
              </p:ext>
            </p:extLst>
          </p:nvPr>
        </p:nvGraphicFramePr>
        <p:xfrm>
          <a:off x="575469" y="1231569"/>
          <a:ext cx="7993062" cy="5476240"/>
        </p:xfrm>
        <a:graphic>
          <a:graphicData uri="http://schemas.openxmlformats.org/drawingml/2006/table">
            <a:tbl>
              <a:tblPr firstRow="1" bandRow="1">
                <a:tableStyleId>{16D9F66E-5EB9-4882-86FB-DCBF35E3C3E4}</a:tableStyleId>
              </a:tblPr>
              <a:tblGrid>
                <a:gridCol w="605261">
                  <a:extLst>
                    <a:ext uri="{9D8B030D-6E8A-4147-A177-3AD203B41FA5}">
                      <a16:colId xmlns:a16="http://schemas.microsoft.com/office/drawing/2014/main" val="3998200398"/>
                    </a:ext>
                  </a:extLst>
                </a:gridCol>
                <a:gridCol w="7387801">
                  <a:extLst>
                    <a:ext uri="{9D8B030D-6E8A-4147-A177-3AD203B41FA5}">
                      <a16:colId xmlns:a16="http://schemas.microsoft.com/office/drawing/2014/main" val="2735773120"/>
                    </a:ext>
                  </a:extLst>
                </a:gridCol>
              </a:tblGrid>
              <a:tr h="370840">
                <a:tc>
                  <a:txBody>
                    <a:bodyPr/>
                    <a:lstStyle/>
                    <a:p>
                      <a:pPr algn="ctr"/>
                      <a:r>
                        <a:rPr lang="en-US" sz="1100" b="0" dirty="0"/>
                        <a:t>3</a:t>
                      </a:r>
                    </a:p>
                  </a:txBody>
                  <a:tcPr/>
                </a:tc>
                <a:tc>
                  <a:txBody>
                    <a:bodyPr/>
                    <a:lstStyle/>
                    <a:p>
                      <a:r>
                        <a:rPr lang="en-US" sz="1100" b="0" dirty="0"/>
                        <a:t>Initial BHA was completed </a:t>
                      </a:r>
                      <a:r>
                        <a:rPr lang="en-US" sz="1100" b="0" dirty="0">
                          <a:highlight>
                            <a:srgbClr val="FFFF00"/>
                          </a:highlight>
                        </a:rPr>
                        <a:t>in its entirety </a:t>
                      </a:r>
                      <a:r>
                        <a:rPr lang="en-US" sz="1100" b="0" dirty="0"/>
                        <a:t>and final approved within 30 calendar days of program assignment (date of assignment counts as day one).</a:t>
                      </a:r>
                    </a:p>
                  </a:txBody>
                  <a:tcPr/>
                </a:tc>
                <a:extLst>
                  <a:ext uri="{0D108BD9-81ED-4DB2-BD59-A6C34878D82A}">
                    <a16:rowId xmlns:a16="http://schemas.microsoft.com/office/drawing/2014/main" val="1090613399"/>
                  </a:ext>
                </a:extLst>
              </a:tr>
              <a:tr h="370840">
                <a:tc>
                  <a:txBody>
                    <a:bodyPr/>
                    <a:lstStyle/>
                    <a:p>
                      <a:pPr algn="ctr"/>
                      <a:r>
                        <a:rPr lang="en-US" sz="1100" dirty="0"/>
                        <a:t>12</a:t>
                      </a:r>
                    </a:p>
                  </a:txBody>
                  <a:tcPr/>
                </a:tc>
                <a:tc>
                  <a:txBody>
                    <a:bodyPr/>
                    <a:lstStyle/>
                    <a:p>
                      <a:r>
                        <a:rPr lang="en-US" sz="1100" dirty="0"/>
                        <a:t>In the BHA covering the review period, if any item on the PRA is marked "yes," the Overall Risk and Treatment Planning Section is completed. In addition, any “yes” answers to questions with an asterisk demonstrate documentation of review and creation of a safety plan with a clinical supervisor/designee.</a:t>
                      </a:r>
                    </a:p>
                  </a:txBody>
                  <a:tcPr/>
                </a:tc>
                <a:extLst>
                  <a:ext uri="{0D108BD9-81ED-4DB2-BD59-A6C34878D82A}">
                    <a16:rowId xmlns:a16="http://schemas.microsoft.com/office/drawing/2014/main" val="3862983715"/>
                  </a:ext>
                </a:extLst>
              </a:tr>
              <a:tr h="370840">
                <a:tc>
                  <a:txBody>
                    <a:bodyPr/>
                    <a:lstStyle/>
                    <a:p>
                      <a:pPr algn="ctr"/>
                      <a:r>
                        <a:rPr lang="en-US" sz="1100" dirty="0"/>
                        <a:t>13</a:t>
                      </a:r>
                    </a:p>
                  </a:txBody>
                  <a:tcPr/>
                </a:tc>
                <a:tc>
                  <a:txBody>
                    <a:bodyPr/>
                    <a:lstStyle/>
                    <a:p>
                      <a:r>
                        <a:rPr lang="en-US" sz="1100" dirty="0"/>
                        <a:t>Within the past year (from date of current MRR), when a client has discharged from a 24 hour facility (Hospital, Crisis House) for DTS/DTO, a High Risk Assessment (HRA) is completed </a:t>
                      </a:r>
                      <a:r>
                        <a:rPr lang="en-US" sz="1100" dirty="0">
                          <a:highlight>
                            <a:srgbClr val="FFFF00"/>
                          </a:highlight>
                        </a:rPr>
                        <a:t>at next contact with client.</a:t>
                      </a:r>
                    </a:p>
                  </a:txBody>
                  <a:tcPr/>
                </a:tc>
                <a:extLst>
                  <a:ext uri="{0D108BD9-81ED-4DB2-BD59-A6C34878D82A}">
                    <a16:rowId xmlns:a16="http://schemas.microsoft.com/office/drawing/2014/main" val="3680001030"/>
                  </a:ext>
                </a:extLst>
              </a:tr>
              <a:tr h="370840">
                <a:tc>
                  <a:txBody>
                    <a:bodyPr/>
                    <a:lstStyle/>
                    <a:p>
                      <a:pPr algn="ctr"/>
                      <a:r>
                        <a:rPr lang="en-US" sz="1100" dirty="0"/>
                        <a:t>22</a:t>
                      </a:r>
                    </a:p>
                  </a:txBody>
                  <a:tcPr/>
                </a:tc>
                <a:tc>
                  <a:txBody>
                    <a:bodyPr/>
                    <a:lstStyle/>
                    <a:p>
                      <a:r>
                        <a:rPr lang="en-US" sz="1100" dirty="0"/>
                        <a:t>For CYF programs only, Client Plan contains CANS Sharing Confirmation Page as indicated. </a:t>
                      </a:r>
                    </a:p>
                  </a:txBody>
                  <a:tcPr/>
                </a:tc>
                <a:extLst>
                  <a:ext uri="{0D108BD9-81ED-4DB2-BD59-A6C34878D82A}">
                    <a16:rowId xmlns:a16="http://schemas.microsoft.com/office/drawing/2014/main" val="2139762348"/>
                  </a:ext>
                </a:extLst>
              </a:tr>
              <a:tr h="370840">
                <a:tc>
                  <a:txBody>
                    <a:bodyPr/>
                    <a:lstStyle/>
                    <a:p>
                      <a:pPr algn="ctr"/>
                      <a:r>
                        <a:rPr lang="en-US" sz="1100" dirty="0"/>
                        <a:t>40</a:t>
                      </a:r>
                    </a:p>
                  </a:txBody>
                  <a:tcPr/>
                </a:tc>
                <a:tc>
                  <a:txBody>
                    <a:bodyPr/>
                    <a:lstStyle/>
                    <a:p>
                      <a:r>
                        <a:rPr lang="en-US" sz="1100" dirty="0"/>
                        <a:t>For clients discharged from an inpatient/crisis residential facility, documentation evidences client was assessed in a timely manner, and if urgent service needed, client was seen by a mental health professional within 48 business hours, or documented why not.</a:t>
                      </a:r>
                    </a:p>
                  </a:txBody>
                  <a:tcPr/>
                </a:tc>
                <a:extLst>
                  <a:ext uri="{0D108BD9-81ED-4DB2-BD59-A6C34878D82A}">
                    <a16:rowId xmlns:a16="http://schemas.microsoft.com/office/drawing/2014/main" val="3000609459"/>
                  </a:ext>
                </a:extLst>
              </a:tr>
              <a:tr h="370840">
                <a:tc>
                  <a:txBody>
                    <a:bodyPr/>
                    <a:lstStyle/>
                    <a:p>
                      <a:pPr algn="ctr"/>
                      <a:r>
                        <a:rPr lang="en-US" sz="1100" dirty="0"/>
                        <a:t>46</a:t>
                      </a:r>
                    </a:p>
                  </a:txBody>
                  <a:tcPr/>
                </a:tc>
                <a:tc>
                  <a:txBody>
                    <a:bodyPr/>
                    <a:lstStyle/>
                    <a:p>
                      <a:r>
                        <a:rPr lang="en-US" sz="1100" dirty="0"/>
                        <a:t>For clients prescribed controlled substances, there is documentation that the CURES database is reviewed upon initial prescription and at least once every 4 months thereafter if the substance remains part of the treatment plan. </a:t>
                      </a:r>
                    </a:p>
                  </a:txBody>
                  <a:tcPr/>
                </a:tc>
                <a:extLst>
                  <a:ext uri="{0D108BD9-81ED-4DB2-BD59-A6C34878D82A}">
                    <a16:rowId xmlns:a16="http://schemas.microsoft.com/office/drawing/2014/main" val="4057815990"/>
                  </a:ext>
                </a:extLst>
              </a:tr>
              <a:tr h="370840">
                <a:tc>
                  <a:txBody>
                    <a:bodyPr/>
                    <a:lstStyle/>
                    <a:p>
                      <a:pPr algn="ctr"/>
                      <a:r>
                        <a:rPr lang="en-US" sz="1100" dirty="0"/>
                        <a:t>47</a:t>
                      </a:r>
                    </a:p>
                  </a:txBody>
                  <a:tcPr/>
                </a:tc>
                <a:tc>
                  <a:txBody>
                    <a:bodyPr/>
                    <a:lstStyle/>
                    <a:p>
                      <a:r>
                        <a:rPr lang="en-US" sz="1100" b="1" u="sng" dirty="0"/>
                        <a:t>Survey Question Only</a:t>
                      </a:r>
                      <a:r>
                        <a:rPr lang="en-US" sz="1100" b="1" u="none" dirty="0"/>
                        <a:t>: </a:t>
                      </a:r>
                      <a:r>
                        <a:rPr lang="en-US" sz="1100" dirty="0"/>
                        <a:t>The Youth Transition Self-Evaluation (YTSE) form had been completed for CYF clients 16 years or older within 30 days of assignment, updated at age 17, 17 ½, 18 and annually thereafter.</a:t>
                      </a:r>
                    </a:p>
                  </a:txBody>
                  <a:tcPr/>
                </a:tc>
                <a:extLst>
                  <a:ext uri="{0D108BD9-81ED-4DB2-BD59-A6C34878D82A}">
                    <a16:rowId xmlns:a16="http://schemas.microsoft.com/office/drawing/2014/main" val="3963774828"/>
                  </a:ext>
                </a:extLst>
              </a:tr>
              <a:tr h="370840">
                <a:tc>
                  <a:txBody>
                    <a:bodyPr/>
                    <a:lstStyle/>
                    <a:p>
                      <a:pPr algn="ctr"/>
                      <a:r>
                        <a:rPr lang="en-US" sz="1100" dirty="0"/>
                        <a:t>63</a:t>
                      </a:r>
                    </a:p>
                  </a:txBody>
                  <a:tcPr/>
                </a:tc>
                <a:tc>
                  <a:txBody>
                    <a:bodyPr/>
                    <a:lstStyle/>
                    <a:p>
                      <a:r>
                        <a:rPr lang="en-US" sz="1100" dirty="0"/>
                        <a:t>For CYF programs only. Any CANS outcome with a Need rating of "2 or 3" has supporting indicators referencing the BHA. </a:t>
                      </a:r>
                    </a:p>
                  </a:txBody>
                  <a:tcPr/>
                </a:tc>
                <a:extLst>
                  <a:ext uri="{0D108BD9-81ED-4DB2-BD59-A6C34878D82A}">
                    <a16:rowId xmlns:a16="http://schemas.microsoft.com/office/drawing/2014/main" val="1283712232"/>
                  </a:ext>
                </a:extLst>
              </a:tr>
              <a:tr h="370840">
                <a:tc>
                  <a:txBody>
                    <a:bodyPr/>
                    <a:lstStyle/>
                    <a:p>
                      <a:pPr algn="ctr"/>
                      <a:r>
                        <a:rPr lang="en-US" sz="1100" dirty="0"/>
                        <a:t>65</a:t>
                      </a:r>
                    </a:p>
                  </a:txBody>
                  <a:tcPr/>
                </a:tc>
                <a:tc>
                  <a:txBody>
                    <a:bodyPr/>
                    <a:lstStyle/>
                    <a:p>
                      <a:r>
                        <a:rPr lang="en-US" sz="1100" dirty="0"/>
                        <a:t>Progress Report to Child Welfare Services form is completed and updated within appropriate timelines and form indicates that CANS were shared with CWS, or reason documented why not.</a:t>
                      </a:r>
                    </a:p>
                  </a:txBody>
                  <a:tcPr/>
                </a:tc>
                <a:extLst>
                  <a:ext uri="{0D108BD9-81ED-4DB2-BD59-A6C34878D82A}">
                    <a16:rowId xmlns:a16="http://schemas.microsoft.com/office/drawing/2014/main" val="1713090513"/>
                  </a:ext>
                </a:extLst>
              </a:tr>
              <a:tr h="370840">
                <a:tc>
                  <a:txBody>
                    <a:bodyPr/>
                    <a:lstStyle/>
                    <a:p>
                      <a:pPr algn="ctr"/>
                      <a:r>
                        <a:rPr lang="en-US" sz="1100" dirty="0"/>
                        <a:t>69</a:t>
                      </a:r>
                    </a:p>
                  </a:txBody>
                  <a:tcPr/>
                </a:tc>
                <a:tc>
                  <a:txBody>
                    <a:bodyPr/>
                    <a:lstStyle/>
                    <a:p>
                      <a:r>
                        <a:rPr lang="en-US" sz="1100" dirty="0"/>
                        <a:t>Documentation supports that a CFT (Child Family Team) meeting has occurred within 30 days of identification of Subclass on the Eligibility for PWB and Enhanced Services form, and at a minimum of every 90 days thereafter. If CFT meeting timelines are not met, documentation includes a justifiable reason for CFT meeting postponement and efforts to reschedule CFT meeting as soon as possible.</a:t>
                      </a:r>
                    </a:p>
                  </a:txBody>
                  <a:tcPr/>
                </a:tc>
                <a:extLst>
                  <a:ext uri="{0D108BD9-81ED-4DB2-BD59-A6C34878D82A}">
                    <a16:rowId xmlns:a16="http://schemas.microsoft.com/office/drawing/2014/main" val="853279342"/>
                  </a:ext>
                </a:extLst>
              </a:tr>
              <a:tr h="370840">
                <a:tc>
                  <a:txBody>
                    <a:bodyPr/>
                    <a:lstStyle/>
                    <a:p>
                      <a:pPr algn="ctr"/>
                      <a:r>
                        <a:rPr lang="en-US" sz="1100" dirty="0"/>
                        <a:t>70</a:t>
                      </a:r>
                    </a:p>
                  </a:txBody>
                  <a:tcPr/>
                </a:tc>
                <a:tc>
                  <a:txBody>
                    <a:bodyPr/>
                    <a:lstStyle/>
                    <a:p>
                      <a:r>
                        <a:rPr lang="en-US" sz="1100" b="1" u="sng" dirty="0"/>
                        <a:t>Survey Question Only</a:t>
                      </a:r>
                      <a:r>
                        <a:rPr lang="en-US" sz="1100" b="1" u="none" dirty="0"/>
                        <a:t>: </a:t>
                      </a:r>
                      <a:r>
                        <a:rPr lang="en-US" sz="1100" dirty="0"/>
                        <a:t>During the review period, if a CFT meeting occurred, there is evidence in the hybrid chart that a CFT Referral form was completed and sent. If CFT Referral form was completed by an outside agency, there is evidence of this in the hybrid chart or documentation why not filed in chart.</a:t>
                      </a:r>
                    </a:p>
                  </a:txBody>
                  <a:tcPr/>
                </a:tc>
                <a:extLst>
                  <a:ext uri="{0D108BD9-81ED-4DB2-BD59-A6C34878D82A}">
                    <a16:rowId xmlns:a16="http://schemas.microsoft.com/office/drawing/2014/main" val="1913200401"/>
                  </a:ext>
                </a:extLst>
              </a:tr>
            </a:tbl>
          </a:graphicData>
        </a:graphic>
      </p:graphicFrame>
    </p:spTree>
    <p:extLst>
      <p:ext uri="{BB962C8B-B14F-4D97-AF65-F5344CB8AC3E}">
        <p14:creationId xmlns:p14="http://schemas.microsoft.com/office/powerpoint/2010/main" val="987347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448" y="1230410"/>
            <a:ext cx="8213103" cy="5416868"/>
          </a:xfrm>
          <a:prstGeom prst="rect">
            <a:avLst/>
          </a:prstGeom>
        </p:spPr>
        <p:txBody>
          <a:bodyPr wrap="square">
            <a:spAutoFit/>
          </a:bodyPr>
          <a:lstStyle/>
          <a:p>
            <a:pPr marL="457200" indent="-457200">
              <a:buClr>
                <a:schemeClr val="accent1"/>
              </a:buClr>
              <a:buSzPct val="110000"/>
              <a:buFont typeface="Arial" panose="020B0604020202020204" pitchFamily="34" charset="0"/>
              <a:buChar char="•"/>
            </a:pPr>
            <a:r>
              <a:rPr lang="en-US" sz="2000" dirty="0">
                <a:solidFill>
                  <a:schemeClr val="tx2"/>
                </a:solidFill>
                <a:latin typeface="+mj-lt"/>
                <a:cs typeface="Arial" panose="020B0604020202020204" pitchFamily="34" charset="0"/>
              </a:rPr>
              <a:t>Required if compliance is less than 90% or disallowance rate greater than 5% (QM has discretion to ask for a QIP for specific issues)</a:t>
            </a:r>
          </a:p>
          <a:p>
            <a:pPr marL="457200" indent="-457200">
              <a:buClr>
                <a:schemeClr val="accent1"/>
              </a:buClr>
              <a:buSzPct val="110000"/>
              <a:buFont typeface="Arial" panose="020B0604020202020204" pitchFamily="34" charset="0"/>
              <a:buChar char="•"/>
            </a:pPr>
            <a:endParaRPr lang="en-US" sz="20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000" dirty="0">
                <a:solidFill>
                  <a:schemeClr val="tx2"/>
                </a:solidFill>
                <a:latin typeface="+mj-lt"/>
                <a:cs typeface="Arial" panose="020B0604020202020204" pitchFamily="34" charset="0"/>
              </a:rPr>
              <a:t>QIP due within 14 days of receipt of final report</a:t>
            </a:r>
          </a:p>
          <a:p>
            <a:pPr marL="457200" indent="-457200">
              <a:buClr>
                <a:schemeClr val="accent1"/>
              </a:buClr>
              <a:buSzPct val="110000"/>
              <a:buFont typeface="Arial" panose="020B0604020202020204" pitchFamily="34" charset="0"/>
              <a:buChar char="•"/>
            </a:pPr>
            <a:endParaRPr lang="en-US" sz="20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000" dirty="0">
                <a:solidFill>
                  <a:schemeClr val="tx2"/>
                </a:solidFill>
                <a:latin typeface="+mj-lt"/>
                <a:cs typeface="Arial" panose="020B0604020202020204" pitchFamily="34" charset="0"/>
              </a:rPr>
              <a:t>Respond specifically to deficiencies</a:t>
            </a:r>
          </a:p>
          <a:p>
            <a:pPr marL="914400" lvl="1" indent="-457200">
              <a:buClr>
                <a:schemeClr val="accent1"/>
              </a:buClr>
              <a:buSzPct val="110000"/>
              <a:buFont typeface="Arial" panose="020B0604020202020204" pitchFamily="34" charset="0"/>
              <a:buChar char="•"/>
            </a:pPr>
            <a:r>
              <a:rPr lang="en-US" sz="2000" dirty="0">
                <a:solidFill>
                  <a:schemeClr val="tx2"/>
                </a:solidFill>
                <a:latin typeface="+mj-lt"/>
                <a:cs typeface="Arial" panose="020B0604020202020204" pitchFamily="34" charset="0"/>
              </a:rPr>
              <a:t>Trending issues</a:t>
            </a:r>
          </a:p>
          <a:p>
            <a:pPr marL="914400" lvl="1" indent="-457200">
              <a:buClr>
                <a:schemeClr val="accent1"/>
              </a:buClr>
              <a:buSzPct val="110000"/>
              <a:buFont typeface="Arial" panose="020B0604020202020204" pitchFamily="34" charset="0"/>
              <a:buChar char="•"/>
            </a:pPr>
            <a:r>
              <a:rPr lang="en-US" sz="2000" dirty="0">
                <a:solidFill>
                  <a:schemeClr val="tx2"/>
                </a:solidFill>
                <a:latin typeface="+mj-lt"/>
                <a:cs typeface="Arial" panose="020B0604020202020204" pitchFamily="34" charset="0"/>
              </a:rPr>
              <a:t>Specific staff issues</a:t>
            </a:r>
          </a:p>
          <a:p>
            <a:pPr marL="914400" lvl="1" indent="-457200">
              <a:buClr>
                <a:schemeClr val="accent1"/>
              </a:buClr>
              <a:buSzPct val="110000"/>
              <a:buFont typeface="Arial" panose="020B0604020202020204" pitchFamily="34" charset="0"/>
              <a:buChar char="•"/>
            </a:pPr>
            <a:r>
              <a:rPr lang="en-US" sz="2000" dirty="0">
                <a:solidFill>
                  <a:schemeClr val="tx2"/>
                </a:solidFill>
                <a:latin typeface="+mj-lt"/>
                <a:cs typeface="Arial" panose="020B0604020202020204" pitchFamily="34" charset="0"/>
              </a:rPr>
              <a:t>Billing and documentation issues</a:t>
            </a:r>
          </a:p>
          <a:p>
            <a:pPr marL="914400" lvl="1" indent="-457200">
              <a:buClr>
                <a:schemeClr val="accent1"/>
              </a:buClr>
              <a:buSzPct val="110000"/>
              <a:buFont typeface="Arial" panose="020B0604020202020204" pitchFamily="34" charset="0"/>
              <a:buChar char="•"/>
            </a:pPr>
            <a:r>
              <a:rPr lang="en-US" sz="2000" dirty="0">
                <a:solidFill>
                  <a:schemeClr val="tx2"/>
                </a:solidFill>
                <a:latin typeface="+mj-lt"/>
                <a:cs typeface="Arial" panose="020B0604020202020204" pitchFamily="34" charset="0"/>
              </a:rPr>
              <a:t>Timeline issues</a:t>
            </a:r>
          </a:p>
          <a:p>
            <a:pPr lvl="1">
              <a:buClr>
                <a:schemeClr val="accent1"/>
              </a:buClr>
              <a:buSzPct val="110000"/>
            </a:pPr>
            <a:endParaRPr lang="en-US" sz="20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000" dirty="0">
                <a:solidFill>
                  <a:schemeClr val="tx2"/>
                </a:solidFill>
                <a:latin typeface="+mj-lt"/>
                <a:cs typeface="Arial" panose="020B0604020202020204" pitchFamily="34" charset="0"/>
              </a:rPr>
              <a:t>Create a specific monitoring plan – the how, when, where, who and mitigation plan</a:t>
            </a:r>
          </a:p>
          <a:p>
            <a:pPr marL="457200" indent="-457200">
              <a:buClr>
                <a:schemeClr val="accent1"/>
              </a:buClr>
              <a:buSzPct val="110000"/>
              <a:buFont typeface="Arial" panose="020B0604020202020204" pitchFamily="34" charset="0"/>
              <a:buChar char="•"/>
            </a:pPr>
            <a:endParaRPr lang="en-US" sz="20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000" dirty="0">
                <a:solidFill>
                  <a:schemeClr val="tx2"/>
                </a:solidFill>
                <a:latin typeface="+mj-lt"/>
                <a:cs typeface="Arial" panose="020B0604020202020204" pitchFamily="34" charset="0"/>
              </a:rPr>
              <a:t>Submit evidence (Monitoring plan, training, sign-in sheets, etc.)</a:t>
            </a:r>
          </a:p>
          <a:p>
            <a:pPr>
              <a:buClr>
                <a:schemeClr val="accent1"/>
              </a:buClr>
              <a:buSzPct val="110000"/>
            </a:pPr>
            <a:endParaRPr lang="en-US" sz="2600" dirty="0">
              <a:solidFill>
                <a:schemeClr val="tx2"/>
              </a:solidFill>
              <a:latin typeface="+mj-lt"/>
              <a:cs typeface="Arial" panose="020B0604020202020204" pitchFamily="34" charset="0"/>
            </a:endParaRPr>
          </a:p>
        </p:txBody>
      </p:sp>
      <p:sp>
        <p:nvSpPr>
          <p:cNvPr id="3" name="Title 1"/>
          <p:cNvSpPr txBox="1">
            <a:spLocks/>
          </p:cNvSpPr>
          <p:nvPr/>
        </p:nvSpPr>
        <p:spPr>
          <a:xfrm>
            <a:off x="298173" y="115957"/>
            <a:ext cx="6500191" cy="907775"/>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a:t>Quality improvement plan</a:t>
            </a:r>
          </a:p>
          <a:p>
            <a:r>
              <a:rPr lang="en-US" sz="3000" b="1" dirty="0"/>
              <a:t>(qiP)</a:t>
            </a:r>
          </a:p>
        </p:txBody>
      </p:sp>
    </p:spTree>
    <p:extLst>
      <p:ext uri="{BB962C8B-B14F-4D97-AF65-F5344CB8AC3E}">
        <p14:creationId xmlns:p14="http://schemas.microsoft.com/office/powerpoint/2010/main" val="1872833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486310"/>
            <a:ext cx="8534400" cy="5693866"/>
          </a:xfrm>
          <a:prstGeom prst="rect">
            <a:avLst/>
          </a:prstGeom>
        </p:spPr>
        <p:txBody>
          <a:bodyPr wrap="square">
            <a:spAutoFit/>
          </a:bodyPr>
          <a:lstStyle/>
          <a:p>
            <a:pPr marL="457200" indent="-457200">
              <a:buClr>
                <a:schemeClr val="accent1"/>
              </a:buClr>
              <a:buSzPct val="110000"/>
              <a:buFont typeface="Arial" panose="020B0604020202020204" pitchFamily="34" charset="0"/>
              <a:buChar char="•"/>
            </a:pPr>
            <a:r>
              <a:rPr lang="en-US" sz="2600" dirty="0">
                <a:solidFill>
                  <a:schemeClr val="tx2"/>
                </a:solidFill>
                <a:latin typeface="+mj-lt"/>
                <a:cs typeface="Arial" panose="020B0604020202020204" pitchFamily="34" charset="0"/>
              </a:rPr>
              <a:t>Submit billing documentation to verify completed corrections (See Billing Summary)</a:t>
            </a:r>
          </a:p>
          <a:p>
            <a:pPr marL="457200" indent="-457200">
              <a:buClr>
                <a:schemeClr val="accent1"/>
              </a:buClr>
              <a:buSzPct val="110000"/>
              <a:buFont typeface="Arial" panose="020B0604020202020204" pitchFamily="34" charset="0"/>
              <a:buChar char="•"/>
            </a:pP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a:solidFill>
                  <a:schemeClr val="tx2"/>
                </a:solidFill>
                <a:latin typeface="+mj-lt"/>
                <a:cs typeface="Arial" panose="020B0604020202020204" pitchFamily="34" charset="0"/>
              </a:rPr>
              <a:t>Conditional QIP approval until all billing corrections are completed to final adjudication and sent to QM – program is responsible to follow up with QM.</a:t>
            </a:r>
          </a:p>
          <a:p>
            <a:pPr marL="457200" indent="-457200">
              <a:buClr>
                <a:schemeClr val="accent1"/>
              </a:buClr>
              <a:buSzPct val="110000"/>
              <a:buFont typeface="Arial" panose="020B0604020202020204" pitchFamily="34" charset="0"/>
              <a:buChar char="•"/>
            </a:pP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a:solidFill>
                  <a:schemeClr val="tx2"/>
                </a:solidFill>
                <a:latin typeface="+mj-lt"/>
                <a:cs typeface="Arial" panose="020B0604020202020204" pitchFamily="34" charset="0"/>
              </a:rPr>
              <a:t>How do you ensure the QIP is working?</a:t>
            </a:r>
          </a:p>
          <a:p>
            <a:pPr marL="457200" indent="-457200">
              <a:buClr>
                <a:schemeClr val="accent1"/>
              </a:buClr>
              <a:buSzPct val="110000"/>
              <a:buFont typeface="Arial" panose="020B0604020202020204" pitchFamily="34" charset="0"/>
              <a:buChar char="•"/>
            </a:pP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a:solidFill>
                  <a:schemeClr val="tx2"/>
                </a:solidFill>
                <a:latin typeface="+mj-lt"/>
                <a:cs typeface="Arial" panose="020B0604020202020204" pitchFamily="34" charset="0"/>
              </a:rPr>
              <a:t>Follow up to QM on QIP activities</a:t>
            </a:r>
          </a:p>
          <a:p>
            <a:pPr marL="457200" indent="-457200">
              <a:buClr>
                <a:schemeClr val="accent1"/>
              </a:buClr>
              <a:buSzPct val="110000"/>
              <a:buFont typeface="Arial" panose="020B0604020202020204" pitchFamily="34" charset="0"/>
              <a:buChar char="•"/>
            </a:pP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a:solidFill>
                  <a:schemeClr val="tx2"/>
                </a:solidFill>
                <a:latin typeface="+mj-lt"/>
                <a:cs typeface="Arial" panose="020B0604020202020204" pitchFamily="34" charset="0"/>
              </a:rPr>
              <a:t>Focus Reviews – revised process under review, update soon.</a:t>
            </a:r>
          </a:p>
          <a:p>
            <a:pPr marL="457200" indent="-457200">
              <a:buClr>
                <a:schemeClr val="accent1"/>
              </a:buClr>
              <a:buSzPct val="110000"/>
              <a:buFont typeface="Arial" panose="020B0604020202020204" pitchFamily="34" charset="0"/>
              <a:buChar char="•"/>
            </a:pPr>
            <a:endParaRPr lang="en-US" sz="2600" dirty="0">
              <a:solidFill>
                <a:schemeClr val="tx2"/>
              </a:solidFill>
              <a:latin typeface="+mj-lt"/>
              <a:cs typeface="Arial" panose="020B0604020202020204" pitchFamily="34" charset="0"/>
            </a:endParaRPr>
          </a:p>
        </p:txBody>
      </p:sp>
      <p:sp>
        <p:nvSpPr>
          <p:cNvPr id="4" name="Title 1"/>
          <p:cNvSpPr txBox="1">
            <a:spLocks/>
          </p:cNvSpPr>
          <p:nvPr/>
        </p:nvSpPr>
        <p:spPr>
          <a:xfrm>
            <a:off x="298173" y="115957"/>
            <a:ext cx="6500191" cy="907775"/>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a:t>Quality improvement plan</a:t>
            </a:r>
          </a:p>
          <a:p>
            <a:r>
              <a:rPr lang="en-US" sz="3000" b="1" dirty="0"/>
              <a:t>(qiP)</a:t>
            </a:r>
          </a:p>
        </p:txBody>
      </p:sp>
    </p:spTree>
    <p:extLst>
      <p:ext uri="{BB962C8B-B14F-4D97-AF65-F5344CB8AC3E}">
        <p14:creationId xmlns:p14="http://schemas.microsoft.com/office/powerpoint/2010/main" val="1478501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84170"/>
            <a:ext cx="580445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qm goals fy19-20</a:t>
            </a:r>
          </a:p>
        </p:txBody>
      </p:sp>
      <p:sp>
        <p:nvSpPr>
          <p:cNvPr id="3" name="TextBox 2"/>
          <p:cNvSpPr txBox="1"/>
          <p:nvPr/>
        </p:nvSpPr>
        <p:spPr>
          <a:xfrm>
            <a:off x="834886" y="1232452"/>
            <a:ext cx="7377084" cy="5416868"/>
          </a:xfrm>
          <a:prstGeom prst="rect">
            <a:avLst/>
          </a:prstGeom>
          <a:noFill/>
        </p:spPr>
        <p:txBody>
          <a:bodyPr wrap="none" lIns="0" tIns="0" rIns="0" bIns="0" rtlCol="0">
            <a:spAutoFit/>
          </a:bodyPr>
          <a:lstStyle/>
          <a:p>
            <a:pPr marL="342900" indent="-342900">
              <a:lnSpc>
                <a:spcPct val="200000"/>
              </a:lnSpc>
              <a:buFont typeface="+mj-lt"/>
              <a:buAutoNum type="arabicPeriod"/>
            </a:pPr>
            <a:r>
              <a:rPr lang="en-US" sz="2400" dirty="0">
                <a:solidFill>
                  <a:schemeClr val="tx2"/>
                </a:solidFill>
                <a:cs typeface="Avenir Light"/>
              </a:rPr>
              <a:t>CLIENT PLAN COMPLIANCE WITH TIMELINES</a:t>
            </a:r>
          </a:p>
          <a:p>
            <a:pPr marL="914400" lvl="1" indent="-457200">
              <a:lnSpc>
                <a:spcPct val="150000"/>
              </a:lnSpc>
              <a:buFont typeface="+mj-lt"/>
              <a:buAutoNum type="alphaLcPeriod"/>
            </a:pPr>
            <a:r>
              <a:rPr lang="en-US" sz="2400" dirty="0">
                <a:solidFill>
                  <a:schemeClr val="accent1"/>
                </a:solidFill>
                <a:cs typeface="Avenir Light"/>
              </a:rPr>
              <a:t>AT ADMISSION – WITHIN 30 DAYS</a:t>
            </a:r>
          </a:p>
          <a:p>
            <a:pPr marL="914400" lvl="1" indent="-457200">
              <a:lnSpc>
                <a:spcPct val="150000"/>
              </a:lnSpc>
              <a:buFont typeface="+mj-lt"/>
              <a:buAutoNum type="alphaLcPeriod"/>
            </a:pPr>
            <a:r>
              <a:rPr lang="en-US" sz="2400" dirty="0">
                <a:solidFill>
                  <a:schemeClr val="accent1"/>
                </a:solidFill>
                <a:cs typeface="Avenir Light"/>
              </a:rPr>
              <a:t>ANNUAL OR UM</a:t>
            </a:r>
          </a:p>
          <a:p>
            <a:pPr marL="342900" indent="-342900">
              <a:lnSpc>
                <a:spcPct val="200000"/>
              </a:lnSpc>
              <a:buFont typeface="+mj-lt"/>
              <a:buAutoNum type="arabicPeriod"/>
            </a:pPr>
            <a:r>
              <a:rPr lang="en-US" sz="2400" dirty="0">
                <a:solidFill>
                  <a:schemeClr val="tx2"/>
                </a:solidFill>
                <a:cs typeface="Avenir Light"/>
              </a:rPr>
              <a:t>REDUCE DISALLOWANCE TO UNDER 5%</a:t>
            </a:r>
          </a:p>
          <a:p>
            <a:pPr marL="342900" indent="-342900">
              <a:lnSpc>
                <a:spcPct val="200000"/>
              </a:lnSpc>
              <a:buFont typeface="+mj-lt"/>
              <a:buAutoNum type="arabicPeriod"/>
            </a:pPr>
            <a:r>
              <a:rPr lang="en-US" sz="2400" dirty="0">
                <a:solidFill>
                  <a:schemeClr val="tx2"/>
                </a:solidFill>
                <a:cs typeface="Avenir Light"/>
              </a:rPr>
              <a:t>IMPROVE SYSTEM COMPLIANCE TO 90% PLUS</a:t>
            </a:r>
          </a:p>
          <a:p>
            <a:pPr marL="342900" indent="-342900">
              <a:lnSpc>
                <a:spcPct val="200000"/>
              </a:lnSpc>
              <a:buFont typeface="+mj-lt"/>
              <a:buAutoNum type="arabicPeriod"/>
            </a:pPr>
            <a:r>
              <a:rPr lang="en-US" sz="2400" dirty="0">
                <a:solidFill>
                  <a:schemeClr val="tx2"/>
                </a:solidFill>
                <a:cs typeface="Avenir Light"/>
              </a:rPr>
              <a:t>ZERO RECOUPMENTS – KEEP OUR FUNDING </a:t>
            </a:r>
          </a:p>
          <a:p>
            <a:pPr marL="914400" lvl="1" indent="-457200">
              <a:lnSpc>
                <a:spcPct val="150000"/>
              </a:lnSpc>
              <a:buFont typeface="+mj-lt"/>
              <a:buAutoNum type="alphaLcPeriod"/>
            </a:pPr>
            <a:r>
              <a:rPr lang="en-US" sz="2400" dirty="0">
                <a:solidFill>
                  <a:schemeClr val="accent1"/>
                </a:solidFill>
                <a:cs typeface="Avenir Light"/>
              </a:rPr>
              <a:t>DUE TO PAST 14 DAYS DOCUMENTATION</a:t>
            </a:r>
          </a:p>
          <a:p>
            <a:pPr marL="914400" lvl="1" indent="-457200">
              <a:lnSpc>
                <a:spcPct val="150000"/>
              </a:lnSpc>
              <a:buFont typeface="+mj-lt"/>
              <a:buAutoNum type="alphaLcPeriod"/>
            </a:pPr>
            <a:r>
              <a:rPr lang="en-US" sz="2400" dirty="0">
                <a:solidFill>
                  <a:schemeClr val="accent1"/>
                </a:solidFill>
                <a:cs typeface="Avenir Light"/>
              </a:rPr>
              <a:t>ZERO RECOUPMENTS FOR NO VALID CP</a:t>
            </a:r>
          </a:p>
          <a:p>
            <a:pPr marL="342900" indent="-342900">
              <a:buFont typeface="+mj-lt"/>
              <a:buAutoNum type="arabicPeriod"/>
            </a:pPr>
            <a:endParaRPr lang="en-US" sz="1600" dirty="0">
              <a:solidFill>
                <a:schemeClr val="accent1">
                  <a:lumMod val="75000"/>
                </a:schemeClr>
              </a:solidFill>
              <a:latin typeface="Avenir Light"/>
              <a:cs typeface="Avenir Light"/>
            </a:endParaRPr>
          </a:p>
        </p:txBody>
      </p:sp>
    </p:spTree>
    <p:extLst>
      <p:ext uri="{BB962C8B-B14F-4D97-AF65-F5344CB8AC3E}">
        <p14:creationId xmlns:p14="http://schemas.microsoft.com/office/powerpoint/2010/main" val="3686448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166" y="1119674"/>
            <a:ext cx="8020878" cy="5616922"/>
          </a:xfrm>
          <a:prstGeom prst="rect">
            <a:avLst/>
          </a:prstGeom>
        </p:spPr>
        <p:txBody>
          <a:bodyPr wrap="square">
            <a:spAutoFit/>
          </a:bodyPr>
          <a:lstStyle/>
          <a:p>
            <a:r>
              <a:rPr lang="en-US" sz="2400" b="1" dirty="0"/>
              <a:t>CP REQUIREMENTS:</a:t>
            </a:r>
          </a:p>
          <a:p>
            <a:endParaRPr lang="en-US" sz="2400" b="1" dirty="0"/>
          </a:p>
          <a:p>
            <a:pPr marL="342900" indent="-342900">
              <a:spcAft>
                <a:spcPts val="600"/>
              </a:spcAft>
              <a:buFont typeface="+mj-lt"/>
              <a:buAutoNum type="arabicPeriod"/>
            </a:pPr>
            <a:r>
              <a:rPr lang="en-US" dirty="0"/>
              <a:t>CLIENT/LEGAL REP SIGNATURE AND DATE (if not available, go to #2)</a:t>
            </a:r>
          </a:p>
          <a:p>
            <a:pPr marL="342900" indent="-342900">
              <a:buFont typeface="+mj-lt"/>
              <a:buAutoNum type="arabicPeriod"/>
            </a:pPr>
            <a:r>
              <a:rPr lang="en-US" dirty="0"/>
              <a:t>DOCUMENTATION OF PARTICIPATION AND AGREEMENT</a:t>
            </a:r>
          </a:p>
          <a:p>
            <a:endParaRPr lang="en-US" dirty="0"/>
          </a:p>
          <a:p>
            <a:pPr marL="285750" indent="-285750">
              <a:buFont typeface="Arial" panose="020B0604020202020204" pitchFamily="34" charset="0"/>
              <a:buChar char="•"/>
            </a:pPr>
            <a:r>
              <a:rPr lang="en-US" dirty="0"/>
              <a:t>Documentation of participation in and agreement with the client plan may include reference in the client plan </a:t>
            </a:r>
            <a:r>
              <a:rPr lang="en-US" b="1" dirty="0">
                <a:solidFill>
                  <a:srgbClr val="FF0000"/>
                </a:solidFill>
              </a:rPr>
              <a:t>OR</a:t>
            </a:r>
          </a:p>
          <a:p>
            <a:endParaRPr lang="en-US" dirty="0"/>
          </a:p>
          <a:p>
            <a:pPr marL="285750" indent="-285750">
              <a:buFont typeface="Arial" panose="020B0604020202020204" pitchFamily="34" charset="0"/>
              <a:buChar char="•"/>
            </a:pPr>
            <a:r>
              <a:rPr lang="en-US" dirty="0"/>
              <a:t>A description in the medical record (e.g., in a progress note) of the beneficiary’s participation and agreement with the client plan.</a:t>
            </a:r>
          </a:p>
          <a:p>
            <a:r>
              <a:rPr lang="en-US" dirty="0"/>
              <a:t> </a:t>
            </a:r>
          </a:p>
          <a:p>
            <a:r>
              <a:rPr lang="en-US" b="1" dirty="0">
                <a:solidFill>
                  <a:srgbClr val="FF0000"/>
                </a:solidFill>
              </a:rPr>
              <a:t>The following is an example of a note that would meet the requirement</a:t>
            </a:r>
            <a:r>
              <a:rPr lang="en-US" dirty="0">
                <a:solidFill>
                  <a:srgbClr val="FF0000"/>
                </a:solidFill>
              </a:rPr>
              <a:t>:</a:t>
            </a:r>
          </a:p>
          <a:p>
            <a:endParaRPr lang="en-US" i="1" dirty="0">
              <a:solidFill>
                <a:srgbClr val="FF0000"/>
              </a:solidFill>
            </a:endParaRPr>
          </a:p>
          <a:p>
            <a:r>
              <a:rPr lang="en-US" i="1" dirty="0"/>
              <a:t>Client participated in treatment planning meetings on (date) and (date).  The client participated in developing their treatment plan goals; in particular, the goals for (state goal or goals that the beneficiary gave specific input for).  The client was satisfied with the client plan and stated verbal agreement at the meeting held on (date).</a:t>
            </a:r>
            <a:endParaRPr lang="en-US" dirty="0"/>
          </a:p>
          <a:p>
            <a:r>
              <a:rPr lang="en-US" b="1" dirty="0"/>
              <a:t> </a:t>
            </a:r>
            <a:endParaRPr lang="en-US" dirty="0"/>
          </a:p>
        </p:txBody>
      </p:sp>
      <p:sp>
        <p:nvSpPr>
          <p:cNvPr id="3" name="Title 1"/>
          <p:cNvSpPr txBox="1">
            <a:spLocks/>
          </p:cNvSpPr>
          <p:nvPr/>
        </p:nvSpPr>
        <p:spPr>
          <a:xfrm>
            <a:off x="506892" y="245163"/>
            <a:ext cx="5009325"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Client signatures</a:t>
            </a:r>
          </a:p>
        </p:txBody>
      </p:sp>
    </p:spTree>
    <p:extLst>
      <p:ext uri="{BB962C8B-B14F-4D97-AF65-F5344CB8AC3E}">
        <p14:creationId xmlns:p14="http://schemas.microsoft.com/office/powerpoint/2010/main" val="957155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QM Training FY17-18</a:t>
            </a:r>
          </a:p>
        </p:txBody>
      </p:sp>
      <p:graphicFrame>
        <p:nvGraphicFramePr>
          <p:cNvPr id="3" name="Table 2"/>
          <p:cNvGraphicFramePr>
            <a:graphicFrameLocks noGrp="1"/>
          </p:cNvGraphicFramePr>
          <p:nvPr>
            <p:extLst>
              <p:ext uri="{D42A27DB-BD31-4B8C-83A1-F6EECF244321}">
                <p14:modId xmlns:p14="http://schemas.microsoft.com/office/powerpoint/2010/main" val="2446606806"/>
              </p:ext>
            </p:extLst>
          </p:nvPr>
        </p:nvGraphicFramePr>
        <p:xfrm>
          <a:off x="715938" y="1555859"/>
          <a:ext cx="7760965" cy="4598949"/>
        </p:xfrm>
        <a:graphic>
          <a:graphicData uri="http://schemas.openxmlformats.org/drawingml/2006/table">
            <a:tbl>
              <a:tblPr firstRow="1" bandRow="1">
                <a:tableStyleId>{5C22544A-7EE6-4342-B048-85BDC9FD1C3A}</a:tableStyleId>
              </a:tblPr>
              <a:tblGrid>
                <a:gridCol w="2934323">
                  <a:extLst>
                    <a:ext uri="{9D8B030D-6E8A-4147-A177-3AD203B41FA5}">
                      <a16:colId xmlns:a16="http://schemas.microsoft.com/office/drawing/2014/main" val="20000"/>
                    </a:ext>
                  </a:extLst>
                </a:gridCol>
                <a:gridCol w="1122123">
                  <a:extLst>
                    <a:ext uri="{9D8B030D-6E8A-4147-A177-3AD203B41FA5}">
                      <a16:colId xmlns:a16="http://schemas.microsoft.com/office/drawing/2014/main" val="20001"/>
                    </a:ext>
                  </a:extLst>
                </a:gridCol>
                <a:gridCol w="1151144">
                  <a:extLst>
                    <a:ext uri="{9D8B030D-6E8A-4147-A177-3AD203B41FA5}">
                      <a16:colId xmlns:a16="http://schemas.microsoft.com/office/drawing/2014/main" val="20002"/>
                    </a:ext>
                  </a:extLst>
                </a:gridCol>
                <a:gridCol w="1218857">
                  <a:extLst>
                    <a:ext uri="{9D8B030D-6E8A-4147-A177-3AD203B41FA5}">
                      <a16:colId xmlns:a16="http://schemas.microsoft.com/office/drawing/2014/main" val="2894567888"/>
                    </a:ext>
                  </a:extLst>
                </a:gridCol>
                <a:gridCol w="1334518">
                  <a:extLst>
                    <a:ext uri="{9D8B030D-6E8A-4147-A177-3AD203B41FA5}">
                      <a16:colId xmlns:a16="http://schemas.microsoft.com/office/drawing/2014/main" val="20003"/>
                    </a:ext>
                  </a:extLst>
                </a:gridCol>
              </a:tblGrid>
              <a:tr h="666821">
                <a:tc>
                  <a:txBody>
                    <a:bodyPr/>
                    <a:lstStyle/>
                    <a:p>
                      <a:pPr algn="ctr"/>
                      <a:r>
                        <a:rPr lang="en-US" dirty="0"/>
                        <a:t>TYPE</a:t>
                      </a:r>
                    </a:p>
                  </a:txBody>
                  <a:tcPr/>
                </a:tc>
                <a:tc>
                  <a:txBody>
                    <a:bodyPr/>
                    <a:lstStyle/>
                    <a:p>
                      <a:pPr algn="ctr"/>
                      <a:r>
                        <a:rPr lang="en-US" sz="1400" baseline="0" dirty="0"/>
                        <a:t>FY 18-19 OFFERED</a:t>
                      </a:r>
                      <a:endParaRPr lang="en-US" sz="1400" dirty="0"/>
                    </a:p>
                  </a:txBody>
                  <a:tcPr/>
                </a:tc>
                <a:tc>
                  <a:txBody>
                    <a:bodyPr/>
                    <a:lstStyle/>
                    <a:p>
                      <a:pPr algn="ctr"/>
                      <a:r>
                        <a:rPr lang="en-US" sz="1400" dirty="0"/>
                        <a:t>FY 18-19</a:t>
                      </a:r>
                    </a:p>
                    <a:p>
                      <a:pPr algn="ctr"/>
                      <a:r>
                        <a:rPr lang="en-US" sz="1400" dirty="0"/>
                        <a:t>ATTENDED</a:t>
                      </a:r>
                    </a:p>
                  </a:txBody>
                  <a:tcPr/>
                </a:tc>
                <a:tc>
                  <a:txBody>
                    <a:bodyPr/>
                    <a:lstStyle/>
                    <a:p>
                      <a:pPr algn="ctr"/>
                      <a:r>
                        <a:rPr lang="en-US" sz="1400" dirty="0"/>
                        <a:t>FY 17-18</a:t>
                      </a:r>
                    </a:p>
                    <a:p>
                      <a:pPr algn="ctr"/>
                      <a:r>
                        <a:rPr lang="en-US" sz="1400" dirty="0"/>
                        <a:t>ATTENDED</a:t>
                      </a:r>
                    </a:p>
                  </a:txBody>
                  <a:tcPr/>
                </a:tc>
                <a:tc>
                  <a:txBody>
                    <a:bodyPr/>
                    <a:lstStyle/>
                    <a:p>
                      <a:pPr algn="ctr"/>
                      <a:r>
                        <a:rPr lang="en-US" sz="1400" dirty="0"/>
                        <a:t>FY</a:t>
                      </a:r>
                      <a:r>
                        <a:rPr lang="en-US" sz="1400" baseline="0" dirty="0"/>
                        <a:t> 16-17</a:t>
                      </a:r>
                      <a:r>
                        <a:rPr lang="en-US" sz="1400" dirty="0"/>
                        <a:t> ATTENDED</a:t>
                      </a:r>
                    </a:p>
                  </a:txBody>
                  <a:tcPr/>
                </a:tc>
                <a:extLst>
                  <a:ext uri="{0D108BD9-81ED-4DB2-BD59-A6C34878D82A}">
                    <a16:rowId xmlns:a16="http://schemas.microsoft.com/office/drawing/2014/main" val="10000"/>
                  </a:ext>
                </a:extLst>
              </a:tr>
              <a:tr h="386333">
                <a:tc>
                  <a:txBody>
                    <a:bodyPr/>
                    <a:lstStyle/>
                    <a:p>
                      <a:r>
                        <a:rPr lang="en-US" b="1" dirty="0"/>
                        <a:t>A/OA</a:t>
                      </a:r>
                      <a:r>
                        <a:rPr lang="en-US" b="1" baseline="0" dirty="0"/>
                        <a:t> OP DOC TRAINING</a:t>
                      </a:r>
                      <a:endParaRPr lang="en-US" b="1" dirty="0"/>
                    </a:p>
                  </a:txBody>
                  <a:tcPr/>
                </a:tc>
                <a:tc>
                  <a:txBody>
                    <a:bodyPr/>
                    <a:lstStyle/>
                    <a:p>
                      <a:pPr algn="ctr"/>
                      <a:r>
                        <a:rPr lang="en-US" b="1" dirty="0"/>
                        <a:t>4</a:t>
                      </a:r>
                    </a:p>
                  </a:txBody>
                  <a:tcPr/>
                </a:tc>
                <a:tc>
                  <a:txBody>
                    <a:bodyPr/>
                    <a:lstStyle/>
                    <a:p>
                      <a:pPr algn="ctr"/>
                      <a:r>
                        <a:rPr lang="en-US" b="1" dirty="0"/>
                        <a:t>136</a:t>
                      </a:r>
                    </a:p>
                  </a:txBody>
                  <a:tcPr/>
                </a:tc>
                <a:tc>
                  <a:txBody>
                    <a:bodyPr/>
                    <a:lstStyle/>
                    <a:p>
                      <a:pPr algn="ctr"/>
                      <a:r>
                        <a:rPr lang="en-US" b="1" dirty="0"/>
                        <a:t>113</a:t>
                      </a:r>
                    </a:p>
                  </a:txBody>
                  <a:tcPr/>
                </a:tc>
                <a:tc>
                  <a:txBody>
                    <a:bodyPr/>
                    <a:lstStyle/>
                    <a:p>
                      <a:pPr algn="ctr"/>
                      <a:r>
                        <a:rPr lang="en-US" b="1" dirty="0"/>
                        <a:t>148</a:t>
                      </a:r>
                    </a:p>
                  </a:txBody>
                  <a:tcPr/>
                </a:tc>
                <a:extLst>
                  <a:ext uri="{0D108BD9-81ED-4DB2-BD59-A6C34878D82A}">
                    <a16:rowId xmlns:a16="http://schemas.microsoft.com/office/drawing/2014/main" val="10001"/>
                  </a:ext>
                </a:extLst>
              </a:tr>
              <a:tr h="386333">
                <a:tc>
                  <a:txBody>
                    <a:bodyPr/>
                    <a:lstStyle/>
                    <a:p>
                      <a:r>
                        <a:rPr lang="en-US" b="1" dirty="0"/>
                        <a:t>CYF</a:t>
                      </a:r>
                      <a:r>
                        <a:rPr lang="en-US" b="1" baseline="0" dirty="0"/>
                        <a:t> OP DOC TRAINING</a:t>
                      </a:r>
                      <a:endParaRPr lang="en-US" b="1" dirty="0"/>
                    </a:p>
                  </a:txBody>
                  <a:tcPr/>
                </a:tc>
                <a:tc>
                  <a:txBody>
                    <a:bodyPr/>
                    <a:lstStyle/>
                    <a:p>
                      <a:pPr algn="ctr"/>
                      <a:r>
                        <a:rPr lang="en-US" b="1" dirty="0"/>
                        <a:t>4</a:t>
                      </a:r>
                    </a:p>
                  </a:txBody>
                  <a:tcPr/>
                </a:tc>
                <a:tc>
                  <a:txBody>
                    <a:bodyPr/>
                    <a:lstStyle/>
                    <a:p>
                      <a:pPr algn="ctr"/>
                      <a:r>
                        <a:rPr lang="en-US" b="1" dirty="0"/>
                        <a:t>113</a:t>
                      </a:r>
                    </a:p>
                  </a:txBody>
                  <a:tcPr/>
                </a:tc>
                <a:tc>
                  <a:txBody>
                    <a:bodyPr/>
                    <a:lstStyle/>
                    <a:p>
                      <a:pPr algn="ctr"/>
                      <a:r>
                        <a:rPr lang="en-US" b="1" dirty="0"/>
                        <a:t>139</a:t>
                      </a:r>
                    </a:p>
                  </a:txBody>
                  <a:tcPr/>
                </a:tc>
                <a:tc>
                  <a:txBody>
                    <a:bodyPr/>
                    <a:lstStyle/>
                    <a:p>
                      <a:pPr algn="ctr"/>
                      <a:r>
                        <a:rPr lang="en-US" b="1" dirty="0"/>
                        <a:t>126</a:t>
                      </a:r>
                    </a:p>
                  </a:txBody>
                  <a:tcPr/>
                </a:tc>
                <a:extLst>
                  <a:ext uri="{0D108BD9-81ED-4DB2-BD59-A6C34878D82A}">
                    <a16:rowId xmlns:a16="http://schemas.microsoft.com/office/drawing/2014/main" val="10002"/>
                  </a:ext>
                </a:extLst>
              </a:tr>
              <a:tr h="666821">
                <a:tc>
                  <a:txBody>
                    <a:bodyPr/>
                    <a:lstStyle/>
                    <a:p>
                      <a:r>
                        <a:rPr lang="en-US" b="1" baseline="0" dirty="0"/>
                        <a:t>SUPPORT PARTNERS DOC TRAINING</a:t>
                      </a:r>
                      <a:endParaRPr lang="en-US" b="1" dirty="0"/>
                    </a:p>
                  </a:txBody>
                  <a:tcPr/>
                </a:tc>
                <a:tc>
                  <a:txBody>
                    <a:bodyPr/>
                    <a:lstStyle/>
                    <a:p>
                      <a:pPr algn="ctr"/>
                      <a:r>
                        <a:rPr lang="en-US" b="1" dirty="0"/>
                        <a:t>4</a:t>
                      </a:r>
                    </a:p>
                  </a:txBody>
                  <a:tcPr/>
                </a:tc>
                <a:tc>
                  <a:txBody>
                    <a:bodyPr/>
                    <a:lstStyle/>
                    <a:p>
                      <a:pPr algn="ctr"/>
                      <a:r>
                        <a:rPr lang="en-US" b="1" dirty="0"/>
                        <a:t>74</a:t>
                      </a:r>
                    </a:p>
                  </a:txBody>
                  <a:tcPr/>
                </a:tc>
                <a:tc>
                  <a:txBody>
                    <a:bodyPr/>
                    <a:lstStyle/>
                    <a:p>
                      <a:pPr algn="ctr"/>
                      <a:r>
                        <a:rPr lang="en-US" b="1" dirty="0"/>
                        <a:t>86</a:t>
                      </a:r>
                    </a:p>
                  </a:txBody>
                  <a:tcPr/>
                </a:tc>
                <a:tc>
                  <a:txBody>
                    <a:bodyPr/>
                    <a:lstStyle/>
                    <a:p>
                      <a:pPr algn="ctr"/>
                      <a:r>
                        <a:rPr lang="en-US" b="1" dirty="0"/>
                        <a:t>68</a:t>
                      </a:r>
                    </a:p>
                  </a:txBody>
                  <a:tcPr/>
                </a:tc>
                <a:extLst>
                  <a:ext uri="{0D108BD9-81ED-4DB2-BD59-A6C34878D82A}">
                    <a16:rowId xmlns:a16="http://schemas.microsoft.com/office/drawing/2014/main" val="10003"/>
                  </a:ext>
                </a:extLst>
              </a:tr>
              <a:tr h="386333">
                <a:tc>
                  <a:txBody>
                    <a:bodyPr/>
                    <a:lstStyle/>
                    <a:p>
                      <a:r>
                        <a:rPr lang="en-US" b="1" dirty="0"/>
                        <a:t>DOC PRACTICUM</a:t>
                      </a:r>
                    </a:p>
                  </a:txBody>
                  <a:tcPr/>
                </a:tc>
                <a:tc>
                  <a:txBody>
                    <a:bodyPr/>
                    <a:lstStyle/>
                    <a:p>
                      <a:pPr algn="ctr"/>
                      <a:r>
                        <a:rPr lang="en-US" b="1" dirty="0"/>
                        <a:t>2</a:t>
                      </a:r>
                    </a:p>
                  </a:txBody>
                  <a:tcPr/>
                </a:tc>
                <a:tc>
                  <a:txBody>
                    <a:bodyPr/>
                    <a:lstStyle/>
                    <a:p>
                      <a:pPr algn="ctr"/>
                      <a:r>
                        <a:rPr lang="en-US" b="1" dirty="0"/>
                        <a:t>25</a:t>
                      </a:r>
                    </a:p>
                  </a:txBody>
                  <a:tcPr/>
                </a:tc>
                <a:tc>
                  <a:txBody>
                    <a:bodyPr/>
                    <a:lstStyle/>
                    <a:p>
                      <a:pPr algn="ctr"/>
                      <a:r>
                        <a:rPr lang="en-US" b="1" dirty="0"/>
                        <a:t>NA</a:t>
                      </a:r>
                    </a:p>
                  </a:txBody>
                  <a:tcPr/>
                </a:tc>
                <a:tc>
                  <a:txBody>
                    <a:bodyPr/>
                    <a:lstStyle/>
                    <a:p>
                      <a:pPr algn="ctr"/>
                      <a:r>
                        <a:rPr lang="en-US" b="1" dirty="0"/>
                        <a:t>NA</a:t>
                      </a:r>
                    </a:p>
                  </a:txBody>
                  <a:tcPr/>
                </a:tc>
                <a:extLst>
                  <a:ext uri="{0D108BD9-81ED-4DB2-BD59-A6C34878D82A}">
                    <a16:rowId xmlns:a16="http://schemas.microsoft.com/office/drawing/2014/main" val="10004"/>
                  </a:ext>
                </a:extLst>
              </a:tr>
              <a:tr h="666821">
                <a:tc>
                  <a:txBody>
                    <a:bodyPr/>
                    <a:lstStyle/>
                    <a:p>
                      <a:r>
                        <a:rPr lang="en-US" b="1" dirty="0"/>
                        <a:t>ROOT</a:t>
                      </a:r>
                      <a:r>
                        <a:rPr lang="en-US" b="1" baseline="0" dirty="0"/>
                        <a:t> CAUSE ANALYSIS TRAINING</a:t>
                      </a:r>
                      <a:endParaRPr lang="en-US" b="1" dirty="0"/>
                    </a:p>
                  </a:txBody>
                  <a:tcPr/>
                </a:tc>
                <a:tc>
                  <a:txBody>
                    <a:bodyPr/>
                    <a:lstStyle/>
                    <a:p>
                      <a:pPr algn="ctr"/>
                      <a:r>
                        <a:rPr lang="en-US" b="1" dirty="0"/>
                        <a:t>4</a:t>
                      </a:r>
                    </a:p>
                  </a:txBody>
                  <a:tcPr/>
                </a:tc>
                <a:tc>
                  <a:txBody>
                    <a:bodyPr/>
                    <a:lstStyle/>
                    <a:p>
                      <a:pPr algn="ctr"/>
                      <a:r>
                        <a:rPr lang="en-US" b="1" dirty="0"/>
                        <a:t>62</a:t>
                      </a:r>
                    </a:p>
                  </a:txBody>
                  <a:tcPr/>
                </a:tc>
                <a:tc>
                  <a:txBody>
                    <a:bodyPr/>
                    <a:lstStyle/>
                    <a:p>
                      <a:pPr algn="ctr"/>
                      <a:r>
                        <a:rPr lang="en-US" b="1" dirty="0"/>
                        <a:t>50</a:t>
                      </a:r>
                    </a:p>
                  </a:txBody>
                  <a:tcPr/>
                </a:tc>
                <a:tc>
                  <a:txBody>
                    <a:bodyPr/>
                    <a:lstStyle/>
                    <a:p>
                      <a:pPr algn="ctr"/>
                      <a:r>
                        <a:rPr lang="en-US" b="1" dirty="0"/>
                        <a:t>67</a:t>
                      </a:r>
                    </a:p>
                  </a:txBody>
                  <a:tcPr/>
                </a:tc>
                <a:extLst>
                  <a:ext uri="{0D108BD9-81ED-4DB2-BD59-A6C34878D82A}">
                    <a16:rowId xmlns:a16="http://schemas.microsoft.com/office/drawing/2014/main" val="10005"/>
                  </a:ext>
                </a:extLst>
              </a:tr>
              <a:tr h="386333">
                <a:tc>
                  <a:txBody>
                    <a:bodyPr/>
                    <a:lstStyle/>
                    <a:p>
                      <a:r>
                        <a:rPr lang="en-US" b="1" dirty="0"/>
                        <a:t>mHOMS</a:t>
                      </a:r>
                      <a:r>
                        <a:rPr lang="en-US" b="1" baseline="0" dirty="0"/>
                        <a:t> DOC TRAINING</a:t>
                      </a:r>
                      <a:endParaRPr lang="en-US" b="1" dirty="0"/>
                    </a:p>
                  </a:txBody>
                  <a:tcPr/>
                </a:tc>
                <a:tc>
                  <a:txBody>
                    <a:bodyPr/>
                    <a:lstStyle/>
                    <a:p>
                      <a:pPr algn="ctr"/>
                      <a:r>
                        <a:rPr lang="en-US" b="1" dirty="0"/>
                        <a:t>4</a:t>
                      </a:r>
                    </a:p>
                  </a:txBody>
                  <a:tcPr/>
                </a:tc>
                <a:tc>
                  <a:txBody>
                    <a:bodyPr/>
                    <a:lstStyle/>
                    <a:p>
                      <a:pPr algn="ctr"/>
                      <a:r>
                        <a:rPr lang="en-US" b="1" dirty="0"/>
                        <a:t>79</a:t>
                      </a:r>
                    </a:p>
                  </a:txBody>
                  <a:tcPr/>
                </a:tc>
                <a:tc>
                  <a:txBody>
                    <a:bodyPr/>
                    <a:lstStyle/>
                    <a:p>
                      <a:pPr algn="ctr"/>
                      <a:r>
                        <a:rPr lang="en-US" b="1" dirty="0"/>
                        <a:t>0</a:t>
                      </a:r>
                    </a:p>
                  </a:txBody>
                  <a:tcPr/>
                </a:tc>
                <a:tc>
                  <a:txBody>
                    <a:bodyPr/>
                    <a:lstStyle/>
                    <a:p>
                      <a:pPr algn="ctr"/>
                      <a:r>
                        <a:rPr lang="en-US" b="1" dirty="0"/>
                        <a:t>127</a:t>
                      </a:r>
                    </a:p>
                  </a:txBody>
                  <a:tcPr/>
                </a:tc>
                <a:extLst>
                  <a:ext uri="{0D108BD9-81ED-4DB2-BD59-A6C34878D82A}">
                    <a16:rowId xmlns:a16="http://schemas.microsoft.com/office/drawing/2014/main" val="10006"/>
                  </a:ext>
                </a:extLst>
              </a:tr>
              <a:tr h="666821">
                <a:tc>
                  <a:txBody>
                    <a:bodyPr/>
                    <a:lstStyle/>
                    <a:p>
                      <a:r>
                        <a:rPr lang="en-US" b="1" dirty="0"/>
                        <a:t>ONSITE TRAININGS</a:t>
                      </a:r>
                    </a:p>
                  </a:txBody>
                  <a:tcPr/>
                </a:tc>
                <a:tc>
                  <a:txBody>
                    <a:bodyPr/>
                    <a:lstStyle/>
                    <a:p>
                      <a:pPr algn="ctr"/>
                      <a:r>
                        <a:rPr lang="en-US" b="1" dirty="0"/>
                        <a:t>22</a:t>
                      </a:r>
                    </a:p>
                  </a:txBody>
                  <a:tcPr/>
                </a:tc>
                <a:tc>
                  <a:txBody>
                    <a:bodyPr/>
                    <a:lstStyle/>
                    <a:p>
                      <a:pPr algn="ctr"/>
                      <a:r>
                        <a:rPr lang="en-US" b="1" dirty="0"/>
                        <a:t>247</a:t>
                      </a:r>
                    </a:p>
                  </a:txBody>
                  <a:tcPr/>
                </a:tc>
                <a:tc>
                  <a:txBody>
                    <a:bodyPr/>
                    <a:lstStyle/>
                    <a:p>
                      <a:pPr algn="ctr"/>
                      <a:r>
                        <a:rPr lang="en-US" b="1" dirty="0"/>
                        <a:t>50</a:t>
                      </a:r>
                    </a:p>
                  </a:txBody>
                  <a:tcPr/>
                </a:tc>
                <a:tc>
                  <a:txBody>
                    <a:bodyPr/>
                    <a:lstStyle/>
                    <a:p>
                      <a:pPr algn="ctr"/>
                      <a:r>
                        <a:rPr lang="en-US" b="1" dirty="0"/>
                        <a:t>67</a:t>
                      </a:r>
                    </a:p>
                  </a:txBody>
                  <a:tcPr/>
                </a:tc>
                <a:extLst>
                  <a:ext uri="{0D108BD9-81ED-4DB2-BD59-A6C34878D82A}">
                    <a16:rowId xmlns:a16="http://schemas.microsoft.com/office/drawing/2014/main" val="10007"/>
                  </a:ext>
                </a:extLst>
              </a:tr>
              <a:tr h="386333">
                <a:tc>
                  <a:txBody>
                    <a:bodyPr/>
                    <a:lstStyle/>
                    <a:p>
                      <a:r>
                        <a:rPr lang="en-US" b="1" dirty="0"/>
                        <a:t>TOTAL</a:t>
                      </a:r>
                    </a:p>
                  </a:txBody>
                  <a:tcPr/>
                </a:tc>
                <a:tc>
                  <a:txBody>
                    <a:bodyPr/>
                    <a:lstStyle/>
                    <a:p>
                      <a:pPr algn="ctr"/>
                      <a:r>
                        <a:rPr lang="en-US" b="1" dirty="0"/>
                        <a:t>40</a:t>
                      </a:r>
                    </a:p>
                  </a:txBody>
                  <a:tcPr/>
                </a:tc>
                <a:tc>
                  <a:txBody>
                    <a:bodyPr/>
                    <a:lstStyle/>
                    <a:p>
                      <a:pPr algn="ctr"/>
                      <a:r>
                        <a:rPr lang="en-US" b="1" dirty="0"/>
                        <a:t>736</a:t>
                      </a:r>
                    </a:p>
                  </a:txBody>
                  <a:tcPr/>
                </a:tc>
                <a:tc>
                  <a:txBody>
                    <a:bodyPr/>
                    <a:lstStyle/>
                    <a:p>
                      <a:pPr algn="ctr"/>
                      <a:r>
                        <a:rPr lang="en-US" b="1" dirty="0"/>
                        <a:t>388</a:t>
                      </a:r>
                    </a:p>
                  </a:txBody>
                  <a:tcPr/>
                </a:tc>
                <a:tc>
                  <a:txBody>
                    <a:bodyPr/>
                    <a:lstStyle/>
                    <a:p>
                      <a:pPr algn="ctr"/>
                      <a:r>
                        <a:rPr lang="en-US" b="1" dirty="0"/>
                        <a:t>586</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21983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ehr Training FY18-19</a:t>
            </a:r>
          </a:p>
        </p:txBody>
      </p:sp>
      <p:graphicFrame>
        <p:nvGraphicFramePr>
          <p:cNvPr id="3" name="Table 2"/>
          <p:cNvGraphicFramePr>
            <a:graphicFrameLocks noGrp="1"/>
          </p:cNvGraphicFramePr>
          <p:nvPr>
            <p:extLst>
              <p:ext uri="{D42A27DB-BD31-4B8C-83A1-F6EECF244321}">
                <p14:modId xmlns:p14="http://schemas.microsoft.com/office/powerpoint/2010/main" val="1336774303"/>
              </p:ext>
            </p:extLst>
          </p:nvPr>
        </p:nvGraphicFramePr>
        <p:xfrm>
          <a:off x="606286" y="2060722"/>
          <a:ext cx="7888357" cy="2232983"/>
        </p:xfrm>
        <a:graphic>
          <a:graphicData uri="http://schemas.openxmlformats.org/drawingml/2006/table">
            <a:tbl>
              <a:tblPr firstRow="1" bandRow="1">
                <a:tableStyleId>{5C22544A-7EE6-4342-B048-85BDC9FD1C3A}</a:tableStyleId>
              </a:tblPr>
              <a:tblGrid>
                <a:gridCol w="4224131">
                  <a:extLst>
                    <a:ext uri="{9D8B030D-6E8A-4147-A177-3AD203B41FA5}">
                      <a16:colId xmlns:a16="http://schemas.microsoft.com/office/drawing/2014/main" val="20000"/>
                    </a:ext>
                  </a:extLst>
                </a:gridCol>
                <a:gridCol w="1848679">
                  <a:extLst>
                    <a:ext uri="{9D8B030D-6E8A-4147-A177-3AD203B41FA5}">
                      <a16:colId xmlns:a16="http://schemas.microsoft.com/office/drawing/2014/main" val="20001"/>
                    </a:ext>
                  </a:extLst>
                </a:gridCol>
                <a:gridCol w="1815547">
                  <a:extLst>
                    <a:ext uri="{9D8B030D-6E8A-4147-A177-3AD203B41FA5}">
                      <a16:colId xmlns:a16="http://schemas.microsoft.com/office/drawing/2014/main" val="20002"/>
                    </a:ext>
                  </a:extLst>
                </a:gridCol>
              </a:tblGrid>
              <a:tr h="1011709">
                <a:tc>
                  <a:txBody>
                    <a:bodyPr/>
                    <a:lstStyle/>
                    <a:p>
                      <a:pPr algn="ctr"/>
                      <a:r>
                        <a:rPr lang="en-US" dirty="0"/>
                        <a:t>OPTUM</a:t>
                      </a:r>
                      <a:r>
                        <a:rPr lang="en-US" baseline="0" dirty="0"/>
                        <a:t> TRAINING TEAM</a:t>
                      </a:r>
                      <a:endParaRPr lang="en-US" dirty="0"/>
                    </a:p>
                  </a:txBody>
                  <a:tcPr/>
                </a:tc>
                <a:tc>
                  <a:txBody>
                    <a:bodyPr/>
                    <a:lstStyle/>
                    <a:p>
                      <a:pPr algn="ctr"/>
                      <a:r>
                        <a:rPr lang="en-US" baseline="0" dirty="0"/>
                        <a:t>CLASSES OFFERED</a:t>
                      </a:r>
                      <a:endParaRPr lang="en-US" dirty="0"/>
                    </a:p>
                  </a:txBody>
                  <a:tcPr/>
                </a:tc>
                <a:tc>
                  <a:txBody>
                    <a:bodyPr/>
                    <a:lstStyle/>
                    <a:p>
                      <a:pPr algn="ctr"/>
                      <a:r>
                        <a:rPr lang="en-US" dirty="0"/>
                        <a:t>NUMBER ATTENDED</a:t>
                      </a:r>
                    </a:p>
                  </a:txBody>
                  <a:tcPr/>
                </a:tc>
                <a:extLst>
                  <a:ext uri="{0D108BD9-81ED-4DB2-BD59-A6C34878D82A}">
                    <a16:rowId xmlns:a16="http://schemas.microsoft.com/office/drawing/2014/main" val="10000"/>
                  </a:ext>
                </a:extLst>
              </a:tr>
              <a:tr h="610637">
                <a:tc>
                  <a:txBody>
                    <a:bodyPr/>
                    <a:lstStyle/>
                    <a:p>
                      <a:r>
                        <a:rPr lang="en-US" b="1" baseline="0" dirty="0"/>
                        <a:t>CCBH (Cerner)</a:t>
                      </a:r>
                      <a:endParaRPr lang="en-US" b="1" dirty="0"/>
                    </a:p>
                  </a:txBody>
                  <a:tcPr/>
                </a:tc>
                <a:tc>
                  <a:txBody>
                    <a:bodyPr/>
                    <a:lstStyle/>
                    <a:p>
                      <a:pPr algn="ctr"/>
                      <a:r>
                        <a:rPr lang="en-US" b="1" dirty="0"/>
                        <a:t>471</a:t>
                      </a:r>
                    </a:p>
                  </a:txBody>
                  <a:tcPr/>
                </a:tc>
                <a:tc>
                  <a:txBody>
                    <a:bodyPr/>
                    <a:lstStyle/>
                    <a:p>
                      <a:pPr algn="ctr"/>
                      <a:r>
                        <a:rPr lang="en-US" b="1" dirty="0"/>
                        <a:t>2260</a:t>
                      </a:r>
                    </a:p>
                  </a:txBody>
                  <a:tcPr/>
                </a:tc>
                <a:extLst>
                  <a:ext uri="{0D108BD9-81ED-4DB2-BD59-A6C34878D82A}">
                    <a16:rowId xmlns:a16="http://schemas.microsoft.com/office/drawing/2014/main" val="10001"/>
                  </a:ext>
                </a:extLst>
              </a:tr>
              <a:tr h="610637">
                <a:tc>
                  <a:txBody>
                    <a:bodyPr/>
                    <a:lstStyle/>
                    <a:p>
                      <a:r>
                        <a:rPr lang="en-US" b="1" dirty="0"/>
                        <a:t>Since</a:t>
                      </a:r>
                      <a:r>
                        <a:rPr lang="en-US" b="1" baseline="0" dirty="0"/>
                        <a:t> October 2009</a:t>
                      </a:r>
                      <a:endParaRPr lang="en-US" b="1" dirty="0"/>
                    </a:p>
                  </a:txBody>
                  <a:tcPr/>
                </a:tc>
                <a:tc>
                  <a:txBody>
                    <a:bodyPr/>
                    <a:lstStyle/>
                    <a:p>
                      <a:pPr algn="ctr"/>
                      <a:r>
                        <a:rPr lang="en-US" b="1" dirty="0"/>
                        <a:t>3,497</a:t>
                      </a:r>
                    </a:p>
                  </a:txBody>
                  <a:tcPr/>
                </a:tc>
                <a:tc>
                  <a:txBody>
                    <a:bodyPr/>
                    <a:lstStyle/>
                    <a:p>
                      <a:pPr algn="ctr"/>
                      <a:r>
                        <a:rPr lang="en-US" b="1" dirty="0"/>
                        <a:t>20,752</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68063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3A30-D200-4C72-998F-39D89D16C38B}"/>
              </a:ext>
            </a:extLst>
          </p:cNvPr>
          <p:cNvSpPr>
            <a:spLocks noGrp="1"/>
          </p:cNvSpPr>
          <p:nvPr>
            <p:ph type="ctrTitle"/>
          </p:nvPr>
        </p:nvSpPr>
        <p:spPr/>
        <p:txBody>
          <a:bodyPr>
            <a:normAutofit/>
          </a:bodyPr>
          <a:lstStyle/>
          <a:p>
            <a:r>
              <a:rPr lang="en-US" sz="6000" dirty="0"/>
              <a:t>CLAIM IT ANYWAY</a:t>
            </a:r>
          </a:p>
        </p:txBody>
      </p:sp>
      <p:sp>
        <p:nvSpPr>
          <p:cNvPr id="3" name="Subtitle 2">
            <a:extLst>
              <a:ext uri="{FF2B5EF4-FFF2-40B4-BE49-F238E27FC236}">
                <a16:creationId xmlns:a16="http://schemas.microsoft.com/office/drawing/2014/main" id="{E325EA9F-FB59-41F8-92E1-5326695B0FC3}"/>
              </a:ext>
            </a:extLst>
          </p:cNvPr>
          <p:cNvSpPr>
            <a:spLocks noGrp="1"/>
          </p:cNvSpPr>
          <p:nvPr>
            <p:ph type="subTitle" idx="1"/>
          </p:nvPr>
        </p:nvSpPr>
        <p:spPr/>
        <p:txBody>
          <a:bodyPr>
            <a:normAutofit/>
          </a:bodyPr>
          <a:lstStyle/>
          <a:p>
            <a:r>
              <a:rPr lang="en-US" sz="3000" dirty="0"/>
              <a:t>SUSPENSE CODES </a:t>
            </a:r>
            <a:r>
              <a:rPr lang="en-US" sz="3000" b="1" dirty="0">
                <a:solidFill>
                  <a:schemeClr val="tx1"/>
                </a:solidFill>
              </a:rPr>
              <a:t>y</a:t>
            </a:r>
            <a:r>
              <a:rPr lang="en-US" sz="3000" dirty="0"/>
              <a:t> and </a:t>
            </a:r>
            <a:r>
              <a:rPr lang="en-US" sz="3000" b="1" dirty="0">
                <a:solidFill>
                  <a:schemeClr val="tx1"/>
                </a:solidFill>
              </a:rPr>
              <a:t>AQ</a:t>
            </a:r>
          </a:p>
        </p:txBody>
      </p:sp>
    </p:spTree>
    <p:extLst>
      <p:ext uri="{BB962C8B-B14F-4D97-AF65-F5344CB8AC3E}">
        <p14:creationId xmlns:p14="http://schemas.microsoft.com/office/powerpoint/2010/main" val="14107831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52CB-A8D8-4623-A604-CCB1C3C7C90E}"/>
              </a:ext>
            </a:extLst>
          </p:cNvPr>
          <p:cNvSpPr>
            <a:spLocks noGrp="1"/>
          </p:cNvSpPr>
          <p:nvPr>
            <p:ph type="title"/>
          </p:nvPr>
        </p:nvSpPr>
        <p:spPr>
          <a:xfrm>
            <a:off x="285135" y="88489"/>
            <a:ext cx="6233652" cy="1032387"/>
          </a:xfrm>
        </p:spPr>
        <p:txBody>
          <a:bodyPr/>
          <a:lstStyle/>
          <a:p>
            <a:r>
              <a:rPr lang="en-US" dirty="0"/>
              <a:t>Suspense codes </a:t>
            </a:r>
            <a:r>
              <a:rPr lang="en-US" b="1" dirty="0"/>
              <a:t>y </a:t>
            </a:r>
            <a:r>
              <a:rPr lang="en-US" dirty="0"/>
              <a:t>and </a:t>
            </a:r>
            <a:r>
              <a:rPr lang="en-US" b="1" dirty="0"/>
              <a:t>AQ</a:t>
            </a:r>
            <a:r>
              <a:rPr lang="en-US" dirty="0"/>
              <a:t> are considered “Claim It Anyway” (CIA)</a:t>
            </a:r>
          </a:p>
        </p:txBody>
      </p:sp>
      <p:sp>
        <p:nvSpPr>
          <p:cNvPr id="8" name="Content Placeholder 7">
            <a:extLst>
              <a:ext uri="{FF2B5EF4-FFF2-40B4-BE49-F238E27FC236}">
                <a16:creationId xmlns:a16="http://schemas.microsoft.com/office/drawing/2014/main" id="{F30D1F70-4AA0-404B-A2EC-0B748F08EF60}"/>
              </a:ext>
            </a:extLst>
          </p:cNvPr>
          <p:cNvSpPr>
            <a:spLocks noGrp="1"/>
          </p:cNvSpPr>
          <p:nvPr>
            <p:ph sz="half" idx="2"/>
          </p:nvPr>
        </p:nvSpPr>
        <p:spPr>
          <a:xfrm>
            <a:off x="4700709" y="1258529"/>
            <a:ext cx="4246646" cy="4822231"/>
          </a:xfrm>
        </p:spPr>
        <p:txBody>
          <a:bodyPr>
            <a:normAutofit fontScale="77500" lnSpcReduction="20000"/>
          </a:bodyPr>
          <a:lstStyle/>
          <a:p>
            <a:endParaRPr lang="en-US" dirty="0"/>
          </a:p>
          <a:p>
            <a:pPr marL="34290" indent="0">
              <a:buNone/>
            </a:pPr>
            <a:r>
              <a:rPr lang="en-US" sz="2550" b="1" u="sng" dirty="0"/>
              <a:t>AQ Suspense </a:t>
            </a:r>
            <a:r>
              <a:rPr lang="en-US" sz="2550" b="1" dirty="0"/>
              <a:t>- </a:t>
            </a:r>
            <a:r>
              <a:rPr lang="en-US" sz="2175" dirty="0"/>
              <a:t>Service Diagnosis Not Supported</a:t>
            </a:r>
            <a:endParaRPr lang="en-US" dirty="0"/>
          </a:p>
          <a:p>
            <a:r>
              <a:rPr lang="en-US" dirty="0"/>
              <a:t>Program must research and make corrections to the Diagnosis Sheet for corresponding date of service. If unable to correct contact Optum help desk (800) 798-2254.</a:t>
            </a:r>
          </a:p>
        </p:txBody>
      </p:sp>
      <p:sp>
        <p:nvSpPr>
          <p:cNvPr id="10" name="Content Placeholder 9">
            <a:extLst>
              <a:ext uri="{FF2B5EF4-FFF2-40B4-BE49-F238E27FC236}">
                <a16:creationId xmlns:a16="http://schemas.microsoft.com/office/drawing/2014/main" id="{BFFBBE0B-BB30-4FB3-8055-A412BEEFF68D}"/>
              </a:ext>
            </a:extLst>
          </p:cNvPr>
          <p:cNvSpPr>
            <a:spLocks noGrp="1"/>
          </p:cNvSpPr>
          <p:nvPr>
            <p:ph sz="half" idx="1"/>
          </p:nvPr>
        </p:nvSpPr>
        <p:spPr>
          <a:xfrm>
            <a:off x="285135" y="1258529"/>
            <a:ext cx="4138275" cy="4822230"/>
          </a:xfrm>
        </p:spPr>
        <p:txBody>
          <a:bodyPr>
            <a:normAutofit fontScale="77500" lnSpcReduction="20000"/>
          </a:bodyPr>
          <a:lstStyle/>
          <a:p>
            <a:endParaRPr lang="en-US" dirty="0"/>
          </a:p>
          <a:p>
            <a:pPr marL="34290" indent="0">
              <a:lnSpc>
                <a:spcPct val="120000"/>
              </a:lnSpc>
              <a:buNone/>
            </a:pPr>
            <a:r>
              <a:rPr lang="en-US" sz="2550" b="1" u="sng" dirty="0"/>
              <a:t>y Suspense </a:t>
            </a:r>
            <a:r>
              <a:rPr lang="en-US" sz="2550" b="1" dirty="0"/>
              <a:t>- </a:t>
            </a:r>
            <a:r>
              <a:rPr lang="en-US" sz="1950" dirty="0"/>
              <a:t>Service concurrent with an Admission Assignment</a:t>
            </a:r>
            <a:endParaRPr lang="en-US" sz="2550" b="1" dirty="0"/>
          </a:p>
          <a:p>
            <a:r>
              <a:rPr lang="en-US" dirty="0"/>
              <a:t>Indicates client is open to 24-hour program at same time as receiving outpatient treatment service.</a:t>
            </a:r>
          </a:p>
          <a:p>
            <a:r>
              <a:rPr lang="en-US" dirty="0"/>
              <a:t>Program must research and make corrections to the assignment or services as needed.</a:t>
            </a:r>
          </a:p>
          <a:p>
            <a:r>
              <a:rPr lang="en-US" dirty="0"/>
              <a:t>If assignments and services are correct, identify services on the report to be claimed with "CLAIM IT ANYWAY" and fax to QI Matters at Fax# 619-236-1953 for determination.</a:t>
            </a:r>
          </a:p>
          <a:p>
            <a:r>
              <a:rPr lang="en-US" dirty="0"/>
              <a:t>QI Matters will forward the approved report to MHBU for processing. Once processed, MHBU will fax the completed report to the program for continuation of internal process.</a:t>
            </a:r>
          </a:p>
        </p:txBody>
      </p:sp>
    </p:spTree>
    <p:extLst>
      <p:ext uri="{BB962C8B-B14F-4D97-AF65-F5344CB8AC3E}">
        <p14:creationId xmlns:p14="http://schemas.microsoft.com/office/powerpoint/2010/main" val="176908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0425"/>
            <a:ext cx="9144000" cy="282920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Calibri"/>
                <a:ea typeface="+mj-ea"/>
                <a:cs typeface="+mj-cs"/>
              </a:rPr>
              <a:t>SYSTEM</a:t>
            </a:r>
            <a:r>
              <a:rPr kumimoji="0" lang="en-US" sz="4400" b="1" i="0" u="none" strike="noStrike" kern="1200" cap="none" spc="0" normalizeH="0" noProof="0" dirty="0">
                <a:ln>
                  <a:noFill/>
                </a:ln>
                <a:solidFill>
                  <a:schemeClr val="accent1"/>
                </a:solidFill>
                <a:effectLst/>
                <a:uLnTx/>
                <a:uFillTx/>
                <a:latin typeface="Calibri"/>
                <a:ea typeface="+mj-ea"/>
                <a:cs typeface="+mj-cs"/>
              </a:rPr>
              <a:t> INFORMATION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noProof="0" dirty="0">
              <a:ln>
                <a:noFill/>
              </a:ln>
              <a:solidFill>
                <a:schemeClr val="accent1"/>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aseline="0" dirty="0">
                <a:solidFill>
                  <a:schemeClr val="bg2">
                    <a:lumMod val="50000"/>
                  </a:schemeClr>
                </a:solidFill>
                <a:latin typeface="Calibri"/>
              </a:rPr>
              <a:t>Presented by</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aseline="0" dirty="0">
              <a:solidFill>
                <a:schemeClr val="bg2">
                  <a:lumMod val="50000"/>
                </a:schemeClr>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noProof="0" dirty="0">
                <a:ln>
                  <a:noFill/>
                </a:ln>
                <a:solidFill>
                  <a:schemeClr val="bg2">
                    <a:lumMod val="50000"/>
                  </a:schemeClr>
                </a:solidFill>
                <a:effectLst/>
                <a:uLnTx/>
                <a:uFillTx/>
                <a:latin typeface="Calibri"/>
              </a:rPr>
              <a:t>Tabatha Lang, LMFT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noProof="0" dirty="0">
                <a:ln>
                  <a:noFill/>
                </a:ln>
                <a:solidFill>
                  <a:schemeClr val="bg2">
                    <a:lumMod val="50000"/>
                  </a:schemeClr>
                </a:solidFill>
                <a:effectLst/>
                <a:uLnTx/>
                <a:uFillTx/>
                <a:latin typeface="Calibri"/>
              </a:rPr>
              <a:t>Quality Improvement Unit</a:t>
            </a:r>
            <a:r>
              <a:rPr lang="en-US" sz="3200" dirty="0">
                <a:solidFill>
                  <a:schemeClr val="bg2">
                    <a:lumMod val="50000"/>
                  </a:schemeClr>
                </a:solidFill>
                <a:latin typeface="Calibri"/>
              </a:rPr>
              <a:t> Administrator</a:t>
            </a:r>
            <a:r>
              <a:rPr kumimoji="0" lang="en-US" sz="4400" i="0" u="none" strike="noStrike" kern="1200" cap="none" spc="0" normalizeH="0" baseline="0" noProof="0" dirty="0">
                <a:ln>
                  <a:noFill/>
                </a:ln>
                <a:solidFill>
                  <a:schemeClr val="bg2">
                    <a:lumMod val="50000"/>
                  </a:schemeClr>
                </a:solidFill>
                <a:effectLst/>
                <a:uLnTx/>
                <a:uFillTx/>
                <a:latin typeface="Calibri"/>
              </a:rPr>
              <a:t> </a:t>
            </a:r>
          </a:p>
        </p:txBody>
      </p:sp>
    </p:spTree>
    <p:extLst>
      <p:ext uri="{BB962C8B-B14F-4D97-AF65-F5344CB8AC3E}">
        <p14:creationId xmlns:p14="http://schemas.microsoft.com/office/powerpoint/2010/main" val="3993963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897241-5E64-40DD-8DFB-C266F0EDA89C}"/>
              </a:ext>
            </a:extLst>
          </p:cNvPr>
          <p:cNvSpPr>
            <a:spLocks noGrp="1"/>
          </p:cNvSpPr>
          <p:nvPr>
            <p:ph type="title"/>
          </p:nvPr>
        </p:nvSpPr>
        <p:spPr>
          <a:xfrm>
            <a:off x="243261" y="225834"/>
            <a:ext cx="3119371" cy="855713"/>
          </a:xfrm>
        </p:spPr>
        <p:txBody>
          <a:bodyPr vert="horz" lIns="68580" tIns="34290" rIns="68580" bIns="34290" rtlCol="0" anchor="ctr">
            <a:normAutofit/>
          </a:bodyPr>
          <a:lstStyle/>
          <a:p>
            <a:r>
              <a:rPr lang="en-US" sz="3200" b="1" dirty="0"/>
              <a:t>Y SUSPENSE </a:t>
            </a:r>
          </a:p>
        </p:txBody>
      </p:sp>
      <p:pic>
        <p:nvPicPr>
          <p:cNvPr id="6" name="Picture 5">
            <a:extLst>
              <a:ext uri="{FF2B5EF4-FFF2-40B4-BE49-F238E27FC236}">
                <a16:creationId xmlns:a16="http://schemas.microsoft.com/office/drawing/2014/main" id="{D838C7FA-DD5A-4059-8ED1-327572390EE5}"/>
              </a:ext>
            </a:extLst>
          </p:cNvPr>
          <p:cNvPicPr>
            <a:picLocks noChangeAspect="1"/>
          </p:cNvPicPr>
          <p:nvPr/>
        </p:nvPicPr>
        <p:blipFill>
          <a:blip r:embed="rId2"/>
          <a:stretch>
            <a:fillRect/>
          </a:stretch>
        </p:blipFill>
        <p:spPr>
          <a:xfrm>
            <a:off x="3372465" y="1885949"/>
            <a:ext cx="5690762" cy="3570953"/>
          </a:xfrm>
          <a:prstGeom prst="rect">
            <a:avLst/>
          </a:prstGeom>
        </p:spPr>
      </p:pic>
      <p:sp>
        <p:nvSpPr>
          <p:cNvPr id="7" name="TextBox 6">
            <a:extLst>
              <a:ext uri="{FF2B5EF4-FFF2-40B4-BE49-F238E27FC236}">
                <a16:creationId xmlns:a16="http://schemas.microsoft.com/office/drawing/2014/main" id="{0F7340FF-0351-4AF3-BAEC-A92A6637B82F}"/>
              </a:ext>
            </a:extLst>
          </p:cNvPr>
          <p:cNvSpPr txBox="1"/>
          <p:nvPr/>
        </p:nvSpPr>
        <p:spPr>
          <a:xfrm>
            <a:off x="181857" y="1708662"/>
            <a:ext cx="3190608" cy="3028950"/>
          </a:xfrm>
          <a:prstGeom prst="rect">
            <a:avLst/>
          </a:prstGeom>
        </p:spPr>
        <p:txBody>
          <a:bodyPr vert="horz" lIns="68580" tIns="34290" rIns="68580" bIns="34290" rtlCol="0">
            <a:noAutofit/>
          </a:bodyPr>
          <a:lstStyle/>
          <a:p>
            <a:pPr indent="-137160" defTabSz="685800">
              <a:lnSpc>
                <a:spcPct val="90000"/>
              </a:lnSpc>
              <a:spcAft>
                <a:spcPts val="450"/>
              </a:spcAft>
              <a:buClr>
                <a:schemeClr val="accent1"/>
              </a:buClr>
              <a:buSzPct val="80000"/>
              <a:buFont typeface="Corbel" pitchFamily="34" charset="0"/>
              <a:buChar char="•"/>
            </a:pPr>
            <a:r>
              <a:rPr lang="en-US" dirty="0">
                <a:solidFill>
                  <a:schemeClr val="accent3"/>
                </a:solidFill>
              </a:rPr>
              <a:t>Check the date of the service that is in y suspense and check the client assignments. </a:t>
            </a:r>
          </a:p>
          <a:p>
            <a:pPr indent="-137160" defTabSz="685800">
              <a:lnSpc>
                <a:spcPct val="90000"/>
              </a:lnSpc>
              <a:spcAft>
                <a:spcPts val="450"/>
              </a:spcAft>
              <a:buClr>
                <a:schemeClr val="accent1"/>
              </a:buClr>
              <a:buSzPct val="80000"/>
              <a:buFont typeface="Corbel" pitchFamily="34" charset="0"/>
              <a:buChar char="•"/>
            </a:pPr>
            <a:endParaRPr lang="en-US" dirty="0">
              <a:solidFill>
                <a:schemeClr val="accent3"/>
              </a:solidFill>
            </a:endParaRPr>
          </a:p>
          <a:p>
            <a:pPr indent="-137160" defTabSz="685800">
              <a:lnSpc>
                <a:spcPct val="90000"/>
              </a:lnSpc>
              <a:spcAft>
                <a:spcPts val="450"/>
              </a:spcAft>
              <a:buClr>
                <a:schemeClr val="accent1"/>
              </a:buClr>
              <a:buSzPct val="80000"/>
              <a:buFont typeface="Corbel" pitchFamily="34" charset="0"/>
              <a:buChar char="•"/>
            </a:pPr>
            <a:r>
              <a:rPr lang="en-US" dirty="0">
                <a:solidFill>
                  <a:schemeClr val="accent3"/>
                </a:solidFill>
              </a:rPr>
              <a:t>If the date of service is the same as the day of admission or the day of discharge from the 24 hour facility – it </a:t>
            </a:r>
            <a:r>
              <a:rPr lang="en-US" b="1" dirty="0">
                <a:solidFill>
                  <a:schemeClr val="accent3"/>
                </a:solidFill>
              </a:rPr>
              <a:t>CAN BE CLAIMED ANYWAY</a:t>
            </a:r>
          </a:p>
          <a:p>
            <a:pPr defTabSz="685800">
              <a:lnSpc>
                <a:spcPct val="90000"/>
              </a:lnSpc>
              <a:spcAft>
                <a:spcPts val="450"/>
              </a:spcAft>
              <a:buClr>
                <a:schemeClr val="accent1"/>
              </a:buClr>
              <a:buSzPct val="80000"/>
            </a:pPr>
            <a:endParaRPr lang="en-US" dirty="0">
              <a:solidFill>
                <a:schemeClr val="accent3"/>
              </a:solidFill>
            </a:endParaRPr>
          </a:p>
          <a:p>
            <a:pPr indent="-137160" defTabSz="685800">
              <a:lnSpc>
                <a:spcPct val="90000"/>
              </a:lnSpc>
              <a:spcAft>
                <a:spcPts val="450"/>
              </a:spcAft>
              <a:buClr>
                <a:schemeClr val="accent1"/>
              </a:buClr>
              <a:buSzPct val="80000"/>
              <a:buFont typeface="Corbel" pitchFamily="34" charset="0"/>
              <a:buChar char="•"/>
            </a:pPr>
            <a:r>
              <a:rPr lang="en-US" dirty="0">
                <a:solidFill>
                  <a:schemeClr val="accent3"/>
                </a:solidFill>
              </a:rPr>
              <a:t>If the service falls in between the day of admission and day of discharge the program will correct the progress note entry’s place of service to the 24 hour facility the client is at. </a:t>
            </a:r>
          </a:p>
        </p:txBody>
      </p:sp>
    </p:spTree>
    <p:extLst>
      <p:ext uri="{BB962C8B-B14F-4D97-AF65-F5344CB8AC3E}">
        <p14:creationId xmlns:p14="http://schemas.microsoft.com/office/powerpoint/2010/main" val="1634556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E0A31-E4F4-42FC-9CBB-C3379B4D922C}"/>
              </a:ext>
            </a:extLst>
          </p:cNvPr>
          <p:cNvSpPr>
            <a:spLocks noGrp="1"/>
          </p:cNvSpPr>
          <p:nvPr>
            <p:ph type="title"/>
          </p:nvPr>
        </p:nvSpPr>
        <p:spPr>
          <a:xfrm>
            <a:off x="516076" y="269002"/>
            <a:ext cx="5326743" cy="741362"/>
          </a:xfrm>
        </p:spPr>
        <p:txBody>
          <a:bodyPr>
            <a:normAutofit fontScale="90000"/>
          </a:bodyPr>
          <a:lstStyle/>
          <a:p>
            <a:r>
              <a:rPr lang="en-US" sz="3600" b="1" dirty="0"/>
              <a:t>AQ Suspense Report</a:t>
            </a:r>
          </a:p>
        </p:txBody>
      </p:sp>
      <p:pic>
        <p:nvPicPr>
          <p:cNvPr id="9" name="Content Placeholder 8">
            <a:extLst>
              <a:ext uri="{FF2B5EF4-FFF2-40B4-BE49-F238E27FC236}">
                <a16:creationId xmlns:a16="http://schemas.microsoft.com/office/drawing/2014/main" id="{301AE432-0143-4F8A-98EC-173AE07F3EE9}"/>
              </a:ext>
            </a:extLst>
          </p:cNvPr>
          <p:cNvPicPr>
            <a:picLocks noGrp="1" noChangeAspect="1"/>
          </p:cNvPicPr>
          <p:nvPr>
            <p:ph idx="1"/>
          </p:nvPr>
        </p:nvPicPr>
        <p:blipFill>
          <a:blip r:embed="rId2"/>
          <a:stretch>
            <a:fillRect/>
          </a:stretch>
        </p:blipFill>
        <p:spPr>
          <a:xfrm>
            <a:off x="20862" y="2485148"/>
            <a:ext cx="9123138" cy="120504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81348FCC-CADF-453A-A7CD-52670A85A73C}"/>
              </a:ext>
            </a:extLst>
          </p:cNvPr>
          <p:cNvSpPr txBox="1"/>
          <p:nvPr/>
        </p:nvSpPr>
        <p:spPr>
          <a:xfrm>
            <a:off x="0" y="1666223"/>
            <a:ext cx="9144000" cy="523220"/>
          </a:xfrm>
          <a:prstGeom prst="rect">
            <a:avLst/>
          </a:prstGeom>
          <a:noFill/>
        </p:spPr>
        <p:txBody>
          <a:bodyPr wrap="square" rtlCol="0">
            <a:spAutoFit/>
          </a:bodyPr>
          <a:lstStyle/>
          <a:p>
            <a:pPr algn="ctr"/>
            <a:r>
              <a:rPr lang="en-US" sz="2800" dirty="0"/>
              <a:t>Suspense report with F29 written next to the AQ </a:t>
            </a:r>
          </a:p>
        </p:txBody>
      </p:sp>
    </p:spTree>
    <p:extLst>
      <p:ext uri="{BB962C8B-B14F-4D97-AF65-F5344CB8AC3E}">
        <p14:creationId xmlns:p14="http://schemas.microsoft.com/office/powerpoint/2010/main" val="2040712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DB79AE8-7136-4A36-B121-635FAF2A0A20}"/>
              </a:ext>
            </a:extLst>
          </p:cNvPr>
          <p:cNvPicPr>
            <a:picLocks noGrp="1" noChangeAspect="1"/>
          </p:cNvPicPr>
          <p:nvPr>
            <p:ph idx="1"/>
          </p:nvPr>
        </p:nvPicPr>
        <p:blipFill>
          <a:blip r:embed="rId2"/>
          <a:stretch>
            <a:fillRect/>
          </a:stretch>
        </p:blipFill>
        <p:spPr>
          <a:xfrm>
            <a:off x="1069199" y="2584233"/>
            <a:ext cx="7005601" cy="4157920"/>
          </a:xfrm>
          <a:prstGeom prst="rect">
            <a:avLst/>
          </a:prstGeom>
        </p:spPr>
      </p:pic>
      <p:sp>
        <p:nvSpPr>
          <p:cNvPr id="14" name="Title 1">
            <a:extLst>
              <a:ext uri="{FF2B5EF4-FFF2-40B4-BE49-F238E27FC236}">
                <a16:creationId xmlns:a16="http://schemas.microsoft.com/office/drawing/2014/main" id="{440D49BE-95CD-4127-BE16-A3EFCD88C215}"/>
              </a:ext>
            </a:extLst>
          </p:cNvPr>
          <p:cNvSpPr txBox="1">
            <a:spLocks/>
          </p:cNvSpPr>
          <p:nvPr/>
        </p:nvSpPr>
        <p:spPr>
          <a:xfrm>
            <a:off x="196645" y="1160483"/>
            <a:ext cx="8688546" cy="1409828"/>
          </a:xfrm>
          <a:prstGeom prst="rect">
            <a:avLst/>
          </a:prstGeom>
        </p:spPr>
        <p:txBody>
          <a:bodyPr vert="horz" lIns="91440" tIns="45720" rIns="91440" bIns="45720" rtlCol="0" anchor="b">
            <a:normAutofit fontScale="75000" lnSpcReduction="20000"/>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pPr algn="ctr">
              <a:lnSpc>
                <a:spcPct val="85000"/>
              </a:lnSpc>
            </a:pPr>
            <a:endParaRPr lang="en-US" sz="4200" b="1" dirty="0">
              <a:solidFill>
                <a:schemeClr val="accent4"/>
              </a:solidFill>
            </a:endParaRPr>
          </a:p>
          <a:p>
            <a:pPr algn="ctr">
              <a:lnSpc>
                <a:spcPct val="85000"/>
              </a:lnSpc>
            </a:pPr>
            <a:r>
              <a:rPr lang="en-US" sz="4200" b="1" dirty="0">
                <a:solidFill>
                  <a:schemeClr val="accent4"/>
                </a:solidFill>
              </a:rPr>
              <a:t>Display Client Services:</a:t>
            </a:r>
          </a:p>
          <a:p>
            <a:pPr algn="ctr">
              <a:lnSpc>
                <a:spcPct val="85000"/>
              </a:lnSpc>
            </a:pPr>
            <a:r>
              <a:rPr lang="en-US" sz="4200" b="1" dirty="0">
                <a:solidFill>
                  <a:schemeClr val="accent4"/>
                </a:solidFill>
              </a:rPr>
              <a:t> </a:t>
            </a:r>
          </a:p>
          <a:p>
            <a:pPr algn="ctr">
              <a:lnSpc>
                <a:spcPct val="85000"/>
              </a:lnSpc>
            </a:pPr>
            <a:r>
              <a:rPr lang="en-US" sz="4200" b="1" dirty="0">
                <a:solidFill>
                  <a:schemeClr val="accent4"/>
                </a:solidFill>
              </a:rPr>
              <a:t>finding the Das</a:t>
            </a:r>
          </a:p>
        </p:txBody>
      </p:sp>
      <p:sp>
        <p:nvSpPr>
          <p:cNvPr id="16" name="Title 2">
            <a:extLst>
              <a:ext uri="{FF2B5EF4-FFF2-40B4-BE49-F238E27FC236}">
                <a16:creationId xmlns:a16="http://schemas.microsoft.com/office/drawing/2014/main" id="{954E4841-F3F9-4493-915A-567353902592}"/>
              </a:ext>
            </a:extLst>
          </p:cNvPr>
          <p:cNvSpPr>
            <a:spLocks noGrp="1"/>
          </p:cNvSpPr>
          <p:nvPr>
            <p:ph type="title"/>
          </p:nvPr>
        </p:nvSpPr>
        <p:spPr>
          <a:xfrm>
            <a:off x="516076" y="239506"/>
            <a:ext cx="5326743" cy="741362"/>
          </a:xfrm>
        </p:spPr>
        <p:txBody>
          <a:bodyPr>
            <a:normAutofit/>
          </a:bodyPr>
          <a:lstStyle/>
          <a:p>
            <a:r>
              <a:rPr lang="en-US" sz="3600" b="1" dirty="0"/>
              <a:t>AQ Suspense</a:t>
            </a:r>
          </a:p>
        </p:txBody>
      </p:sp>
    </p:spTree>
    <p:extLst>
      <p:ext uri="{BB962C8B-B14F-4D97-AF65-F5344CB8AC3E}">
        <p14:creationId xmlns:p14="http://schemas.microsoft.com/office/powerpoint/2010/main" val="520016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D3B28BCD-954C-4D7C-A580-F930E6B3E375}"/>
              </a:ext>
            </a:extLst>
          </p:cNvPr>
          <p:cNvSpPr txBox="1">
            <a:spLocks/>
          </p:cNvSpPr>
          <p:nvPr/>
        </p:nvSpPr>
        <p:spPr>
          <a:xfrm>
            <a:off x="516076" y="239506"/>
            <a:ext cx="5326743" cy="741362"/>
          </a:xfrm>
          <a:prstGeom prst="rect">
            <a:avLst/>
          </a:prstGeom>
        </p:spPr>
        <p:txBody>
          <a:bodyPr vert="horz" lIns="0" tIns="0" rIns="0" bIns="0" rtlCol="0" anchor="ctr">
            <a:norm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600" b="1" dirty="0"/>
              <a:t>AQ Suspense</a:t>
            </a:r>
          </a:p>
        </p:txBody>
      </p:sp>
      <p:sp>
        <p:nvSpPr>
          <p:cNvPr id="14" name="Title 1">
            <a:extLst>
              <a:ext uri="{FF2B5EF4-FFF2-40B4-BE49-F238E27FC236}">
                <a16:creationId xmlns:a16="http://schemas.microsoft.com/office/drawing/2014/main" id="{AD4AAE42-5D71-4630-BD18-23338763F348}"/>
              </a:ext>
            </a:extLst>
          </p:cNvPr>
          <p:cNvSpPr txBox="1">
            <a:spLocks/>
          </p:cNvSpPr>
          <p:nvPr/>
        </p:nvSpPr>
        <p:spPr>
          <a:xfrm>
            <a:off x="196645" y="954011"/>
            <a:ext cx="8688546" cy="1409828"/>
          </a:xfrm>
          <a:prstGeom prst="rect">
            <a:avLst/>
          </a:prstGeom>
        </p:spPr>
        <p:txBody>
          <a:bodyPr vert="horz" lIns="91440" tIns="45720" rIns="91440" bIns="45720" rtlCol="0" anchor="b">
            <a:normAutofit fontScale="75000" lnSpcReduction="20000"/>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pPr algn="ctr">
              <a:lnSpc>
                <a:spcPct val="85000"/>
              </a:lnSpc>
            </a:pPr>
            <a:endParaRPr lang="en-US" sz="4200" b="1" dirty="0">
              <a:solidFill>
                <a:schemeClr val="accent4"/>
              </a:solidFill>
            </a:endParaRPr>
          </a:p>
          <a:p>
            <a:pPr algn="ctr">
              <a:lnSpc>
                <a:spcPct val="85000"/>
              </a:lnSpc>
            </a:pPr>
            <a:r>
              <a:rPr lang="en-US" sz="4200" b="1" dirty="0">
                <a:solidFill>
                  <a:schemeClr val="accent4"/>
                </a:solidFill>
              </a:rPr>
              <a:t>Display Client Services:</a:t>
            </a:r>
          </a:p>
          <a:p>
            <a:pPr algn="ctr">
              <a:lnSpc>
                <a:spcPct val="85000"/>
              </a:lnSpc>
            </a:pPr>
            <a:r>
              <a:rPr lang="en-US" sz="4200" b="1" dirty="0">
                <a:solidFill>
                  <a:schemeClr val="accent4"/>
                </a:solidFill>
              </a:rPr>
              <a:t> </a:t>
            </a:r>
          </a:p>
          <a:p>
            <a:pPr algn="ctr">
              <a:lnSpc>
                <a:spcPct val="85000"/>
              </a:lnSpc>
            </a:pPr>
            <a:r>
              <a:rPr lang="en-US" sz="4200" b="1" dirty="0">
                <a:solidFill>
                  <a:schemeClr val="accent4"/>
                </a:solidFill>
              </a:rPr>
              <a:t>finding the Das</a:t>
            </a:r>
          </a:p>
        </p:txBody>
      </p:sp>
      <p:pic>
        <p:nvPicPr>
          <p:cNvPr id="18" name="Content Placeholder 6">
            <a:extLst>
              <a:ext uri="{FF2B5EF4-FFF2-40B4-BE49-F238E27FC236}">
                <a16:creationId xmlns:a16="http://schemas.microsoft.com/office/drawing/2014/main" id="{C3041324-9166-4631-A75B-6EC1D605FFCE}"/>
              </a:ext>
            </a:extLst>
          </p:cNvPr>
          <p:cNvPicPr>
            <a:picLocks noGrp="1" noChangeAspect="1"/>
          </p:cNvPicPr>
          <p:nvPr>
            <p:ph idx="1"/>
          </p:nvPr>
        </p:nvPicPr>
        <p:blipFill>
          <a:blip r:embed="rId2"/>
          <a:stretch>
            <a:fillRect/>
          </a:stretch>
        </p:blipFill>
        <p:spPr>
          <a:xfrm>
            <a:off x="956903" y="2363839"/>
            <a:ext cx="7253036" cy="4400808"/>
          </a:xfrm>
          <a:prstGeom prst="rect">
            <a:avLst/>
          </a:prstGeom>
        </p:spPr>
      </p:pic>
    </p:spTree>
    <p:extLst>
      <p:ext uri="{BB962C8B-B14F-4D97-AF65-F5344CB8AC3E}">
        <p14:creationId xmlns:p14="http://schemas.microsoft.com/office/powerpoint/2010/main" val="14433699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01E32-0610-40FE-98B0-3EBD88C5E7D2}"/>
              </a:ext>
            </a:extLst>
          </p:cNvPr>
          <p:cNvSpPr>
            <a:spLocks noGrp="1"/>
          </p:cNvSpPr>
          <p:nvPr>
            <p:ph type="title"/>
          </p:nvPr>
        </p:nvSpPr>
        <p:spPr>
          <a:xfrm>
            <a:off x="832485" y="4013568"/>
            <a:ext cx="7475220" cy="994410"/>
          </a:xfrm>
        </p:spPr>
        <p:txBody>
          <a:bodyPr vert="horz" lIns="68580" tIns="34290" rIns="68580" bIns="34290" rtlCol="0" anchor="b">
            <a:normAutofit fontScale="90000"/>
          </a:bodyPr>
          <a:lstStyle/>
          <a:p>
            <a:pPr algn="ctr">
              <a:lnSpc>
                <a:spcPct val="85000"/>
              </a:lnSpc>
            </a:pPr>
            <a:r>
              <a:rPr lang="en-US" sz="3825" b="1" dirty="0">
                <a:solidFill>
                  <a:srgbClr val="FFFFFF"/>
                </a:solidFill>
              </a:rPr>
              <a:t>AQ Suspense – diagnosis tab</a:t>
            </a:r>
          </a:p>
        </p:txBody>
      </p:sp>
      <p:pic>
        <p:nvPicPr>
          <p:cNvPr id="6" name="Picture 5">
            <a:extLst>
              <a:ext uri="{FF2B5EF4-FFF2-40B4-BE49-F238E27FC236}">
                <a16:creationId xmlns:a16="http://schemas.microsoft.com/office/drawing/2014/main" id="{B1F1D1C8-9D22-497F-9773-A6E8D0A2A862}"/>
              </a:ext>
            </a:extLst>
          </p:cNvPr>
          <p:cNvPicPr>
            <a:picLocks noChangeAspect="1"/>
          </p:cNvPicPr>
          <p:nvPr/>
        </p:nvPicPr>
        <p:blipFill>
          <a:blip r:embed="rId2"/>
          <a:stretch>
            <a:fillRect/>
          </a:stretch>
        </p:blipFill>
        <p:spPr>
          <a:xfrm>
            <a:off x="647663" y="1294254"/>
            <a:ext cx="7660042" cy="2719314"/>
          </a:xfrm>
          <a:prstGeom prst="rect">
            <a:avLst/>
          </a:prstGeom>
        </p:spPr>
      </p:pic>
      <p:pic>
        <p:nvPicPr>
          <p:cNvPr id="7" name="Picture 6">
            <a:extLst>
              <a:ext uri="{FF2B5EF4-FFF2-40B4-BE49-F238E27FC236}">
                <a16:creationId xmlns:a16="http://schemas.microsoft.com/office/drawing/2014/main" id="{52BB7AD0-DB1B-42ED-AB53-5F0E0C26924A}"/>
              </a:ext>
            </a:extLst>
          </p:cNvPr>
          <p:cNvPicPr>
            <a:picLocks noChangeAspect="1"/>
          </p:cNvPicPr>
          <p:nvPr/>
        </p:nvPicPr>
        <p:blipFill>
          <a:blip r:embed="rId3"/>
          <a:stretch>
            <a:fillRect/>
          </a:stretch>
        </p:blipFill>
        <p:spPr>
          <a:xfrm>
            <a:off x="2645110" y="4189222"/>
            <a:ext cx="3853780" cy="2610937"/>
          </a:xfrm>
          <a:prstGeom prst="rect">
            <a:avLst/>
          </a:prstGeom>
        </p:spPr>
      </p:pic>
      <p:sp>
        <p:nvSpPr>
          <p:cNvPr id="10" name="Title 1">
            <a:extLst>
              <a:ext uri="{FF2B5EF4-FFF2-40B4-BE49-F238E27FC236}">
                <a16:creationId xmlns:a16="http://schemas.microsoft.com/office/drawing/2014/main" id="{4FC728F5-24B6-4D8C-9E73-FA94CCCCBF70}"/>
              </a:ext>
            </a:extLst>
          </p:cNvPr>
          <p:cNvSpPr txBox="1">
            <a:spLocks/>
          </p:cNvSpPr>
          <p:nvPr/>
        </p:nvSpPr>
        <p:spPr>
          <a:xfrm>
            <a:off x="255821" y="87337"/>
            <a:ext cx="6194137" cy="755651"/>
          </a:xfrm>
          <a:prstGeom prst="rect">
            <a:avLst/>
          </a:prstGeom>
        </p:spPr>
        <p:txBody>
          <a:bodyPr vert="horz" lIns="91440" tIns="45720" rIns="91440" bIns="45720" rtlCol="0" anchor="b">
            <a:norm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pPr>
              <a:lnSpc>
                <a:spcPct val="85000"/>
              </a:lnSpc>
            </a:pPr>
            <a:r>
              <a:rPr lang="en-US" sz="2800" b="1" dirty="0"/>
              <a:t>AQ Suspense – diagnosis tab</a:t>
            </a:r>
          </a:p>
        </p:txBody>
      </p:sp>
    </p:spTree>
    <p:extLst>
      <p:ext uri="{BB962C8B-B14F-4D97-AF65-F5344CB8AC3E}">
        <p14:creationId xmlns:p14="http://schemas.microsoft.com/office/powerpoint/2010/main" val="1664421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D9BE-9369-4B43-A52F-CB139C10C75A}"/>
              </a:ext>
            </a:extLst>
          </p:cNvPr>
          <p:cNvSpPr txBox="1">
            <a:spLocks/>
          </p:cNvSpPr>
          <p:nvPr/>
        </p:nvSpPr>
        <p:spPr>
          <a:xfrm>
            <a:off x="157312" y="137653"/>
            <a:ext cx="6331974" cy="911681"/>
          </a:xfrm>
          <a:prstGeom prst="rect">
            <a:avLst/>
          </a:prstGeom>
        </p:spPr>
        <p:txBody>
          <a:bodyPr vert="horz" lIns="91440" tIns="45720" rIns="91440" bIns="45720" rtlCol="0" anchor="b">
            <a:norm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pPr>
              <a:lnSpc>
                <a:spcPct val="85000"/>
              </a:lnSpc>
            </a:pPr>
            <a:r>
              <a:rPr lang="en-US" sz="2800" b="1" dirty="0"/>
              <a:t>Diagnosis tab showing active </a:t>
            </a:r>
          </a:p>
          <a:p>
            <a:pPr>
              <a:lnSpc>
                <a:spcPct val="85000"/>
              </a:lnSpc>
            </a:pPr>
            <a:r>
              <a:rPr lang="en-US" sz="2800" b="1" dirty="0"/>
              <a:t>and ended diagnosis</a:t>
            </a:r>
          </a:p>
        </p:txBody>
      </p:sp>
      <p:pic>
        <p:nvPicPr>
          <p:cNvPr id="3" name="Picture 2">
            <a:extLst>
              <a:ext uri="{FF2B5EF4-FFF2-40B4-BE49-F238E27FC236}">
                <a16:creationId xmlns:a16="http://schemas.microsoft.com/office/drawing/2014/main" id="{0CA87E44-AB8C-4468-9866-EAAD347C56E8}"/>
              </a:ext>
            </a:extLst>
          </p:cNvPr>
          <p:cNvPicPr>
            <a:picLocks noChangeAspect="1"/>
          </p:cNvPicPr>
          <p:nvPr/>
        </p:nvPicPr>
        <p:blipFill>
          <a:blip r:embed="rId2"/>
          <a:stretch>
            <a:fillRect/>
          </a:stretch>
        </p:blipFill>
        <p:spPr>
          <a:xfrm>
            <a:off x="319197" y="1373796"/>
            <a:ext cx="8577945" cy="4832271"/>
          </a:xfrm>
          <a:prstGeom prst="rect">
            <a:avLst/>
          </a:prstGeom>
        </p:spPr>
      </p:pic>
    </p:spTree>
    <p:extLst>
      <p:ext uri="{BB962C8B-B14F-4D97-AF65-F5344CB8AC3E}">
        <p14:creationId xmlns:p14="http://schemas.microsoft.com/office/powerpoint/2010/main" val="3291951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95EF-39D1-4206-9AD7-052936190B82}"/>
              </a:ext>
            </a:extLst>
          </p:cNvPr>
          <p:cNvSpPr>
            <a:spLocks noGrp="1"/>
          </p:cNvSpPr>
          <p:nvPr>
            <p:ph type="title"/>
          </p:nvPr>
        </p:nvSpPr>
        <p:spPr>
          <a:xfrm>
            <a:off x="476126" y="77028"/>
            <a:ext cx="4205942" cy="1017270"/>
          </a:xfrm>
        </p:spPr>
        <p:txBody>
          <a:bodyPr/>
          <a:lstStyle/>
          <a:p>
            <a:r>
              <a:rPr lang="en-US" sz="2800" b="1" dirty="0"/>
              <a:t>Diagnosis Form</a:t>
            </a:r>
          </a:p>
        </p:txBody>
      </p:sp>
      <p:pic>
        <p:nvPicPr>
          <p:cNvPr id="5" name="Picture 4">
            <a:extLst>
              <a:ext uri="{FF2B5EF4-FFF2-40B4-BE49-F238E27FC236}">
                <a16:creationId xmlns:a16="http://schemas.microsoft.com/office/drawing/2014/main" id="{A4A1B72A-8385-4339-8DEF-A04EE472D6E9}"/>
              </a:ext>
            </a:extLst>
          </p:cNvPr>
          <p:cNvPicPr>
            <a:picLocks noChangeAspect="1"/>
          </p:cNvPicPr>
          <p:nvPr/>
        </p:nvPicPr>
        <p:blipFill>
          <a:blip r:embed="rId2"/>
          <a:stretch>
            <a:fillRect/>
          </a:stretch>
        </p:blipFill>
        <p:spPr>
          <a:xfrm>
            <a:off x="314844" y="5064025"/>
            <a:ext cx="5228169" cy="1635933"/>
          </a:xfrm>
          <a:prstGeom prst="rect">
            <a:avLst/>
          </a:prstGeom>
        </p:spPr>
      </p:pic>
      <p:sp>
        <p:nvSpPr>
          <p:cNvPr id="7" name="TextBox 6">
            <a:extLst>
              <a:ext uri="{FF2B5EF4-FFF2-40B4-BE49-F238E27FC236}">
                <a16:creationId xmlns:a16="http://schemas.microsoft.com/office/drawing/2014/main" id="{1B6118BC-8450-4E73-8A67-D47CD8A575B2}"/>
              </a:ext>
            </a:extLst>
          </p:cNvPr>
          <p:cNvSpPr txBox="1"/>
          <p:nvPr/>
        </p:nvSpPr>
        <p:spPr>
          <a:xfrm>
            <a:off x="213239" y="4755478"/>
            <a:ext cx="3046423" cy="400110"/>
          </a:xfrm>
          <a:prstGeom prst="rect">
            <a:avLst/>
          </a:prstGeom>
          <a:noFill/>
        </p:spPr>
        <p:txBody>
          <a:bodyPr wrap="square" rtlCol="0">
            <a:spAutoFit/>
          </a:bodyPr>
          <a:lstStyle/>
          <a:p>
            <a:r>
              <a:rPr lang="en-US" sz="2000" b="1" dirty="0">
                <a:solidFill>
                  <a:schemeClr val="accent3"/>
                </a:solidFill>
              </a:rPr>
              <a:t>1/20/19 Diagnosis Form</a:t>
            </a:r>
          </a:p>
        </p:txBody>
      </p:sp>
      <p:grpSp>
        <p:nvGrpSpPr>
          <p:cNvPr id="9" name="Group 8">
            <a:extLst>
              <a:ext uri="{FF2B5EF4-FFF2-40B4-BE49-F238E27FC236}">
                <a16:creationId xmlns:a16="http://schemas.microsoft.com/office/drawing/2014/main" id="{B7AB7729-DBB7-4BFA-9A31-5EF338571F7D}"/>
              </a:ext>
            </a:extLst>
          </p:cNvPr>
          <p:cNvGrpSpPr/>
          <p:nvPr/>
        </p:nvGrpSpPr>
        <p:grpSpPr>
          <a:xfrm>
            <a:off x="399417" y="1122902"/>
            <a:ext cx="5273995" cy="2009752"/>
            <a:chOff x="399417" y="1122902"/>
            <a:chExt cx="5273995" cy="2009752"/>
          </a:xfrm>
        </p:grpSpPr>
        <p:pic>
          <p:nvPicPr>
            <p:cNvPr id="6" name="Picture 5">
              <a:extLst>
                <a:ext uri="{FF2B5EF4-FFF2-40B4-BE49-F238E27FC236}">
                  <a16:creationId xmlns:a16="http://schemas.microsoft.com/office/drawing/2014/main" id="{AB30371D-B3F3-4F04-91A5-5B0B31D0B03C}"/>
                </a:ext>
              </a:extLst>
            </p:cNvPr>
            <p:cNvPicPr>
              <a:picLocks noChangeAspect="1"/>
            </p:cNvPicPr>
            <p:nvPr/>
          </p:nvPicPr>
          <p:blipFill>
            <a:blip r:embed="rId3"/>
            <a:stretch>
              <a:fillRect/>
            </a:stretch>
          </p:blipFill>
          <p:spPr>
            <a:xfrm>
              <a:off x="476125" y="1496721"/>
              <a:ext cx="5197287" cy="1635933"/>
            </a:xfrm>
            <a:prstGeom prst="rect">
              <a:avLst/>
            </a:prstGeom>
          </p:spPr>
        </p:pic>
        <p:sp>
          <p:nvSpPr>
            <p:cNvPr id="8" name="TextBox 7">
              <a:extLst>
                <a:ext uri="{FF2B5EF4-FFF2-40B4-BE49-F238E27FC236}">
                  <a16:creationId xmlns:a16="http://schemas.microsoft.com/office/drawing/2014/main" id="{68AF8867-2079-4A48-B406-996BD4D7F1A1}"/>
                </a:ext>
              </a:extLst>
            </p:cNvPr>
            <p:cNvSpPr txBox="1"/>
            <p:nvPr/>
          </p:nvSpPr>
          <p:spPr>
            <a:xfrm>
              <a:off x="399417" y="1122902"/>
              <a:ext cx="3989590" cy="400110"/>
            </a:xfrm>
            <a:prstGeom prst="rect">
              <a:avLst/>
            </a:prstGeom>
            <a:noFill/>
          </p:spPr>
          <p:txBody>
            <a:bodyPr wrap="square" rtlCol="0">
              <a:spAutoFit/>
            </a:bodyPr>
            <a:lstStyle/>
            <a:p>
              <a:r>
                <a:rPr lang="en-US" sz="2000" b="1" dirty="0">
                  <a:solidFill>
                    <a:schemeClr val="accent3"/>
                  </a:solidFill>
                </a:rPr>
                <a:t>11/12/18 Diagnosis Form </a:t>
              </a:r>
              <a:r>
                <a:rPr lang="en-US" sz="1350" dirty="0">
                  <a:solidFill>
                    <a:srgbClr val="FFC000"/>
                  </a:solidFill>
                </a:rPr>
                <a:t>	</a:t>
              </a:r>
            </a:p>
          </p:txBody>
        </p:sp>
      </p:grpSp>
      <p:pic>
        <p:nvPicPr>
          <p:cNvPr id="4" name="Picture 3">
            <a:extLst>
              <a:ext uri="{FF2B5EF4-FFF2-40B4-BE49-F238E27FC236}">
                <a16:creationId xmlns:a16="http://schemas.microsoft.com/office/drawing/2014/main" id="{8632758C-DB44-4ED4-B994-69B32B8BFE09}"/>
              </a:ext>
            </a:extLst>
          </p:cNvPr>
          <p:cNvPicPr>
            <a:picLocks noChangeAspect="1"/>
          </p:cNvPicPr>
          <p:nvPr/>
        </p:nvPicPr>
        <p:blipFill>
          <a:blip r:embed="rId4"/>
          <a:stretch>
            <a:fillRect/>
          </a:stretch>
        </p:blipFill>
        <p:spPr>
          <a:xfrm>
            <a:off x="5179148" y="2389452"/>
            <a:ext cx="3875106" cy="3109229"/>
          </a:xfrm>
          <a:prstGeom prst="rect">
            <a:avLst/>
          </a:prstGeom>
        </p:spPr>
      </p:pic>
    </p:spTree>
    <p:extLst>
      <p:ext uri="{BB962C8B-B14F-4D97-AF65-F5344CB8AC3E}">
        <p14:creationId xmlns:p14="http://schemas.microsoft.com/office/powerpoint/2010/main" val="1389026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5CDDBEC-8059-49F1-A018-5A633366168E}"/>
              </a:ext>
            </a:extLst>
          </p:cNvPr>
          <p:cNvSpPr txBox="1">
            <a:spLocks/>
          </p:cNvSpPr>
          <p:nvPr/>
        </p:nvSpPr>
        <p:spPr>
          <a:xfrm>
            <a:off x="524934" y="270931"/>
            <a:ext cx="5486400" cy="668867"/>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2800" b="1" dirty="0"/>
              <a:t>DIAGNOSIS FORM REMINDERS</a:t>
            </a:r>
          </a:p>
        </p:txBody>
      </p:sp>
      <p:graphicFrame>
        <p:nvGraphicFramePr>
          <p:cNvPr id="3" name="Table 2">
            <a:extLst>
              <a:ext uri="{FF2B5EF4-FFF2-40B4-BE49-F238E27FC236}">
                <a16:creationId xmlns:a16="http://schemas.microsoft.com/office/drawing/2014/main" id="{51DF89B3-E5B1-40AA-8F52-AB5DA054DCA3}"/>
              </a:ext>
            </a:extLst>
          </p:cNvPr>
          <p:cNvGraphicFramePr>
            <a:graphicFrameLocks noGrp="1"/>
          </p:cNvGraphicFramePr>
          <p:nvPr>
            <p:extLst>
              <p:ext uri="{D42A27DB-BD31-4B8C-83A1-F6EECF244321}">
                <p14:modId xmlns:p14="http://schemas.microsoft.com/office/powerpoint/2010/main" val="2758664522"/>
              </p:ext>
            </p:extLst>
          </p:nvPr>
        </p:nvGraphicFramePr>
        <p:xfrm>
          <a:off x="110061" y="1704479"/>
          <a:ext cx="8898468" cy="2963056"/>
        </p:xfrm>
        <a:graphic>
          <a:graphicData uri="http://schemas.openxmlformats.org/drawingml/2006/table">
            <a:tbl>
              <a:tblPr firstRow="1" bandRow="1">
                <a:tableStyleId>{5C22544A-7EE6-4342-B048-85BDC9FD1C3A}</a:tableStyleId>
              </a:tblPr>
              <a:tblGrid>
                <a:gridCol w="2966156">
                  <a:extLst>
                    <a:ext uri="{9D8B030D-6E8A-4147-A177-3AD203B41FA5}">
                      <a16:colId xmlns:a16="http://schemas.microsoft.com/office/drawing/2014/main" val="621043529"/>
                    </a:ext>
                  </a:extLst>
                </a:gridCol>
                <a:gridCol w="2966156">
                  <a:extLst>
                    <a:ext uri="{9D8B030D-6E8A-4147-A177-3AD203B41FA5}">
                      <a16:colId xmlns:a16="http://schemas.microsoft.com/office/drawing/2014/main" val="1382286227"/>
                    </a:ext>
                  </a:extLst>
                </a:gridCol>
                <a:gridCol w="2966156">
                  <a:extLst>
                    <a:ext uri="{9D8B030D-6E8A-4147-A177-3AD203B41FA5}">
                      <a16:colId xmlns:a16="http://schemas.microsoft.com/office/drawing/2014/main" val="1453783012"/>
                    </a:ext>
                  </a:extLst>
                </a:gridCol>
              </a:tblGrid>
              <a:tr h="859659">
                <a:tc>
                  <a:txBody>
                    <a:bodyPr/>
                    <a:lstStyle/>
                    <a:p>
                      <a:endParaRPr lang="en-US" sz="1700" dirty="0"/>
                    </a:p>
                  </a:txBody>
                  <a:tcPr marL="85966" marR="85966" marT="42983" marB="42983"/>
                </a:tc>
                <a:tc>
                  <a:txBody>
                    <a:bodyPr/>
                    <a:lstStyle/>
                    <a:p>
                      <a:r>
                        <a:rPr lang="en-US" sz="1700" dirty="0"/>
                        <a:t>CLIENT IS ONLY ASSIGNED/OPEN TO YOUR PROGRAM</a:t>
                      </a:r>
                    </a:p>
                  </a:txBody>
                  <a:tcPr marL="85966" marR="85966" marT="42983" marB="42983"/>
                </a:tc>
                <a:tc>
                  <a:txBody>
                    <a:bodyPr/>
                    <a:lstStyle/>
                    <a:p>
                      <a:r>
                        <a:rPr lang="en-US" sz="1700" dirty="0"/>
                        <a:t>CLIENT IS OPEN TO OTHER PROGRAM(S) AND YOURS</a:t>
                      </a:r>
                    </a:p>
                  </a:txBody>
                  <a:tcPr marL="85966" marR="85966" marT="42983" marB="42983"/>
                </a:tc>
                <a:extLst>
                  <a:ext uri="{0D108BD9-81ED-4DB2-BD59-A6C34878D82A}">
                    <a16:rowId xmlns:a16="http://schemas.microsoft.com/office/drawing/2014/main" val="257231166"/>
                  </a:ext>
                </a:extLst>
              </a:tr>
              <a:tr h="1375454">
                <a:tc>
                  <a:txBody>
                    <a:bodyPr/>
                    <a:lstStyle/>
                    <a:p>
                      <a:r>
                        <a:rPr lang="en-US" sz="1700" dirty="0"/>
                        <a:t>End a diagnosis that is not being used by your program. </a:t>
                      </a:r>
                    </a:p>
                  </a:txBody>
                  <a:tcPr marL="85966" marR="85966" marT="42983" marB="42983"/>
                </a:tc>
                <a:tc>
                  <a:txBody>
                    <a:bodyPr/>
                    <a:lstStyle/>
                    <a:p>
                      <a:pPr algn="ctr"/>
                      <a:endParaRPr lang="en-US" sz="1700" dirty="0"/>
                    </a:p>
                    <a:p>
                      <a:pPr algn="ctr"/>
                      <a:r>
                        <a:rPr lang="en-US" sz="1700" dirty="0"/>
                        <a:t>YES</a:t>
                      </a:r>
                    </a:p>
                    <a:p>
                      <a:pPr algn="ctr"/>
                      <a:endParaRPr lang="en-US" sz="1700" dirty="0"/>
                    </a:p>
                    <a:p>
                      <a:pPr algn="ctr"/>
                      <a:r>
                        <a:rPr lang="en-US" sz="1200" dirty="0"/>
                        <a:t>(Do not backdate the end date)</a:t>
                      </a:r>
                    </a:p>
                  </a:txBody>
                  <a:tcPr marL="85966" marR="85966" marT="42983" marB="42983"/>
                </a:tc>
                <a:tc>
                  <a:txBody>
                    <a:bodyPr/>
                    <a:lstStyle/>
                    <a:p>
                      <a:r>
                        <a:rPr lang="en-US" sz="1700" b="1" dirty="0"/>
                        <a:t>NO! </a:t>
                      </a:r>
                    </a:p>
                    <a:p>
                      <a:r>
                        <a:rPr lang="en-US" sz="1700" dirty="0"/>
                        <a:t>Consult with the other program(s) prior to making any changes to the diagnoses. </a:t>
                      </a:r>
                    </a:p>
                  </a:txBody>
                  <a:tcPr marL="85966" marR="85966" marT="42983" marB="42983"/>
                </a:tc>
                <a:extLst>
                  <a:ext uri="{0D108BD9-81ED-4DB2-BD59-A6C34878D82A}">
                    <a16:rowId xmlns:a16="http://schemas.microsoft.com/office/drawing/2014/main" val="172719435"/>
                  </a:ext>
                </a:extLst>
              </a:tr>
              <a:tr h="718484">
                <a:tc>
                  <a:txBody>
                    <a:bodyPr/>
                    <a:lstStyle/>
                    <a:p>
                      <a:r>
                        <a:rPr lang="en-US" sz="1700" dirty="0"/>
                        <a:t>Restart a diagnosis that is already active.</a:t>
                      </a:r>
                    </a:p>
                  </a:txBody>
                  <a:tcPr marL="85966" marR="85966" marT="42983" marB="42983"/>
                </a:tc>
                <a:tc>
                  <a:txBody>
                    <a:bodyPr/>
                    <a:lstStyle/>
                    <a:p>
                      <a:pPr algn="ctr"/>
                      <a:endParaRPr lang="en-US" sz="1700" dirty="0"/>
                    </a:p>
                    <a:p>
                      <a:pPr algn="ctr"/>
                      <a:r>
                        <a:rPr lang="en-US" sz="1700" b="1" dirty="0"/>
                        <a:t>NEVER!</a:t>
                      </a:r>
                    </a:p>
                  </a:txBody>
                  <a:tcPr marL="85966" marR="85966" marT="42983" marB="42983"/>
                </a:tc>
                <a:tc>
                  <a:txBody>
                    <a:bodyPr/>
                    <a:lstStyle/>
                    <a:p>
                      <a:pPr algn="ctr"/>
                      <a:endParaRPr lang="en-US" sz="1700" dirty="0"/>
                    </a:p>
                    <a:p>
                      <a:pPr algn="ctr"/>
                      <a:r>
                        <a:rPr lang="en-US" sz="1700" b="1" dirty="0"/>
                        <a:t>NEVER!</a:t>
                      </a:r>
                    </a:p>
                  </a:txBody>
                  <a:tcPr marL="85966" marR="85966" marT="42983" marB="42983"/>
                </a:tc>
                <a:extLst>
                  <a:ext uri="{0D108BD9-81ED-4DB2-BD59-A6C34878D82A}">
                    <a16:rowId xmlns:a16="http://schemas.microsoft.com/office/drawing/2014/main" val="335675358"/>
                  </a:ext>
                </a:extLst>
              </a:tr>
            </a:tbl>
          </a:graphicData>
        </a:graphic>
      </p:graphicFrame>
    </p:spTree>
    <p:extLst>
      <p:ext uri="{BB962C8B-B14F-4D97-AF65-F5344CB8AC3E}">
        <p14:creationId xmlns:p14="http://schemas.microsoft.com/office/powerpoint/2010/main" val="2416288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4CA5-3729-4432-8A92-733773B20941}"/>
              </a:ext>
            </a:extLst>
          </p:cNvPr>
          <p:cNvSpPr txBox="1">
            <a:spLocks/>
          </p:cNvSpPr>
          <p:nvPr/>
        </p:nvSpPr>
        <p:spPr>
          <a:xfrm>
            <a:off x="509460" y="323498"/>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Continuity of care</a:t>
            </a:r>
          </a:p>
        </p:txBody>
      </p:sp>
      <p:sp>
        <p:nvSpPr>
          <p:cNvPr id="3" name="Rectangle 2">
            <a:extLst>
              <a:ext uri="{FF2B5EF4-FFF2-40B4-BE49-F238E27FC236}">
                <a16:creationId xmlns:a16="http://schemas.microsoft.com/office/drawing/2014/main" id="{1BC4AC16-F8C5-4B5B-AACA-ADC35925D5C9}"/>
              </a:ext>
            </a:extLst>
          </p:cNvPr>
          <p:cNvSpPr/>
          <p:nvPr/>
        </p:nvSpPr>
        <p:spPr>
          <a:xfrm>
            <a:off x="509460" y="1582341"/>
            <a:ext cx="8228140" cy="4832092"/>
          </a:xfrm>
          <a:prstGeom prst="rect">
            <a:avLst/>
          </a:prstGeom>
        </p:spPr>
        <p:txBody>
          <a:bodyPr wrap="square">
            <a:spAutoFit/>
          </a:bodyPr>
          <a:lstStyle/>
          <a:p>
            <a:r>
              <a:rPr lang="en-US" sz="2800" dirty="0">
                <a:solidFill>
                  <a:schemeClr val="bg1">
                    <a:lumMod val="50000"/>
                  </a:schemeClr>
                </a:solidFill>
                <a:latin typeface="Arial" panose="020B0604020202020204" pitchFamily="34" charset="0"/>
              </a:rPr>
              <a:t>Effective July 1, 2018, Title 42 of the Code of Federal Regulations, part 438.62 requires the State to have in effect a </a:t>
            </a:r>
            <a:r>
              <a:rPr lang="en-US" sz="2800" u="sng" dirty="0">
                <a:solidFill>
                  <a:schemeClr val="bg1">
                    <a:lumMod val="50000"/>
                  </a:schemeClr>
                </a:solidFill>
                <a:latin typeface="Arial" panose="020B0604020202020204" pitchFamily="34" charset="0"/>
              </a:rPr>
              <a:t>transition of care policy </a:t>
            </a:r>
            <a:r>
              <a:rPr lang="en-US" sz="2800" dirty="0">
                <a:solidFill>
                  <a:schemeClr val="bg1">
                    <a:lumMod val="50000"/>
                  </a:schemeClr>
                </a:solidFill>
                <a:latin typeface="Arial" panose="020B0604020202020204" pitchFamily="34" charset="0"/>
              </a:rPr>
              <a:t>to ensure continued access to services during a beneficiary’s transition from Medi-Cal fee-for-service (FFS) to a managed care program or transition from one managed care entity to another, when the beneficiary, in the absence of continued services, would suffer serious detriment to their health or be at risk of hospitalization or institutionalization.</a:t>
            </a:r>
            <a:endParaRPr lang="en-US" sz="2800" dirty="0">
              <a:solidFill>
                <a:schemeClr val="bg1">
                  <a:lumMod val="50000"/>
                </a:schemeClr>
              </a:solidFill>
            </a:endParaRPr>
          </a:p>
        </p:txBody>
      </p:sp>
    </p:spTree>
    <p:extLst>
      <p:ext uri="{BB962C8B-B14F-4D97-AF65-F5344CB8AC3E}">
        <p14:creationId xmlns:p14="http://schemas.microsoft.com/office/powerpoint/2010/main" val="15650211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8651-A8D2-4E13-9667-C4A16A0E05B9}"/>
              </a:ext>
            </a:extLst>
          </p:cNvPr>
          <p:cNvSpPr txBox="1">
            <a:spLocks/>
          </p:cNvSpPr>
          <p:nvPr/>
        </p:nvSpPr>
        <p:spPr>
          <a:xfrm>
            <a:off x="509460" y="323498"/>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Continuity of care</a:t>
            </a:r>
          </a:p>
        </p:txBody>
      </p:sp>
      <p:sp>
        <p:nvSpPr>
          <p:cNvPr id="4" name="TextBox 3">
            <a:extLst>
              <a:ext uri="{FF2B5EF4-FFF2-40B4-BE49-F238E27FC236}">
                <a16:creationId xmlns:a16="http://schemas.microsoft.com/office/drawing/2014/main" id="{2B088341-A106-4883-B2FB-D276135E7F87}"/>
              </a:ext>
            </a:extLst>
          </p:cNvPr>
          <p:cNvSpPr txBox="1"/>
          <p:nvPr/>
        </p:nvSpPr>
        <p:spPr>
          <a:xfrm>
            <a:off x="703824" y="1290209"/>
            <a:ext cx="7857067" cy="5539978"/>
          </a:xfrm>
          <a:prstGeom prst="rect">
            <a:avLst/>
          </a:prstGeom>
          <a:noFill/>
        </p:spPr>
        <p:txBody>
          <a:bodyPr wrap="square" lIns="0" tIns="0" rIns="0" bIns="0" rtlCol="0">
            <a:spAutoFit/>
          </a:bodyPr>
          <a:lstStyle/>
          <a:p>
            <a:pPr marL="342900" indent="-342900">
              <a:buFont typeface="+mj-lt"/>
              <a:buAutoNum type="arabicPeriod"/>
            </a:pPr>
            <a:r>
              <a:rPr lang="en-US" dirty="0">
                <a:solidFill>
                  <a:schemeClr val="bg1">
                    <a:lumMod val="50000"/>
                  </a:schemeClr>
                </a:solidFill>
                <a:latin typeface="+mj-lt"/>
                <a:cs typeface="Avenir Light"/>
              </a:rPr>
              <a:t>All beneficiaries have the right to request continuity of care – 30 days timelines</a:t>
            </a:r>
          </a:p>
          <a:p>
            <a:pPr marL="342900" indent="-342900">
              <a:buFont typeface="+mj-lt"/>
              <a:buAutoNum type="arabicPeriod"/>
            </a:pPr>
            <a:endParaRPr lang="en-US" dirty="0">
              <a:solidFill>
                <a:schemeClr val="bg1">
                  <a:lumMod val="50000"/>
                </a:schemeClr>
              </a:solidFill>
              <a:latin typeface="+mj-lt"/>
              <a:cs typeface="Avenir Light"/>
            </a:endParaRPr>
          </a:p>
          <a:p>
            <a:pPr marL="342900" indent="-342900">
              <a:buFont typeface="+mj-lt"/>
              <a:buAutoNum type="arabicPeriod"/>
            </a:pPr>
            <a:r>
              <a:rPr lang="en-US" dirty="0">
                <a:solidFill>
                  <a:schemeClr val="bg1">
                    <a:lumMod val="50000"/>
                  </a:schemeClr>
                </a:solidFill>
                <a:latin typeface="+mj-lt"/>
                <a:cs typeface="Avenir Light"/>
              </a:rPr>
              <a:t>Service may be provided for a period not to exceed 12 months</a:t>
            </a:r>
          </a:p>
          <a:p>
            <a:pPr marL="342900" indent="-342900">
              <a:buFont typeface="+mj-lt"/>
              <a:buAutoNum type="arabicPeriod"/>
            </a:pPr>
            <a:endParaRPr lang="en-US" dirty="0">
              <a:solidFill>
                <a:schemeClr val="bg1">
                  <a:lumMod val="50000"/>
                </a:schemeClr>
              </a:solidFill>
              <a:latin typeface="+mj-lt"/>
              <a:cs typeface="Avenir Light"/>
            </a:endParaRPr>
          </a:p>
          <a:p>
            <a:pPr marL="342900" indent="-342900">
              <a:buFont typeface="+mj-lt"/>
              <a:buAutoNum type="arabicPeriod"/>
            </a:pPr>
            <a:r>
              <a:rPr lang="en-US" dirty="0">
                <a:solidFill>
                  <a:schemeClr val="bg1">
                    <a:lumMod val="50000"/>
                  </a:schemeClr>
                </a:solidFill>
                <a:latin typeface="+mj-lt"/>
                <a:cs typeface="Avenir Light"/>
              </a:rPr>
              <a:t>This policy applies under these conditions:</a:t>
            </a:r>
          </a:p>
          <a:p>
            <a:pPr marL="800100" lvl="1" indent="-342900">
              <a:buFont typeface="Arial" panose="020B0604020202020204" pitchFamily="34" charset="0"/>
              <a:buChar char="•"/>
            </a:pPr>
            <a:r>
              <a:rPr lang="en-US" dirty="0">
                <a:solidFill>
                  <a:schemeClr val="bg1">
                    <a:lumMod val="50000"/>
                  </a:schemeClr>
                </a:solidFill>
                <a:latin typeface="+mj-lt"/>
              </a:rPr>
              <a:t>The provider has voluntarily terminated employment or the contract with the MHP; </a:t>
            </a:r>
          </a:p>
          <a:p>
            <a:pPr marL="800100" lvl="1" indent="-342900">
              <a:buFont typeface="Arial" panose="020B0604020202020204" pitchFamily="34" charset="0"/>
              <a:buChar char="•"/>
            </a:pPr>
            <a:r>
              <a:rPr lang="en-US" dirty="0">
                <a:solidFill>
                  <a:schemeClr val="bg1">
                    <a:lumMod val="50000"/>
                  </a:schemeClr>
                </a:solidFill>
                <a:latin typeface="+mj-lt"/>
              </a:rPr>
              <a:t>The provider’s employment or contract has been terminated, for a reason other than issues related to quality of care or eligibility of the provider to participate in the Medi-Cal program;</a:t>
            </a:r>
          </a:p>
          <a:p>
            <a:pPr marL="800100" lvl="1" indent="-342900">
              <a:buFont typeface="Arial" panose="020B0604020202020204" pitchFamily="34" charset="0"/>
              <a:buChar char="•"/>
            </a:pPr>
            <a:r>
              <a:rPr lang="en-US" dirty="0">
                <a:solidFill>
                  <a:schemeClr val="bg1">
                    <a:lumMod val="50000"/>
                  </a:schemeClr>
                </a:solidFill>
                <a:latin typeface="+mj-lt"/>
              </a:rPr>
              <a:t>Transitioning from one county MHP to another county MHP due to a change in the beneficiary’s county of residence;</a:t>
            </a:r>
          </a:p>
          <a:p>
            <a:pPr marL="800100" lvl="1" indent="-342900">
              <a:buFont typeface="Arial" panose="020B0604020202020204" pitchFamily="34" charset="0"/>
              <a:buChar char="•"/>
            </a:pPr>
            <a:r>
              <a:rPr lang="en-US" dirty="0">
                <a:solidFill>
                  <a:schemeClr val="bg1">
                    <a:lumMod val="50000"/>
                  </a:schemeClr>
                </a:solidFill>
                <a:latin typeface="+mj-lt"/>
              </a:rPr>
              <a:t>Transitioning from an MCP to an MHP; or,</a:t>
            </a:r>
          </a:p>
          <a:p>
            <a:pPr marL="800100" lvl="1" indent="-342900">
              <a:buFont typeface="Arial" panose="020B0604020202020204" pitchFamily="34" charset="0"/>
              <a:buChar char="•"/>
            </a:pPr>
            <a:r>
              <a:rPr lang="en-US" dirty="0">
                <a:solidFill>
                  <a:schemeClr val="bg1">
                    <a:lumMod val="50000"/>
                  </a:schemeClr>
                </a:solidFill>
                <a:latin typeface="+mj-lt"/>
              </a:rPr>
              <a:t>Transitioning from Medi-Cal FFS to the MHP. </a:t>
            </a:r>
          </a:p>
          <a:p>
            <a:pPr marL="800100" lvl="1" indent="-342900">
              <a:buFont typeface="Arial" panose="020B0604020202020204" pitchFamily="34" charset="0"/>
              <a:buChar char="•"/>
            </a:pPr>
            <a:endParaRPr lang="en-US" dirty="0">
              <a:solidFill>
                <a:schemeClr val="bg1">
                  <a:lumMod val="50000"/>
                </a:schemeClr>
              </a:solidFill>
              <a:latin typeface="+mj-lt"/>
            </a:endParaRPr>
          </a:p>
          <a:p>
            <a:pPr marL="342900" indent="-342900">
              <a:buAutoNum type="arabicPeriod" startAt="4"/>
            </a:pPr>
            <a:r>
              <a:rPr lang="en-US" dirty="0">
                <a:solidFill>
                  <a:schemeClr val="bg1">
                    <a:lumMod val="50000"/>
                  </a:schemeClr>
                </a:solidFill>
                <a:latin typeface="+mj-lt"/>
              </a:rPr>
              <a:t>OPTUM is the point of contact for all continuity of care requests</a:t>
            </a:r>
          </a:p>
          <a:p>
            <a:pPr marL="342900" indent="-342900">
              <a:buAutoNum type="arabicPeriod" startAt="4"/>
            </a:pPr>
            <a:endParaRPr lang="en-US" dirty="0">
              <a:solidFill>
                <a:schemeClr val="bg1">
                  <a:lumMod val="50000"/>
                </a:schemeClr>
              </a:solidFill>
              <a:latin typeface="+mj-lt"/>
            </a:endParaRPr>
          </a:p>
          <a:p>
            <a:pPr marL="342900" indent="-342900">
              <a:buAutoNum type="arabicPeriod" startAt="4"/>
            </a:pPr>
            <a:r>
              <a:rPr lang="en-US" dirty="0">
                <a:solidFill>
                  <a:schemeClr val="bg1">
                    <a:lumMod val="50000"/>
                  </a:schemeClr>
                </a:solidFill>
                <a:latin typeface="+mj-lt"/>
              </a:rPr>
              <a:t>Programs are expected to assist clients and collaborate with OPTUM to ensure a smooth and seamless experience</a:t>
            </a:r>
          </a:p>
        </p:txBody>
      </p:sp>
    </p:spTree>
    <p:extLst>
      <p:ext uri="{BB962C8B-B14F-4D97-AF65-F5344CB8AC3E}">
        <p14:creationId xmlns:p14="http://schemas.microsoft.com/office/powerpoint/2010/main" val="25455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6170" y="319131"/>
            <a:ext cx="5625546" cy="752583"/>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DHCS MONITORING</a:t>
            </a:r>
          </a:p>
        </p:txBody>
      </p:sp>
      <p:sp>
        <p:nvSpPr>
          <p:cNvPr id="4" name="Content Placeholder 4">
            <a:extLst>
              <a:ext uri="{FF2B5EF4-FFF2-40B4-BE49-F238E27FC236}">
                <a16:creationId xmlns:a16="http://schemas.microsoft.com/office/drawing/2014/main" id="{EA8821D2-CA71-489A-8528-F9A44912A35C}"/>
              </a:ext>
            </a:extLst>
          </p:cNvPr>
          <p:cNvSpPr txBox="1">
            <a:spLocks/>
          </p:cNvSpPr>
          <p:nvPr/>
        </p:nvSpPr>
        <p:spPr>
          <a:xfrm>
            <a:off x="626170" y="1644795"/>
            <a:ext cx="7993743" cy="4318001"/>
          </a:xfrm>
          <a:prstGeom prst="rect">
            <a:avLst/>
          </a:prstGeom>
        </p:spPr>
        <p:txBody>
          <a:bodyPr>
            <a:normAutofit lnSpcReduction="10000"/>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Triennial Reviews</a:t>
            </a:r>
          </a:p>
          <a:p>
            <a:r>
              <a:rPr lang="en-US" dirty="0"/>
              <a:t>POC Validations</a:t>
            </a:r>
          </a:p>
          <a:p>
            <a:r>
              <a:rPr lang="en-US" dirty="0"/>
              <a:t>Statewide or Regional Technical Assistance and Training</a:t>
            </a:r>
          </a:p>
          <a:p>
            <a:r>
              <a:rPr lang="en-US" dirty="0"/>
              <a:t>MHP Submission of Evidence of QI Actions</a:t>
            </a:r>
          </a:p>
          <a:p>
            <a:r>
              <a:rPr lang="en-US" dirty="0"/>
              <a:t>Targeted MHP Specific Trainings</a:t>
            </a:r>
          </a:p>
          <a:p>
            <a:r>
              <a:rPr lang="en-US" dirty="0"/>
              <a:t>POC Validation Visits</a:t>
            </a:r>
          </a:p>
          <a:p>
            <a:r>
              <a:rPr lang="en-US" dirty="0"/>
              <a:t>Focused Desk Reviews</a:t>
            </a:r>
          </a:p>
          <a:p>
            <a:r>
              <a:rPr lang="en-US" dirty="0"/>
              <a:t>Focused, Modified or Comprehensive Onsite System and Chart Reviews</a:t>
            </a:r>
          </a:p>
          <a:p>
            <a:r>
              <a:rPr lang="en-US" dirty="0"/>
              <a:t>Administrative and Financial Sanctions</a:t>
            </a:r>
          </a:p>
        </p:txBody>
      </p:sp>
    </p:spTree>
    <p:extLst>
      <p:ext uri="{BB962C8B-B14F-4D97-AF65-F5344CB8AC3E}">
        <p14:creationId xmlns:p14="http://schemas.microsoft.com/office/powerpoint/2010/main" val="1196466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56" y="0"/>
            <a:ext cx="5326743" cy="943897"/>
          </a:xfrm>
        </p:spPr>
        <p:txBody>
          <a:bodyPr/>
          <a:lstStyle/>
          <a:p>
            <a:br>
              <a:rPr lang="en-US" dirty="0"/>
            </a:br>
            <a:r>
              <a:rPr lang="en-US" b="1" dirty="0"/>
              <a:t>AUTHORIZATION OF SPECIALTY MENTAL HEALTH SERVICES </a:t>
            </a:r>
          </a:p>
        </p:txBody>
      </p:sp>
      <p:sp>
        <p:nvSpPr>
          <p:cNvPr id="3" name="Content Placeholder 2"/>
          <p:cNvSpPr>
            <a:spLocks noGrp="1"/>
          </p:cNvSpPr>
          <p:nvPr>
            <p:ph idx="1"/>
          </p:nvPr>
        </p:nvSpPr>
        <p:spPr>
          <a:xfrm>
            <a:off x="501446" y="1219200"/>
            <a:ext cx="8185354" cy="5515897"/>
          </a:xfrm>
        </p:spPr>
        <p:txBody>
          <a:bodyPr>
            <a:normAutofit fontScale="77500" lnSpcReduction="20000"/>
          </a:bodyPr>
          <a:lstStyle/>
          <a:p>
            <a:r>
              <a:rPr lang="en-US" sz="1800" dirty="0"/>
              <a:t>Department of Health Care Services (DHCS) issued IN 19-026 to ensure county Mental Health Plans (MHPs) comply with federal requirements for the authorization of specialty mental health services (SMHS).</a:t>
            </a:r>
          </a:p>
          <a:p>
            <a:pPr lvl="1"/>
            <a:r>
              <a:rPr lang="en-US" sz="2100" dirty="0"/>
              <a:t>Require initial authorization and concurrent review for ongoing services:</a:t>
            </a:r>
          </a:p>
          <a:p>
            <a:pPr lvl="2"/>
            <a:r>
              <a:rPr lang="en-US" sz="2100" dirty="0"/>
              <a:t>Inpatient (existing requirement)</a:t>
            </a:r>
          </a:p>
          <a:p>
            <a:pPr lvl="2"/>
            <a:r>
              <a:rPr lang="en-US" sz="2100" dirty="0"/>
              <a:t>Crisis Residential Treatment Services (CRTS)</a:t>
            </a:r>
          </a:p>
          <a:p>
            <a:pPr lvl="2"/>
            <a:r>
              <a:rPr lang="en-US" sz="2100" dirty="0"/>
              <a:t>Adult Residential Treatment Services (ARTS)</a:t>
            </a:r>
          </a:p>
          <a:p>
            <a:pPr lvl="1"/>
            <a:r>
              <a:rPr lang="en-US" sz="2100" dirty="0"/>
              <a:t>Require prior authorization and concurrent review for ongoing services:</a:t>
            </a:r>
          </a:p>
          <a:p>
            <a:pPr lvl="2"/>
            <a:r>
              <a:rPr lang="en-US" sz="2100" dirty="0"/>
              <a:t>Therapeutic Behavioral Services (TBS)</a:t>
            </a:r>
          </a:p>
          <a:p>
            <a:pPr lvl="2"/>
            <a:r>
              <a:rPr lang="en-US" sz="2100" dirty="0"/>
              <a:t>Day Treatment Intensive</a:t>
            </a:r>
          </a:p>
          <a:p>
            <a:pPr lvl="2"/>
            <a:r>
              <a:rPr lang="en-US" sz="2100" dirty="0"/>
              <a:t>Day Rehab</a:t>
            </a:r>
          </a:p>
          <a:p>
            <a:pPr lvl="2"/>
            <a:r>
              <a:rPr lang="en-US" sz="2100" dirty="0"/>
              <a:t>Therapeutic Foster Care (TFC)</a:t>
            </a:r>
          </a:p>
          <a:p>
            <a:pPr lvl="2"/>
            <a:r>
              <a:rPr lang="en-US" sz="2100" dirty="0"/>
              <a:t>Intensive Home-Based Services (IHBS)</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32093800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293" y="1445342"/>
            <a:ext cx="8127505" cy="5070867"/>
          </a:xfrm>
        </p:spPr>
        <p:txBody>
          <a:bodyPr>
            <a:normAutofit lnSpcReduction="10000"/>
          </a:bodyPr>
          <a:lstStyle/>
          <a:p>
            <a:r>
              <a:rPr lang="en-US" sz="1800" dirty="0"/>
              <a:t>CRTS and ARTS are now required to have initial authorization and concurrent review by the MHP to ensure continued services meet medical necessity.</a:t>
            </a:r>
          </a:p>
          <a:p>
            <a:pPr lvl="1"/>
            <a:r>
              <a:rPr lang="en-US" sz="1800" dirty="0"/>
              <a:t>CRTS</a:t>
            </a:r>
          </a:p>
          <a:p>
            <a:pPr lvl="2"/>
            <a:r>
              <a:rPr lang="en-US" sz="1800" dirty="0"/>
              <a:t>Optum’s provider line will be the initial point of contact for authorization</a:t>
            </a:r>
          </a:p>
          <a:p>
            <a:pPr lvl="2"/>
            <a:r>
              <a:rPr lang="en-US" sz="1800" dirty="0"/>
              <a:t>START referral form will be submitted to Optum for review to determine initial authorization.</a:t>
            </a:r>
          </a:p>
          <a:p>
            <a:pPr lvl="3"/>
            <a:r>
              <a:rPr lang="en-US" sz="1800" dirty="0"/>
              <a:t>Authorization requests will receive an authorization decision within one hour.</a:t>
            </a:r>
          </a:p>
          <a:p>
            <a:pPr lvl="2"/>
            <a:r>
              <a:rPr lang="en-US" sz="1800" dirty="0"/>
              <a:t>Utilization Review Committee (URC) meeting notes shall be submitted to Optum for concurrent reviews to request continued stay. </a:t>
            </a:r>
          </a:p>
          <a:p>
            <a:pPr lvl="1"/>
            <a:endParaRPr lang="en-US" dirty="0"/>
          </a:p>
        </p:txBody>
      </p:sp>
      <p:sp>
        <p:nvSpPr>
          <p:cNvPr id="5" name="Title 1">
            <a:extLst>
              <a:ext uri="{FF2B5EF4-FFF2-40B4-BE49-F238E27FC236}">
                <a16:creationId xmlns:a16="http://schemas.microsoft.com/office/drawing/2014/main" id="{1815633E-D9D9-41EE-A9C2-5DDE674E73D0}"/>
              </a:ext>
            </a:extLst>
          </p:cNvPr>
          <p:cNvSpPr>
            <a:spLocks noGrp="1"/>
          </p:cNvSpPr>
          <p:nvPr>
            <p:ph type="title"/>
          </p:nvPr>
        </p:nvSpPr>
        <p:spPr>
          <a:xfrm>
            <a:off x="693056" y="0"/>
            <a:ext cx="5326743" cy="943897"/>
          </a:xfrm>
        </p:spPr>
        <p:txBody>
          <a:bodyPr/>
          <a:lstStyle/>
          <a:p>
            <a:br>
              <a:rPr lang="en-US" dirty="0"/>
            </a:br>
            <a:r>
              <a:rPr lang="en-US" b="1" dirty="0"/>
              <a:t>AUTHORIZATION OF SPECIALTY MENTAL HEALTH SERVICES - CRTS </a:t>
            </a:r>
          </a:p>
        </p:txBody>
      </p:sp>
    </p:spTree>
    <p:extLst>
      <p:ext uri="{BB962C8B-B14F-4D97-AF65-F5344CB8AC3E}">
        <p14:creationId xmlns:p14="http://schemas.microsoft.com/office/powerpoint/2010/main" val="3400473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293" y="1347017"/>
            <a:ext cx="8127505" cy="5073447"/>
          </a:xfrm>
        </p:spPr>
        <p:txBody>
          <a:bodyPr>
            <a:noAutofit/>
          </a:bodyPr>
          <a:lstStyle/>
          <a:p>
            <a:pPr lvl="1"/>
            <a:r>
              <a:rPr lang="en-US" dirty="0"/>
              <a:t>ARTS</a:t>
            </a:r>
          </a:p>
          <a:p>
            <a:pPr lvl="2">
              <a:lnSpc>
                <a:spcPct val="100000"/>
              </a:lnSpc>
            </a:pPr>
            <a:r>
              <a:rPr lang="en-US" dirty="0"/>
              <a:t>Residential authorization request will be submitted to Optum for review</a:t>
            </a:r>
          </a:p>
          <a:p>
            <a:pPr lvl="2">
              <a:lnSpc>
                <a:spcPct val="100000"/>
              </a:lnSpc>
            </a:pPr>
            <a:r>
              <a:rPr lang="en-US" dirty="0"/>
              <a:t>Authorization requests will be reviewed within 5 business days of receipt.</a:t>
            </a:r>
          </a:p>
          <a:p>
            <a:pPr lvl="3">
              <a:lnSpc>
                <a:spcPct val="100000"/>
              </a:lnSpc>
            </a:pPr>
            <a:r>
              <a:rPr lang="en-US" dirty="0"/>
              <a:t>Expedited authorizations will be reviewed no later than 72 hours of receipt. </a:t>
            </a:r>
          </a:p>
          <a:p>
            <a:pPr lvl="2">
              <a:lnSpc>
                <a:spcPct val="100000"/>
              </a:lnSpc>
            </a:pPr>
            <a:r>
              <a:rPr lang="en-US" dirty="0"/>
              <a:t>Authorization request for concurrent review shall be submitted on a quarterly basis. </a:t>
            </a:r>
          </a:p>
          <a:p>
            <a:pPr lvl="3">
              <a:lnSpc>
                <a:spcPct val="100000"/>
              </a:lnSpc>
              <a:spcBef>
                <a:spcPts val="600"/>
              </a:spcBef>
              <a:spcAft>
                <a:spcPts val="600"/>
              </a:spcAft>
            </a:pPr>
            <a:r>
              <a:rPr lang="en-US" dirty="0"/>
              <a:t>Clinical documentation that shows client’s progress and supports continued medical necessity will be accepted for authorization request. Clinical documentation may include:</a:t>
            </a:r>
          </a:p>
          <a:p>
            <a:pPr lvl="4">
              <a:lnSpc>
                <a:spcPct val="100000"/>
              </a:lnSpc>
              <a:spcBef>
                <a:spcPts val="600"/>
              </a:spcBef>
              <a:spcAft>
                <a:spcPts val="600"/>
              </a:spcAft>
            </a:pPr>
            <a:r>
              <a:rPr lang="en-US" dirty="0"/>
              <a:t>Client’s current status, progress towards treatment goals, continuing treatment plan, anticipated discharge plan, and barriers to discharge or treatment. </a:t>
            </a:r>
          </a:p>
          <a:p>
            <a:pPr lvl="2">
              <a:lnSpc>
                <a:spcPct val="100000"/>
              </a:lnSpc>
              <a:spcBef>
                <a:spcPts val="600"/>
              </a:spcBef>
              <a:spcAft>
                <a:spcPts val="600"/>
              </a:spcAft>
            </a:pPr>
            <a:r>
              <a:rPr lang="en-US" dirty="0"/>
              <a:t>A resident may return to the program within the seven-day bed hold period without Optum authorization (as long as the client was never formally discharged from the program).</a:t>
            </a:r>
          </a:p>
        </p:txBody>
      </p:sp>
      <p:sp>
        <p:nvSpPr>
          <p:cNvPr id="6" name="Title 1">
            <a:extLst>
              <a:ext uri="{FF2B5EF4-FFF2-40B4-BE49-F238E27FC236}">
                <a16:creationId xmlns:a16="http://schemas.microsoft.com/office/drawing/2014/main" id="{AE556205-A885-4440-9FC0-A2D47DA6D68C}"/>
              </a:ext>
            </a:extLst>
          </p:cNvPr>
          <p:cNvSpPr>
            <a:spLocks noGrp="1"/>
          </p:cNvSpPr>
          <p:nvPr>
            <p:ph type="title"/>
          </p:nvPr>
        </p:nvSpPr>
        <p:spPr>
          <a:xfrm>
            <a:off x="693056" y="0"/>
            <a:ext cx="5326743" cy="943897"/>
          </a:xfrm>
        </p:spPr>
        <p:txBody>
          <a:bodyPr/>
          <a:lstStyle/>
          <a:p>
            <a:br>
              <a:rPr lang="en-US" dirty="0"/>
            </a:br>
            <a:r>
              <a:rPr lang="en-US" b="1" dirty="0"/>
              <a:t>AUTHORIZATION OF SPECIALTY MENTAL HEALTH SERVICES - ARTS</a:t>
            </a:r>
          </a:p>
        </p:txBody>
      </p:sp>
    </p:spTree>
    <p:extLst>
      <p:ext uri="{BB962C8B-B14F-4D97-AF65-F5344CB8AC3E}">
        <p14:creationId xmlns:p14="http://schemas.microsoft.com/office/powerpoint/2010/main" val="40505902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882" y="1634963"/>
            <a:ext cx="7993743" cy="4318001"/>
          </a:xfrm>
        </p:spPr>
        <p:txBody>
          <a:bodyPr>
            <a:normAutofit/>
          </a:bodyPr>
          <a:lstStyle/>
          <a:p>
            <a:r>
              <a:rPr lang="en-US" sz="1800" dirty="0"/>
              <a:t>TBS are now required to have prior authorization and concurrent review by the MHP to ensure continued medical necessity.</a:t>
            </a:r>
          </a:p>
          <a:p>
            <a:pPr lvl="1"/>
            <a:r>
              <a:rPr lang="en-US" sz="1800" dirty="0"/>
              <a:t>Authorization requests shall be submitted to Optum.</a:t>
            </a:r>
          </a:p>
          <a:p>
            <a:pPr lvl="2"/>
            <a:r>
              <a:rPr lang="en-US" sz="1800" dirty="0"/>
              <a:t>Authorization requests will be reviewed within 5 business days of receipt.</a:t>
            </a:r>
          </a:p>
          <a:p>
            <a:pPr lvl="1"/>
            <a:r>
              <a:rPr lang="en-US" sz="1800" dirty="0"/>
              <a:t>Authorization requests shall be submitted to Optum for concurrent reviews to request continued services</a:t>
            </a:r>
          </a:p>
          <a:p>
            <a:pPr marL="344487"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6" name="Title 1">
            <a:extLst>
              <a:ext uri="{FF2B5EF4-FFF2-40B4-BE49-F238E27FC236}">
                <a16:creationId xmlns:a16="http://schemas.microsoft.com/office/drawing/2014/main" id="{8B0664C0-C3B2-43B6-A40F-CA5B224D152F}"/>
              </a:ext>
            </a:extLst>
          </p:cNvPr>
          <p:cNvSpPr>
            <a:spLocks noGrp="1"/>
          </p:cNvSpPr>
          <p:nvPr>
            <p:ph type="title"/>
          </p:nvPr>
        </p:nvSpPr>
        <p:spPr>
          <a:xfrm>
            <a:off x="693056" y="0"/>
            <a:ext cx="5326743" cy="943897"/>
          </a:xfrm>
        </p:spPr>
        <p:txBody>
          <a:bodyPr/>
          <a:lstStyle/>
          <a:p>
            <a:br>
              <a:rPr lang="en-US" dirty="0"/>
            </a:br>
            <a:r>
              <a:rPr lang="en-US" b="1" dirty="0"/>
              <a:t>AUTHORIZATION OF SPECIALTY MENTAL HEALTH SERVICES - TBS</a:t>
            </a:r>
          </a:p>
        </p:txBody>
      </p:sp>
    </p:spTree>
    <p:extLst>
      <p:ext uri="{BB962C8B-B14F-4D97-AF65-F5344CB8AC3E}">
        <p14:creationId xmlns:p14="http://schemas.microsoft.com/office/powerpoint/2010/main" val="2569134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542" y="1287073"/>
            <a:ext cx="8242916" cy="5649583"/>
          </a:xfrm>
        </p:spPr>
        <p:txBody>
          <a:bodyPr>
            <a:normAutofit/>
          </a:bodyPr>
          <a:lstStyle/>
          <a:p>
            <a:pPr>
              <a:lnSpc>
                <a:spcPct val="110000"/>
              </a:lnSpc>
              <a:spcBef>
                <a:spcPts val="600"/>
              </a:spcBef>
              <a:spcAft>
                <a:spcPts val="600"/>
              </a:spcAft>
            </a:pPr>
            <a:r>
              <a:rPr lang="en-US" sz="1800" dirty="0"/>
              <a:t>Day Treatment Intensive and Day Rehab services will now require prior authorization and concurrent review by the MHP to ensure continued medical necessity. </a:t>
            </a:r>
          </a:p>
          <a:p>
            <a:pPr lvl="1">
              <a:lnSpc>
                <a:spcPct val="100000"/>
              </a:lnSpc>
            </a:pPr>
            <a:r>
              <a:rPr lang="en-US" sz="1800" dirty="0"/>
              <a:t>Previously, the ISR was sent to Optum within 3 days of the start of services. However, this is no longer applicable with new process.</a:t>
            </a:r>
          </a:p>
          <a:p>
            <a:pPr lvl="1"/>
            <a:r>
              <a:rPr lang="en-US" sz="1800" dirty="0"/>
              <a:t>Preauthorization is required </a:t>
            </a:r>
            <a:r>
              <a:rPr lang="en-US" sz="1800" b="1" dirty="0"/>
              <a:t>PRIOR</a:t>
            </a:r>
            <a:r>
              <a:rPr lang="en-US" sz="1800" dirty="0"/>
              <a:t> to the provision of services. </a:t>
            </a:r>
          </a:p>
          <a:p>
            <a:pPr lvl="2"/>
            <a:r>
              <a:rPr lang="en-US" sz="1800" dirty="0"/>
              <a:t>Retrospective authorizations are limited to the following circumstances:</a:t>
            </a:r>
          </a:p>
          <a:p>
            <a:pPr lvl="3"/>
            <a:r>
              <a:rPr lang="en-US" sz="1800" dirty="0"/>
              <a:t>Retroactive Medi-Cal eligibility determinations</a:t>
            </a:r>
          </a:p>
          <a:p>
            <a:pPr lvl="3"/>
            <a:r>
              <a:rPr lang="en-US" sz="1800" dirty="0"/>
              <a:t>Inaccuracies in the Medi-Cal Eligibility Data System;</a:t>
            </a:r>
          </a:p>
          <a:p>
            <a:pPr lvl="3">
              <a:lnSpc>
                <a:spcPct val="110000"/>
              </a:lnSpc>
            </a:pPr>
            <a:r>
              <a:rPr lang="en-US" sz="1800" dirty="0"/>
              <a:t>Authorization of services for beneficiaries with other health care coverage pending evidence of billing, including dual-eligible beneficiaries; and/or</a:t>
            </a:r>
          </a:p>
          <a:p>
            <a:pPr lvl="3"/>
            <a:r>
              <a:rPr lang="en-US" sz="1800" dirty="0"/>
              <a:t>Beneficiary’s failure to identify payer </a:t>
            </a:r>
          </a:p>
          <a:p>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6" name="Title 1">
            <a:extLst>
              <a:ext uri="{FF2B5EF4-FFF2-40B4-BE49-F238E27FC236}">
                <a16:creationId xmlns:a16="http://schemas.microsoft.com/office/drawing/2014/main" id="{FAA57F15-7365-40F2-B293-6A6C9789355E}"/>
              </a:ext>
            </a:extLst>
          </p:cNvPr>
          <p:cNvSpPr>
            <a:spLocks noGrp="1"/>
          </p:cNvSpPr>
          <p:nvPr>
            <p:ph type="title"/>
          </p:nvPr>
        </p:nvSpPr>
        <p:spPr>
          <a:xfrm>
            <a:off x="521110" y="-9832"/>
            <a:ext cx="5781367" cy="943897"/>
          </a:xfrm>
        </p:spPr>
        <p:txBody>
          <a:bodyPr/>
          <a:lstStyle/>
          <a:p>
            <a:br>
              <a:rPr lang="en-US" b="1" dirty="0"/>
            </a:br>
            <a:r>
              <a:rPr lang="en-US" b="1" dirty="0"/>
              <a:t>AUTHORIZATION OF SPECIALTY MENTAL HEALTH SERVICES – Day Tx</a:t>
            </a:r>
          </a:p>
        </p:txBody>
      </p:sp>
    </p:spTree>
    <p:extLst>
      <p:ext uri="{BB962C8B-B14F-4D97-AF65-F5344CB8AC3E}">
        <p14:creationId xmlns:p14="http://schemas.microsoft.com/office/powerpoint/2010/main" val="33214151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28064" y="1303784"/>
            <a:ext cx="7993741" cy="467892"/>
          </a:xfrm>
        </p:spPr>
        <p:txBody>
          <a:bodyPr/>
          <a:lstStyle/>
          <a:p>
            <a:r>
              <a:rPr lang="en-US" sz="1800" dirty="0">
                <a:solidFill>
                  <a:schemeClr val="accent6"/>
                </a:solidFill>
              </a:rPr>
              <a:t>Therapeutic Foster Care and Intensive home based services</a:t>
            </a:r>
          </a:p>
        </p:txBody>
      </p:sp>
      <p:sp>
        <p:nvSpPr>
          <p:cNvPr id="3" name="Content Placeholder 2"/>
          <p:cNvSpPr>
            <a:spLocks noGrp="1"/>
          </p:cNvSpPr>
          <p:nvPr>
            <p:ph idx="1"/>
          </p:nvPr>
        </p:nvSpPr>
        <p:spPr>
          <a:xfrm>
            <a:off x="443884" y="1877007"/>
            <a:ext cx="8242916" cy="2803147"/>
          </a:xfrm>
        </p:spPr>
        <p:txBody>
          <a:bodyPr>
            <a:normAutofit/>
          </a:bodyPr>
          <a:lstStyle/>
          <a:p>
            <a:r>
              <a:rPr lang="en-US" sz="1800" dirty="0"/>
              <a:t>TFC and IHBS are now required to have prior authorization, by the MHP, and concurrent review of a beneficiary’s services to ensure continued medical necessity. </a:t>
            </a:r>
          </a:p>
          <a:p>
            <a:pPr lvl="1"/>
            <a:r>
              <a:rPr lang="en-US" sz="1800" dirty="0"/>
              <a:t>The authorization process for TFC and IHBS is still being developed.</a:t>
            </a:r>
          </a:p>
          <a:p>
            <a:pPr lvl="1"/>
            <a:endParaRPr lang="en-US" dirty="0"/>
          </a:p>
          <a:p>
            <a:pPr lvl="1"/>
            <a:endParaRPr lang="en-US" dirty="0"/>
          </a:p>
          <a:p>
            <a:pPr lvl="1"/>
            <a:endParaRPr lang="en-US" dirty="0"/>
          </a:p>
          <a:p>
            <a:pPr lvl="1"/>
            <a:endParaRPr lang="en-US" dirty="0"/>
          </a:p>
          <a:p>
            <a:endParaRPr lang="en-US" dirty="0"/>
          </a:p>
        </p:txBody>
      </p:sp>
      <p:sp>
        <p:nvSpPr>
          <p:cNvPr id="6" name="Title 1">
            <a:extLst>
              <a:ext uri="{FF2B5EF4-FFF2-40B4-BE49-F238E27FC236}">
                <a16:creationId xmlns:a16="http://schemas.microsoft.com/office/drawing/2014/main" id="{7FEBE8F0-68CE-4BBD-B6C4-51E14C28AEE0}"/>
              </a:ext>
            </a:extLst>
          </p:cNvPr>
          <p:cNvSpPr>
            <a:spLocks noGrp="1"/>
          </p:cNvSpPr>
          <p:nvPr>
            <p:ph type="title"/>
          </p:nvPr>
        </p:nvSpPr>
        <p:spPr>
          <a:xfrm>
            <a:off x="112734" y="-303994"/>
            <a:ext cx="6425852" cy="1414765"/>
          </a:xfrm>
        </p:spPr>
        <p:txBody>
          <a:bodyPr/>
          <a:lstStyle/>
          <a:p>
            <a:br>
              <a:rPr lang="en-US" dirty="0"/>
            </a:br>
            <a:r>
              <a:rPr lang="en-US" b="1" dirty="0"/>
              <a:t>AUTHORIZATION OF SPECIALTY </a:t>
            </a:r>
            <a:br>
              <a:rPr lang="en-US" b="1" dirty="0"/>
            </a:br>
            <a:r>
              <a:rPr lang="en-US" b="1" dirty="0"/>
              <a:t>MENTAL HEALTH SERVICES – TFC &amp; IHBS </a:t>
            </a:r>
          </a:p>
        </p:txBody>
      </p:sp>
    </p:spTree>
    <p:extLst>
      <p:ext uri="{BB962C8B-B14F-4D97-AF65-F5344CB8AC3E}">
        <p14:creationId xmlns:p14="http://schemas.microsoft.com/office/powerpoint/2010/main" val="30907384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2650" y="297855"/>
            <a:ext cx="5727941" cy="589723"/>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Access times – fy18-19</a:t>
            </a:r>
            <a:endParaRPr lang="en-US" sz="1200" b="1" dirty="0"/>
          </a:p>
        </p:txBody>
      </p:sp>
      <p:pic>
        <p:nvPicPr>
          <p:cNvPr id="3" name="Picture 2">
            <a:extLst>
              <a:ext uri="{FF2B5EF4-FFF2-40B4-BE49-F238E27FC236}">
                <a16:creationId xmlns:a16="http://schemas.microsoft.com/office/drawing/2014/main" id="{CB71EC24-3EC4-4B19-9B9C-4ED1888F23CF}"/>
              </a:ext>
            </a:extLst>
          </p:cNvPr>
          <p:cNvPicPr>
            <a:picLocks noChangeAspect="1"/>
          </p:cNvPicPr>
          <p:nvPr/>
        </p:nvPicPr>
        <p:blipFill>
          <a:blip r:embed="rId2"/>
          <a:stretch>
            <a:fillRect/>
          </a:stretch>
        </p:blipFill>
        <p:spPr>
          <a:xfrm>
            <a:off x="639739" y="1227803"/>
            <a:ext cx="7864522" cy="2598645"/>
          </a:xfrm>
          <a:prstGeom prst="rect">
            <a:avLst/>
          </a:prstGeom>
        </p:spPr>
      </p:pic>
      <p:pic>
        <p:nvPicPr>
          <p:cNvPr id="4" name="Picture 3">
            <a:extLst>
              <a:ext uri="{FF2B5EF4-FFF2-40B4-BE49-F238E27FC236}">
                <a16:creationId xmlns:a16="http://schemas.microsoft.com/office/drawing/2014/main" id="{D5E9AE1C-00D5-4998-A12F-55FA2B8014C7}"/>
              </a:ext>
            </a:extLst>
          </p:cNvPr>
          <p:cNvPicPr>
            <a:picLocks noChangeAspect="1"/>
          </p:cNvPicPr>
          <p:nvPr/>
        </p:nvPicPr>
        <p:blipFill>
          <a:blip r:embed="rId3"/>
          <a:stretch>
            <a:fillRect/>
          </a:stretch>
        </p:blipFill>
        <p:spPr>
          <a:xfrm>
            <a:off x="613067" y="4229303"/>
            <a:ext cx="7917866" cy="2629128"/>
          </a:xfrm>
          <a:prstGeom prst="rect">
            <a:avLst/>
          </a:prstGeom>
        </p:spPr>
      </p:pic>
    </p:spTree>
    <p:extLst>
      <p:ext uri="{BB962C8B-B14F-4D97-AF65-F5344CB8AC3E}">
        <p14:creationId xmlns:p14="http://schemas.microsoft.com/office/powerpoint/2010/main" val="21306829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4377645"/>
              </p:ext>
            </p:extLst>
          </p:nvPr>
        </p:nvGraphicFramePr>
        <p:xfrm>
          <a:off x="894522" y="1267794"/>
          <a:ext cx="7285381" cy="2400797"/>
        </p:xfrm>
        <a:graphic>
          <a:graphicData uri="http://schemas.openxmlformats.org/drawingml/2006/table">
            <a:tbl>
              <a:tblPr firstRow="1" bandRow="1">
                <a:tableStyleId>{5C22544A-7EE6-4342-B048-85BDC9FD1C3A}</a:tableStyleId>
              </a:tblPr>
              <a:tblGrid>
                <a:gridCol w="3504857">
                  <a:extLst>
                    <a:ext uri="{9D8B030D-6E8A-4147-A177-3AD203B41FA5}">
                      <a16:colId xmlns:a16="http://schemas.microsoft.com/office/drawing/2014/main" val="20000"/>
                    </a:ext>
                  </a:extLst>
                </a:gridCol>
                <a:gridCol w="1207667">
                  <a:extLst>
                    <a:ext uri="{9D8B030D-6E8A-4147-A177-3AD203B41FA5}">
                      <a16:colId xmlns:a16="http://schemas.microsoft.com/office/drawing/2014/main" val="20001"/>
                    </a:ext>
                  </a:extLst>
                </a:gridCol>
                <a:gridCol w="1289054">
                  <a:extLst>
                    <a:ext uri="{9D8B030D-6E8A-4147-A177-3AD203B41FA5}">
                      <a16:colId xmlns:a16="http://schemas.microsoft.com/office/drawing/2014/main" val="20002"/>
                    </a:ext>
                  </a:extLst>
                </a:gridCol>
                <a:gridCol w="1283803">
                  <a:extLst>
                    <a:ext uri="{9D8B030D-6E8A-4147-A177-3AD203B41FA5}">
                      <a16:colId xmlns:a16="http://schemas.microsoft.com/office/drawing/2014/main" val="20003"/>
                    </a:ext>
                  </a:extLst>
                </a:gridCol>
              </a:tblGrid>
              <a:tr h="350808">
                <a:tc>
                  <a:txBody>
                    <a:bodyPr/>
                    <a:lstStyle/>
                    <a:p>
                      <a:endParaRPr lang="en-US" dirty="0"/>
                    </a:p>
                  </a:txBody>
                  <a:tcPr/>
                </a:tc>
                <a:tc>
                  <a:txBody>
                    <a:bodyPr/>
                    <a:lstStyle/>
                    <a:p>
                      <a:r>
                        <a:rPr lang="en-US" dirty="0"/>
                        <a:t>CYF</a:t>
                      </a:r>
                    </a:p>
                  </a:txBody>
                  <a:tcPr/>
                </a:tc>
                <a:tc>
                  <a:txBody>
                    <a:bodyPr/>
                    <a:lstStyle/>
                    <a:p>
                      <a:r>
                        <a:rPr lang="en-US" dirty="0"/>
                        <a:t>A/OA</a:t>
                      </a:r>
                    </a:p>
                  </a:txBody>
                  <a:tcPr/>
                </a:tc>
                <a:tc>
                  <a:txBody>
                    <a:bodyPr/>
                    <a:lstStyle/>
                    <a:p>
                      <a:r>
                        <a:rPr lang="en-US" dirty="0"/>
                        <a:t>TOTAL</a:t>
                      </a:r>
                    </a:p>
                  </a:txBody>
                  <a:tcPr/>
                </a:tc>
                <a:extLst>
                  <a:ext uri="{0D108BD9-81ED-4DB2-BD59-A6C34878D82A}">
                    <a16:rowId xmlns:a16="http://schemas.microsoft.com/office/drawing/2014/main" val="10000"/>
                  </a:ext>
                </a:extLst>
              </a:tr>
              <a:tr h="350808">
                <a:tc>
                  <a:txBody>
                    <a:bodyPr/>
                    <a:lstStyle/>
                    <a:p>
                      <a:r>
                        <a:rPr lang="en-US" baseline="0" dirty="0">
                          <a:solidFill>
                            <a:schemeClr val="tx2"/>
                          </a:solidFill>
                        </a:rPr>
                        <a:t>Programs Reporting</a:t>
                      </a:r>
                      <a:endParaRPr lang="en-US" dirty="0">
                        <a:solidFill>
                          <a:schemeClr val="tx2"/>
                        </a:solidFill>
                      </a:endParaRPr>
                    </a:p>
                  </a:txBody>
                  <a:tcPr/>
                </a:tc>
                <a:tc>
                  <a:txBody>
                    <a:bodyPr/>
                    <a:lstStyle/>
                    <a:p>
                      <a:r>
                        <a:rPr lang="en-US" dirty="0">
                          <a:solidFill>
                            <a:schemeClr val="tx2"/>
                          </a:solidFill>
                        </a:rPr>
                        <a:t>66</a:t>
                      </a:r>
                    </a:p>
                  </a:txBody>
                  <a:tcPr/>
                </a:tc>
                <a:tc>
                  <a:txBody>
                    <a:bodyPr/>
                    <a:lstStyle/>
                    <a:p>
                      <a:r>
                        <a:rPr lang="en-US" dirty="0">
                          <a:solidFill>
                            <a:schemeClr val="tx2"/>
                          </a:solidFill>
                        </a:rPr>
                        <a:t>49</a:t>
                      </a:r>
                    </a:p>
                  </a:txBody>
                  <a:tcPr/>
                </a:tc>
                <a:tc>
                  <a:txBody>
                    <a:bodyPr/>
                    <a:lstStyle/>
                    <a:p>
                      <a:r>
                        <a:rPr lang="en-US" dirty="0">
                          <a:solidFill>
                            <a:schemeClr val="tx2"/>
                          </a:solidFill>
                        </a:rPr>
                        <a:t>115</a:t>
                      </a:r>
                    </a:p>
                  </a:txBody>
                  <a:tcPr/>
                </a:tc>
                <a:extLst>
                  <a:ext uri="{0D108BD9-81ED-4DB2-BD59-A6C34878D82A}">
                    <a16:rowId xmlns:a16="http://schemas.microsoft.com/office/drawing/2014/main" val="10001"/>
                  </a:ext>
                </a:extLst>
              </a:tr>
              <a:tr h="350808">
                <a:tc>
                  <a:txBody>
                    <a:bodyPr/>
                    <a:lstStyle/>
                    <a:p>
                      <a:r>
                        <a:rPr lang="en-US" dirty="0">
                          <a:solidFill>
                            <a:schemeClr val="tx2"/>
                          </a:solidFill>
                        </a:rPr>
                        <a:t>Charts with</a:t>
                      </a:r>
                      <a:r>
                        <a:rPr lang="en-US" baseline="0" dirty="0">
                          <a:solidFill>
                            <a:schemeClr val="tx2"/>
                          </a:solidFill>
                        </a:rPr>
                        <a:t> Meds</a:t>
                      </a:r>
                      <a:endParaRPr lang="en-US" dirty="0">
                        <a:solidFill>
                          <a:schemeClr val="tx2"/>
                        </a:solidFill>
                      </a:endParaRPr>
                    </a:p>
                  </a:txBody>
                  <a:tcPr/>
                </a:tc>
                <a:tc>
                  <a:txBody>
                    <a:bodyPr/>
                    <a:lstStyle/>
                    <a:p>
                      <a:r>
                        <a:rPr lang="en-US" dirty="0">
                          <a:solidFill>
                            <a:schemeClr val="tx2"/>
                          </a:solidFill>
                        </a:rPr>
                        <a:t>3,639</a:t>
                      </a:r>
                    </a:p>
                  </a:txBody>
                  <a:tcPr/>
                </a:tc>
                <a:tc>
                  <a:txBody>
                    <a:bodyPr/>
                    <a:lstStyle/>
                    <a:p>
                      <a:r>
                        <a:rPr lang="en-US" dirty="0">
                          <a:solidFill>
                            <a:schemeClr val="tx2"/>
                          </a:solidFill>
                        </a:rPr>
                        <a:t>24,815</a:t>
                      </a:r>
                    </a:p>
                  </a:txBody>
                  <a:tcPr/>
                </a:tc>
                <a:tc>
                  <a:txBody>
                    <a:bodyPr/>
                    <a:lstStyle/>
                    <a:p>
                      <a:r>
                        <a:rPr lang="en-US" dirty="0">
                          <a:solidFill>
                            <a:schemeClr val="tx2"/>
                          </a:solidFill>
                        </a:rPr>
                        <a:t>28,454</a:t>
                      </a:r>
                    </a:p>
                  </a:txBody>
                  <a:tcPr/>
                </a:tc>
                <a:extLst>
                  <a:ext uri="{0D108BD9-81ED-4DB2-BD59-A6C34878D82A}">
                    <a16:rowId xmlns:a16="http://schemas.microsoft.com/office/drawing/2014/main" val="10002"/>
                  </a:ext>
                </a:extLst>
              </a:tr>
              <a:tr h="438513">
                <a:tc>
                  <a:txBody>
                    <a:bodyPr/>
                    <a:lstStyle/>
                    <a:p>
                      <a:r>
                        <a:rPr lang="en-US" dirty="0">
                          <a:solidFill>
                            <a:schemeClr val="tx2"/>
                          </a:solidFill>
                        </a:rPr>
                        <a:t>Charts Reviewed</a:t>
                      </a:r>
                    </a:p>
                  </a:txBody>
                  <a:tcPr/>
                </a:tc>
                <a:tc>
                  <a:txBody>
                    <a:bodyPr/>
                    <a:lstStyle/>
                    <a:p>
                      <a:r>
                        <a:rPr lang="en-US" dirty="0">
                          <a:solidFill>
                            <a:schemeClr val="tx2"/>
                          </a:solidFill>
                        </a:rPr>
                        <a:t>197 (5%)</a:t>
                      </a:r>
                    </a:p>
                  </a:txBody>
                  <a:tcPr/>
                </a:tc>
                <a:tc>
                  <a:txBody>
                    <a:bodyPr/>
                    <a:lstStyle/>
                    <a:p>
                      <a:r>
                        <a:rPr lang="en-US" dirty="0">
                          <a:solidFill>
                            <a:schemeClr val="tx2"/>
                          </a:solidFill>
                        </a:rPr>
                        <a:t>416 (2%)</a:t>
                      </a:r>
                    </a:p>
                  </a:txBody>
                  <a:tcPr/>
                </a:tc>
                <a:tc>
                  <a:txBody>
                    <a:bodyPr/>
                    <a:lstStyle/>
                    <a:p>
                      <a:r>
                        <a:rPr lang="en-US" dirty="0">
                          <a:solidFill>
                            <a:schemeClr val="tx2"/>
                          </a:solidFill>
                        </a:rPr>
                        <a:t>613 (2%)</a:t>
                      </a:r>
                    </a:p>
                  </a:txBody>
                  <a:tcPr/>
                </a:tc>
                <a:extLst>
                  <a:ext uri="{0D108BD9-81ED-4DB2-BD59-A6C34878D82A}">
                    <a16:rowId xmlns:a16="http://schemas.microsoft.com/office/drawing/2014/main" val="10003"/>
                  </a:ext>
                </a:extLst>
              </a:tr>
              <a:tr h="865004">
                <a:tc>
                  <a:txBody>
                    <a:bodyPr/>
                    <a:lstStyle/>
                    <a:p>
                      <a:r>
                        <a:rPr lang="en-US" dirty="0">
                          <a:solidFill>
                            <a:schemeClr val="tx2"/>
                          </a:solidFill>
                        </a:rPr>
                        <a:t># Variances &amp; % of possible variances in reviewed charts</a:t>
                      </a:r>
                    </a:p>
                  </a:txBody>
                  <a:tcPr/>
                </a:tc>
                <a:tc>
                  <a:txBody>
                    <a:bodyPr/>
                    <a:lstStyle/>
                    <a:p>
                      <a:r>
                        <a:rPr lang="en-US" dirty="0">
                          <a:solidFill>
                            <a:schemeClr val="tx2"/>
                          </a:solidFill>
                        </a:rPr>
                        <a:t>54 (1%)</a:t>
                      </a:r>
                    </a:p>
                  </a:txBody>
                  <a:tcPr/>
                </a:tc>
                <a:tc>
                  <a:txBody>
                    <a:bodyPr/>
                    <a:lstStyle/>
                    <a:p>
                      <a:r>
                        <a:rPr lang="en-US" dirty="0">
                          <a:solidFill>
                            <a:schemeClr val="tx2"/>
                          </a:solidFill>
                        </a:rPr>
                        <a:t>139 (2%)</a:t>
                      </a:r>
                    </a:p>
                  </a:txBody>
                  <a:tcPr/>
                </a:tc>
                <a:tc>
                  <a:txBody>
                    <a:bodyPr/>
                    <a:lstStyle/>
                    <a:p>
                      <a:r>
                        <a:rPr lang="en-US" dirty="0">
                          <a:solidFill>
                            <a:schemeClr val="tx2"/>
                          </a:solidFill>
                        </a:rPr>
                        <a:t>194 (1%)</a:t>
                      </a:r>
                    </a:p>
                  </a:txBody>
                  <a:tcPr/>
                </a:tc>
                <a:extLst>
                  <a:ext uri="{0D108BD9-81ED-4DB2-BD59-A6C34878D82A}">
                    <a16:rowId xmlns:a16="http://schemas.microsoft.com/office/drawing/2014/main" val="10004"/>
                  </a:ext>
                </a:extLst>
              </a:tr>
            </a:tbl>
          </a:graphicData>
        </a:graphic>
      </p:graphicFrame>
      <p:sp>
        <p:nvSpPr>
          <p:cNvPr id="3" name="Title 1"/>
          <p:cNvSpPr txBox="1">
            <a:spLocks/>
          </p:cNvSpPr>
          <p:nvPr/>
        </p:nvSpPr>
        <p:spPr>
          <a:xfrm>
            <a:off x="100677" y="235225"/>
            <a:ext cx="6430619" cy="589723"/>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MEDICATION MONITORING </a:t>
            </a:r>
            <a:r>
              <a:rPr lang="en-US" sz="1200" b="1" dirty="0"/>
              <a:t>(3 Qtrs.)</a:t>
            </a:r>
          </a:p>
        </p:txBody>
      </p:sp>
      <p:sp>
        <p:nvSpPr>
          <p:cNvPr id="4" name="TextBox 3"/>
          <p:cNvSpPr txBox="1"/>
          <p:nvPr/>
        </p:nvSpPr>
        <p:spPr>
          <a:xfrm>
            <a:off x="983973" y="3760633"/>
            <a:ext cx="7195929" cy="2462213"/>
          </a:xfrm>
          <a:prstGeom prst="rect">
            <a:avLst/>
          </a:prstGeom>
          <a:noFill/>
        </p:spPr>
        <p:txBody>
          <a:bodyPr wrap="square" lIns="0" tIns="0" rIns="0" bIns="0" rtlCol="0">
            <a:spAutoFit/>
          </a:bodyPr>
          <a:lstStyle/>
          <a:p>
            <a:r>
              <a:rPr lang="en-US" sz="2000" b="1" dirty="0">
                <a:solidFill>
                  <a:schemeClr val="tx2"/>
                </a:solidFill>
                <a:cs typeface="Avenir Light"/>
              </a:rPr>
              <a:t>Majority of Variances:</a:t>
            </a:r>
          </a:p>
          <a:p>
            <a:pPr marL="742950" lvl="1" indent="-285750">
              <a:buFont typeface="Arial" panose="020B0604020202020204" pitchFamily="34" charset="0"/>
              <a:buChar char="•"/>
            </a:pPr>
            <a:r>
              <a:rPr lang="en-US" sz="2000" dirty="0">
                <a:solidFill>
                  <a:schemeClr val="tx2"/>
                </a:solidFill>
                <a:cs typeface="Avenir Light"/>
              </a:rPr>
              <a:t>Labs </a:t>
            </a:r>
          </a:p>
          <a:p>
            <a:pPr marL="742950" lvl="1" indent="-285750">
              <a:buFont typeface="Arial" panose="020B0604020202020204" pitchFamily="34" charset="0"/>
              <a:buChar char="•"/>
            </a:pPr>
            <a:r>
              <a:rPr lang="en-US" sz="2000" dirty="0">
                <a:solidFill>
                  <a:schemeClr val="tx2"/>
                </a:solidFill>
                <a:cs typeface="Avenir Light"/>
              </a:rPr>
              <a:t>Informed Consent completion</a:t>
            </a:r>
          </a:p>
          <a:p>
            <a:pPr marL="742950" lvl="1" indent="-285750">
              <a:buFont typeface="Arial" panose="020B0604020202020204" pitchFamily="34" charset="0"/>
              <a:buChar char="•"/>
            </a:pPr>
            <a:r>
              <a:rPr lang="en-US" sz="2000" dirty="0">
                <a:solidFill>
                  <a:schemeClr val="tx2"/>
                </a:solidFill>
                <a:cs typeface="Avenir Light"/>
              </a:rPr>
              <a:t>Number of each chemical class concurrently without a </a:t>
            </a:r>
          </a:p>
          <a:p>
            <a:pPr lvl="1"/>
            <a:r>
              <a:rPr lang="en-US" sz="2000" dirty="0">
                <a:solidFill>
                  <a:schemeClr val="tx2"/>
                </a:solidFill>
                <a:cs typeface="Avenir Light"/>
              </a:rPr>
              <a:t>    clearly documented rationale</a:t>
            </a:r>
          </a:p>
          <a:p>
            <a:pPr lvl="1"/>
            <a:endParaRPr lang="en-US" sz="2000" dirty="0">
              <a:solidFill>
                <a:schemeClr val="tx2"/>
              </a:solidFill>
              <a:cs typeface="Avenir Light"/>
            </a:endParaRPr>
          </a:p>
          <a:p>
            <a:pPr marL="342900" indent="-342900">
              <a:buFont typeface="Arial" panose="020B0604020202020204" pitchFamily="34" charset="0"/>
              <a:buChar char="•"/>
            </a:pPr>
            <a:r>
              <a:rPr lang="en-US" sz="2000" dirty="0">
                <a:solidFill>
                  <a:schemeClr val="tx2"/>
                </a:solidFill>
                <a:cs typeface="Avenir Light"/>
              </a:rPr>
              <a:t>Med Monitoring practices will be reviewed onsite by the QM Specialist during the Medical Record Review process. </a:t>
            </a:r>
          </a:p>
        </p:txBody>
      </p:sp>
    </p:spTree>
    <p:extLst>
      <p:ext uri="{BB962C8B-B14F-4D97-AF65-F5344CB8AC3E}">
        <p14:creationId xmlns:p14="http://schemas.microsoft.com/office/powerpoint/2010/main" val="41957612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0533" y="304796"/>
            <a:ext cx="5800145" cy="549968"/>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b="1" dirty="0"/>
              <a:t>Beneficiary rights: grievances</a:t>
            </a:r>
          </a:p>
        </p:txBody>
      </p:sp>
      <p:sp>
        <p:nvSpPr>
          <p:cNvPr id="6" name="TextBox 5"/>
          <p:cNvSpPr txBox="1"/>
          <p:nvPr/>
        </p:nvSpPr>
        <p:spPr>
          <a:xfrm>
            <a:off x="185285" y="6507262"/>
            <a:ext cx="2908168" cy="246221"/>
          </a:xfrm>
          <a:prstGeom prst="rect">
            <a:avLst/>
          </a:prstGeom>
          <a:noFill/>
        </p:spPr>
        <p:txBody>
          <a:bodyPr wrap="none" lIns="0" tIns="0" rIns="0" bIns="0" rtlCol="0">
            <a:spAutoFit/>
          </a:bodyPr>
          <a:lstStyle/>
          <a:p>
            <a:r>
              <a:rPr lang="en-US" sz="1600" dirty="0">
                <a:solidFill>
                  <a:schemeClr val="tx2"/>
                </a:solidFill>
                <a:latin typeface="Avenir Light"/>
                <a:cs typeface="Avenir Light"/>
              </a:rPr>
              <a:t>There were 4 Appeals for FY18 -19</a:t>
            </a:r>
          </a:p>
        </p:txBody>
      </p:sp>
      <p:sp>
        <p:nvSpPr>
          <p:cNvPr id="7" name="TextBox 6"/>
          <p:cNvSpPr txBox="1"/>
          <p:nvPr/>
        </p:nvSpPr>
        <p:spPr>
          <a:xfrm>
            <a:off x="175453" y="5874610"/>
            <a:ext cx="8805748" cy="553998"/>
          </a:xfrm>
          <a:prstGeom prst="rect">
            <a:avLst/>
          </a:prstGeom>
          <a:noFill/>
        </p:spPr>
        <p:txBody>
          <a:bodyPr wrap="square" lIns="0" tIns="0" rIns="0" bIns="0" rtlCol="0">
            <a:spAutoFit/>
          </a:bodyPr>
          <a:lstStyle/>
          <a:p>
            <a:r>
              <a:rPr lang="en-US" b="1" dirty="0">
                <a:solidFill>
                  <a:schemeClr val="tx2"/>
                </a:solidFill>
                <a:cs typeface="Avenir Light"/>
              </a:rPr>
              <a:t>Focus for Improvement</a:t>
            </a:r>
            <a:endParaRPr lang="en-US" dirty="0">
              <a:solidFill>
                <a:schemeClr val="tx2"/>
              </a:solidFill>
              <a:cs typeface="Avenir Light"/>
            </a:endParaRPr>
          </a:p>
          <a:p>
            <a:pPr marL="285750" indent="-285750">
              <a:buFont typeface="Arial" panose="020B0604020202020204" pitchFamily="34" charset="0"/>
              <a:buChar char="•"/>
            </a:pPr>
            <a:r>
              <a:rPr lang="en-US" dirty="0">
                <a:solidFill>
                  <a:schemeClr val="tx2"/>
                </a:solidFill>
                <a:cs typeface="Avenir Light"/>
              </a:rPr>
              <a:t>Staff Behavior, Treatment Issues, Medication, Patients’ Rights</a:t>
            </a:r>
          </a:p>
        </p:txBody>
      </p:sp>
      <p:graphicFrame>
        <p:nvGraphicFramePr>
          <p:cNvPr id="9" name="Chart 8" title="Total Number of Grievances, by Category">
            <a:extLst>
              <a:ext uri="{FF2B5EF4-FFF2-40B4-BE49-F238E27FC236}">
                <a16:creationId xmlns:a16="http://schemas.microsoft.com/office/drawing/2014/main" id="{361F2818-B6A7-4672-BB36-216B79BA5334}"/>
              </a:ext>
            </a:extLst>
          </p:cNvPr>
          <p:cNvGraphicFramePr>
            <a:graphicFrameLocks/>
          </p:cNvGraphicFramePr>
          <p:nvPr>
            <p:extLst>
              <p:ext uri="{D42A27DB-BD31-4B8C-83A1-F6EECF244321}">
                <p14:modId xmlns:p14="http://schemas.microsoft.com/office/powerpoint/2010/main" val="2347232660"/>
              </p:ext>
            </p:extLst>
          </p:nvPr>
        </p:nvGraphicFramePr>
        <p:xfrm>
          <a:off x="175453" y="1098771"/>
          <a:ext cx="5555673" cy="2521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title="Total Number of Grievances, by Category">
            <a:extLst>
              <a:ext uri="{FF2B5EF4-FFF2-40B4-BE49-F238E27FC236}">
                <a16:creationId xmlns:a16="http://schemas.microsoft.com/office/drawing/2014/main" id="{F68DF2A9-69D3-4EA7-98C9-43C5840B7A75}"/>
              </a:ext>
            </a:extLst>
          </p:cNvPr>
          <p:cNvGraphicFramePr>
            <a:graphicFrameLocks/>
          </p:cNvGraphicFramePr>
          <p:nvPr>
            <p:extLst>
              <p:ext uri="{D42A27DB-BD31-4B8C-83A1-F6EECF244321}">
                <p14:modId xmlns:p14="http://schemas.microsoft.com/office/powerpoint/2010/main" val="3247410701"/>
              </p:ext>
            </p:extLst>
          </p:nvPr>
        </p:nvGraphicFramePr>
        <p:xfrm>
          <a:off x="3288660" y="3510347"/>
          <a:ext cx="5555673" cy="25215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67397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7506" y="333544"/>
            <a:ext cx="6241774" cy="838267"/>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a:t>FY18-19 SERIOUS INCIDENTs </a:t>
            </a:r>
          </a:p>
          <a:p>
            <a:r>
              <a:rPr lang="en-US" sz="1600" dirty="0"/>
              <a:t>(as of 5/31/19)</a:t>
            </a:r>
            <a:endParaRPr lang="en-US" sz="1600" b="1" dirty="0"/>
          </a:p>
        </p:txBody>
      </p:sp>
      <p:grpSp>
        <p:nvGrpSpPr>
          <p:cNvPr id="3" name="Group 4"/>
          <p:cNvGrpSpPr>
            <a:grpSpLocks noChangeAspect="1"/>
          </p:cNvGrpSpPr>
          <p:nvPr/>
        </p:nvGrpSpPr>
        <p:grpSpPr bwMode="auto">
          <a:xfrm>
            <a:off x="344127" y="1423981"/>
            <a:ext cx="8406070" cy="4133847"/>
            <a:chOff x="314" y="860"/>
            <a:chExt cx="5136" cy="2353"/>
          </a:xfrm>
        </p:grpSpPr>
        <p:sp>
          <p:nvSpPr>
            <p:cNvPr id="4" name="AutoShape 3"/>
            <p:cNvSpPr>
              <a:spLocks noChangeAspect="1" noChangeArrowheads="1" noTextEdit="1"/>
            </p:cNvSpPr>
            <p:nvPr/>
          </p:nvSpPr>
          <p:spPr bwMode="auto">
            <a:xfrm>
              <a:off x="314" y="861"/>
              <a:ext cx="5131" cy="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 name="Group 205"/>
            <p:cNvGrpSpPr>
              <a:grpSpLocks/>
            </p:cNvGrpSpPr>
            <p:nvPr/>
          </p:nvGrpSpPr>
          <p:grpSpPr bwMode="auto">
            <a:xfrm>
              <a:off x="314" y="860"/>
              <a:ext cx="5131" cy="2353"/>
              <a:chOff x="314" y="860"/>
              <a:chExt cx="5131" cy="2353"/>
            </a:xfrm>
          </p:grpSpPr>
          <p:sp>
            <p:nvSpPr>
              <p:cNvPr id="13327" name="Rectangle 5"/>
              <p:cNvSpPr>
                <a:spLocks noChangeArrowheads="1"/>
              </p:cNvSpPr>
              <p:nvPr/>
            </p:nvSpPr>
            <p:spPr bwMode="auto">
              <a:xfrm>
                <a:off x="314" y="861"/>
                <a:ext cx="5131" cy="1584"/>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8" name="Rectangle 6"/>
              <p:cNvSpPr>
                <a:spLocks noChangeArrowheads="1"/>
              </p:cNvSpPr>
              <p:nvPr/>
            </p:nvSpPr>
            <p:spPr bwMode="auto">
              <a:xfrm>
                <a:off x="957" y="2862"/>
                <a:ext cx="571" cy="346"/>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9" name="Rectangle 7"/>
              <p:cNvSpPr>
                <a:spLocks noChangeArrowheads="1"/>
              </p:cNvSpPr>
              <p:nvPr/>
            </p:nvSpPr>
            <p:spPr bwMode="auto">
              <a:xfrm>
                <a:off x="1773" y="2862"/>
                <a:ext cx="255" cy="346"/>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30" name="Rectangle 8"/>
              <p:cNvSpPr>
                <a:spLocks noChangeArrowheads="1"/>
              </p:cNvSpPr>
              <p:nvPr/>
            </p:nvSpPr>
            <p:spPr bwMode="auto">
              <a:xfrm>
                <a:off x="2772" y="2862"/>
                <a:ext cx="321" cy="346"/>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31" name="Rectangle 9"/>
              <p:cNvSpPr>
                <a:spLocks noChangeArrowheads="1"/>
              </p:cNvSpPr>
              <p:nvPr/>
            </p:nvSpPr>
            <p:spPr bwMode="auto">
              <a:xfrm>
                <a:off x="5186" y="2862"/>
                <a:ext cx="259" cy="346"/>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32" name="Rectangle 10"/>
              <p:cNvSpPr>
                <a:spLocks noChangeArrowheads="1"/>
              </p:cNvSpPr>
              <p:nvPr/>
            </p:nvSpPr>
            <p:spPr bwMode="auto">
              <a:xfrm rot="16200000">
                <a:off x="400" y="1542"/>
                <a:ext cx="87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Incident in Media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33" name="Rectangle 11"/>
              <p:cNvSpPr>
                <a:spLocks noChangeArrowheads="1"/>
              </p:cNvSpPr>
              <p:nvPr/>
            </p:nvSpPr>
            <p:spPr bwMode="auto">
              <a:xfrm rot="16200000">
                <a:off x="650" y="1547"/>
                <a:ext cx="87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Death by Suicide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34" name="Rectangle 12"/>
              <p:cNvSpPr>
                <a:spLocks noChangeArrowheads="1"/>
              </p:cNvSpPr>
              <p:nvPr/>
            </p:nvSpPr>
            <p:spPr bwMode="auto">
              <a:xfrm rot="16200000">
                <a:off x="614" y="1530"/>
                <a:ext cx="13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Death Under Questionable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35" name="Rectangle 13"/>
              <p:cNvSpPr>
                <a:spLocks noChangeArrowheads="1"/>
              </p:cNvSpPr>
              <p:nvPr/>
            </p:nvSpPr>
            <p:spPr bwMode="auto">
              <a:xfrm rot="16200000">
                <a:off x="1058" y="1556"/>
                <a:ext cx="77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Circumstances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36" name="Rectangle 14"/>
              <p:cNvSpPr>
                <a:spLocks noChangeArrowheads="1"/>
              </p:cNvSpPr>
              <p:nvPr/>
            </p:nvSpPr>
            <p:spPr bwMode="auto">
              <a:xfrm rot="16200000">
                <a:off x="1169" y="1547"/>
                <a:ext cx="9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Death by Homicide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37" name="Rectangle 15"/>
              <p:cNvSpPr>
                <a:spLocks noChangeArrowheads="1"/>
              </p:cNvSpPr>
              <p:nvPr/>
            </p:nvSpPr>
            <p:spPr bwMode="auto">
              <a:xfrm rot="16200000">
                <a:off x="1497" y="1544"/>
                <a:ext cx="81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Suicide Attempt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38" name="Rectangle 16"/>
              <p:cNvSpPr>
                <a:spLocks noChangeArrowheads="1"/>
              </p:cNvSpPr>
              <p:nvPr/>
            </p:nvSpPr>
            <p:spPr bwMode="auto">
              <a:xfrm rot="16200000">
                <a:off x="1498" y="1475"/>
                <a:ext cx="13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Alleged Homicide Committed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 by a Client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39" name="Rectangle 17"/>
              <p:cNvSpPr>
                <a:spLocks noChangeArrowheads="1"/>
              </p:cNvSpPr>
              <p:nvPr/>
            </p:nvSpPr>
            <p:spPr bwMode="auto">
              <a:xfrm rot="16200000">
                <a:off x="1745" y="1542"/>
                <a:ext cx="130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dirty="0">
                    <a:solidFill>
                      <a:srgbClr val="000000"/>
                    </a:solidFill>
                  </a:rPr>
                  <a:t>Homicide Attempt by a Client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40" name="Rectangle 18"/>
              <p:cNvSpPr>
                <a:spLocks noChangeArrowheads="1"/>
              </p:cNvSpPr>
              <p:nvPr/>
            </p:nvSpPr>
            <p:spPr bwMode="auto">
              <a:xfrm rot="16200000">
                <a:off x="1954" y="1534"/>
                <a:ext cx="140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Injurious Assault by a Client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41" name="Rectangle 19"/>
              <p:cNvSpPr>
                <a:spLocks noChangeArrowheads="1"/>
              </p:cNvSpPr>
              <p:nvPr/>
            </p:nvSpPr>
            <p:spPr bwMode="auto">
              <a:xfrm rot="16200000">
                <a:off x="2204" y="1534"/>
                <a:ext cx="133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Tarasoff (Report made by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42" name="Rectangle 20"/>
              <p:cNvSpPr>
                <a:spLocks noChangeArrowheads="1"/>
              </p:cNvSpPr>
              <p:nvPr/>
            </p:nvSpPr>
            <p:spPr bwMode="auto">
              <a:xfrm rot="16200000">
                <a:off x="2755" y="1548"/>
                <a:ext cx="50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Program)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43" name="Rectangle 21"/>
              <p:cNvSpPr>
                <a:spLocks noChangeArrowheads="1"/>
              </p:cNvSpPr>
              <p:nvPr/>
            </p:nvSpPr>
            <p:spPr bwMode="auto">
              <a:xfrm rot="16200000">
                <a:off x="2449" y="1541"/>
                <a:ext cx="14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Tarasoff (Report received by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44" name="Rectangle 22"/>
              <p:cNvSpPr>
                <a:spLocks noChangeArrowheads="1"/>
              </p:cNvSpPr>
              <p:nvPr/>
            </p:nvSpPr>
            <p:spPr bwMode="auto">
              <a:xfrm rot="16200000">
                <a:off x="3071" y="1548"/>
                <a:ext cx="50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Program)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45" name="Rectangle 23"/>
              <p:cNvSpPr>
                <a:spLocks noChangeArrowheads="1"/>
              </p:cNvSpPr>
              <p:nvPr/>
            </p:nvSpPr>
            <p:spPr bwMode="auto">
              <a:xfrm rot="16200000">
                <a:off x="2856" y="1548"/>
                <a:ext cx="123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Serious Allegations of or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46" name="Rectangle 24"/>
              <p:cNvSpPr>
                <a:spLocks noChangeArrowheads="1"/>
              </p:cNvSpPr>
              <p:nvPr/>
            </p:nvSpPr>
            <p:spPr bwMode="auto">
              <a:xfrm rot="16200000">
                <a:off x="3089" y="1474"/>
                <a:ext cx="112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Confirmed Inappropriate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Staff Behavior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48" name="Rectangle 26"/>
              <p:cNvSpPr>
                <a:spLocks noChangeArrowheads="1"/>
              </p:cNvSpPr>
              <p:nvPr/>
            </p:nvSpPr>
            <p:spPr bwMode="auto">
              <a:xfrm rot="16200000">
                <a:off x="3352" y="1540"/>
                <a:ext cx="115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Serious Physical Injury</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49" name="Rectangle 27"/>
              <p:cNvSpPr>
                <a:spLocks noChangeArrowheads="1"/>
              </p:cNvSpPr>
              <p:nvPr/>
            </p:nvSpPr>
            <p:spPr bwMode="auto">
              <a:xfrm rot="16200000">
                <a:off x="3568" y="1531"/>
                <a:ext cx="115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Apparent Overdose of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50" name="Rectangle 28"/>
              <p:cNvSpPr>
                <a:spLocks noChangeArrowheads="1"/>
              </p:cNvSpPr>
              <p:nvPr/>
            </p:nvSpPr>
            <p:spPr bwMode="auto">
              <a:xfrm rot="16200000">
                <a:off x="3921" y="1543"/>
                <a:ext cx="73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Alcohol/Drugs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51" name="Rectangle 29"/>
              <p:cNvSpPr>
                <a:spLocks noChangeArrowheads="1"/>
              </p:cNvSpPr>
              <p:nvPr/>
            </p:nvSpPr>
            <p:spPr bwMode="auto">
              <a:xfrm rot="16200000">
                <a:off x="4497" y="153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52" name="Rectangle 30"/>
              <p:cNvSpPr>
                <a:spLocks noChangeArrowheads="1"/>
              </p:cNvSpPr>
              <p:nvPr/>
            </p:nvSpPr>
            <p:spPr bwMode="auto">
              <a:xfrm rot="16200000">
                <a:off x="3963" y="1536"/>
                <a:ext cx="150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Physical Restraints (Prone or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53" name="Rectangle 31"/>
              <p:cNvSpPr>
                <a:spLocks noChangeArrowheads="1"/>
              </p:cNvSpPr>
              <p:nvPr/>
            </p:nvSpPr>
            <p:spPr bwMode="auto">
              <a:xfrm rot="16200000">
                <a:off x="4639" y="1545"/>
                <a:ext cx="42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Supine)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54" name="Rectangle 32"/>
              <p:cNvSpPr>
                <a:spLocks noChangeArrowheads="1"/>
              </p:cNvSpPr>
              <p:nvPr/>
            </p:nvSpPr>
            <p:spPr bwMode="auto">
              <a:xfrm rot="16200000">
                <a:off x="4901" y="1548"/>
                <a:ext cx="32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Other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55" name="Rectangle 33"/>
              <p:cNvSpPr>
                <a:spLocks noChangeArrowheads="1"/>
              </p:cNvSpPr>
              <p:nvPr/>
            </p:nvSpPr>
            <p:spPr bwMode="auto">
              <a:xfrm rot="16200000">
                <a:off x="5131" y="1558"/>
                <a:ext cx="3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Totals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56" name="Rectangle 34"/>
              <p:cNvSpPr>
                <a:spLocks noChangeArrowheads="1"/>
              </p:cNvSpPr>
              <p:nvPr/>
            </p:nvSpPr>
            <p:spPr bwMode="auto">
              <a:xfrm>
                <a:off x="372" y="2483"/>
                <a:ext cx="32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A/OA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57" name="Rectangle 35"/>
              <p:cNvSpPr>
                <a:spLocks noChangeArrowheads="1"/>
              </p:cNvSpPr>
              <p:nvPr/>
            </p:nvSpPr>
            <p:spPr bwMode="auto">
              <a:xfrm>
                <a:off x="750" y="2483"/>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13</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58" name="Rectangle 36"/>
              <p:cNvSpPr>
                <a:spLocks noChangeArrowheads="1"/>
              </p:cNvSpPr>
              <p:nvPr/>
            </p:nvSpPr>
            <p:spPr bwMode="auto">
              <a:xfrm>
                <a:off x="1020" y="2483"/>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lumMod val="50000"/>
                      </a:schemeClr>
                    </a:solidFill>
                    <a:effectLst/>
                    <a:latin typeface="Arial" pitchFamily="34" charset="0"/>
                    <a:cs typeface="Arial" pitchFamily="34" charset="0"/>
                  </a:rPr>
                  <a:t>24</a:t>
                </a:r>
              </a:p>
            </p:txBody>
          </p:sp>
          <p:sp>
            <p:nvSpPr>
              <p:cNvPr id="13359" name="Rectangle 37"/>
              <p:cNvSpPr>
                <a:spLocks noChangeArrowheads="1"/>
              </p:cNvSpPr>
              <p:nvPr/>
            </p:nvSpPr>
            <p:spPr bwMode="auto">
              <a:xfrm>
                <a:off x="1303" y="2483"/>
                <a:ext cx="11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11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60" name="Rectangle 38"/>
              <p:cNvSpPr>
                <a:spLocks noChangeArrowheads="1"/>
              </p:cNvSpPr>
              <p:nvPr/>
            </p:nvSpPr>
            <p:spPr bwMode="auto">
              <a:xfrm>
                <a:off x="1620" y="248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61" name="Rectangle 39"/>
              <p:cNvSpPr>
                <a:spLocks noChangeArrowheads="1"/>
              </p:cNvSpPr>
              <p:nvPr/>
            </p:nvSpPr>
            <p:spPr bwMode="auto">
              <a:xfrm>
                <a:off x="1836" y="2483"/>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51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62" name="Rectangle 40"/>
              <p:cNvSpPr>
                <a:spLocks noChangeArrowheads="1"/>
              </p:cNvSpPr>
              <p:nvPr/>
            </p:nvSpPr>
            <p:spPr bwMode="auto">
              <a:xfrm>
                <a:off x="2119" y="248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63" name="Rectangle 41"/>
              <p:cNvSpPr>
                <a:spLocks noChangeArrowheads="1"/>
              </p:cNvSpPr>
              <p:nvPr/>
            </p:nvSpPr>
            <p:spPr bwMode="auto">
              <a:xfrm>
                <a:off x="2368" y="2483"/>
                <a:ext cx="6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64" name="Rectangle 42"/>
              <p:cNvSpPr>
                <a:spLocks noChangeArrowheads="1"/>
              </p:cNvSpPr>
              <p:nvPr/>
            </p:nvSpPr>
            <p:spPr bwMode="auto">
              <a:xfrm>
                <a:off x="2618" y="2483"/>
                <a:ext cx="6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2</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65" name="Rectangle 43"/>
              <p:cNvSpPr>
                <a:spLocks noChangeArrowheads="1"/>
              </p:cNvSpPr>
              <p:nvPr/>
            </p:nvSpPr>
            <p:spPr bwMode="auto">
              <a:xfrm>
                <a:off x="2868" y="2483"/>
                <a:ext cx="12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34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66" name="Rectangle 44"/>
              <p:cNvSpPr>
                <a:spLocks noChangeArrowheads="1"/>
              </p:cNvSpPr>
              <p:nvPr/>
            </p:nvSpPr>
            <p:spPr bwMode="auto">
              <a:xfrm>
                <a:off x="3212" y="2483"/>
                <a:ext cx="6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67" name="Rectangle 45"/>
              <p:cNvSpPr>
                <a:spLocks noChangeArrowheads="1"/>
              </p:cNvSpPr>
              <p:nvPr/>
            </p:nvSpPr>
            <p:spPr bwMode="auto">
              <a:xfrm>
                <a:off x="3573" y="2483"/>
                <a:ext cx="6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3</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68" name="Rectangle 46"/>
              <p:cNvSpPr>
                <a:spLocks noChangeArrowheads="1"/>
              </p:cNvSpPr>
              <p:nvPr/>
            </p:nvSpPr>
            <p:spPr bwMode="auto">
              <a:xfrm>
                <a:off x="3891" y="2483"/>
                <a:ext cx="6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7</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69" name="Rectangle 47"/>
              <p:cNvSpPr>
                <a:spLocks noChangeArrowheads="1"/>
              </p:cNvSpPr>
              <p:nvPr/>
            </p:nvSpPr>
            <p:spPr bwMode="auto">
              <a:xfrm>
                <a:off x="4144" y="2483"/>
                <a:ext cx="12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19</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71" name="Rectangle 49"/>
              <p:cNvSpPr>
                <a:spLocks noChangeArrowheads="1"/>
              </p:cNvSpPr>
              <p:nvPr/>
            </p:nvSpPr>
            <p:spPr bwMode="auto">
              <a:xfrm>
                <a:off x="4744" y="2483"/>
                <a:ext cx="1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72" name="Rectangle 50"/>
              <p:cNvSpPr>
                <a:spLocks noChangeArrowheads="1"/>
              </p:cNvSpPr>
              <p:nvPr/>
            </p:nvSpPr>
            <p:spPr bwMode="auto">
              <a:xfrm>
                <a:off x="4999" y="2483"/>
                <a:ext cx="12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14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73" name="Rectangle 51"/>
              <p:cNvSpPr>
                <a:spLocks noChangeArrowheads="1"/>
              </p:cNvSpPr>
              <p:nvPr/>
            </p:nvSpPr>
            <p:spPr bwMode="auto">
              <a:xfrm>
                <a:off x="5219" y="2483"/>
                <a:ext cx="18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185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74" name="Rectangle 52"/>
              <p:cNvSpPr>
                <a:spLocks noChangeArrowheads="1"/>
              </p:cNvSpPr>
              <p:nvPr/>
            </p:nvSpPr>
            <p:spPr bwMode="auto">
              <a:xfrm>
                <a:off x="400" y="2694"/>
                <a:ext cx="2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CYF</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75" name="Rectangle 53"/>
              <p:cNvSpPr>
                <a:spLocks noChangeArrowheads="1"/>
              </p:cNvSpPr>
              <p:nvPr/>
            </p:nvSpPr>
            <p:spPr bwMode="auto">
              <a:xfrm>
                <a:off x="792" y="2694"/>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6</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76" name="Rectangle 54"/>
              <p:cNvSpPr>
                <a:spLocks noChangeArrowheads="1"/>
              </p:cNvSpPr>
              <p:nvPr/>
            </p:nvSpPr>
            <p:spPr bwMode="auto">
              <a:xfrm>
                <a:off x="1053" y="2694"/>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77" name="Rectangle 55"/>
              <p:cNvSpPr>
                <a:spLocks noChangeArrowheads="1"/>
              </p:cNvSpPr>
              <p:nvPr/>
            </p:nvSpPr>
            <p:spPr bwMode="auto">
              <a:xfrm>
                <a:off x="1336" y="2694"/>
                <a:ext cx="1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78" name="Rectangle 56"/>
              <p:cNvSpPr>
                <a:spLocks noChangeArrowheads="1"/>
              </p:cNvSpPr>
              <p:nvPr/>
            </p:nvSpPr>
            <p:spPr bwMode="auto">
              <a:xfrm>
                <a:off x="1620" y="2694"/>
                <a:ext cx="1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79" name="Rectangle 57"/>
              <p:cNvSpPr>
                <a:spLocks noChangeArrowheads="1"/>
              </p:cNvSpPr>
              <p:nvPr/>
            </p:nvSpPr>
            <p:spPr bwMode="auto">
              <a:xfrm>
                <a:off x="1836" y="2694"/>
                <a:ext cx="12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16</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80" name="Rectangle 58"/>
              <p:cNvSpPr>
                <a:spLocks noChangeArrowheads="1"/>
              </p:cNvSpPr>
              <p:nvPr/>
            </p:nvSpPr>
            <p:spPr bwMode="auto">
              <a:xfrm>
                <a:off x="2119" y="2694"/>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2</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81" name="Rectangle 59"/>
              <p:cNvSpPr>
                <a:spLocks noChangeArrowheads="1"/>
              </p:cNvSpPr>
              <p:nvPr/>
            </p:nvSpPr>
            <p:spPr bwMode="auto">
              <a:xfrm>
                <a:off x="2368" y="2694"/>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82" name="Rectangle 60"/>
              <p:cNvSpPr>
                <a:spLocks noChangeArrowheads="1"/>
              </p:cNvSpPr>
              <p:nvPr/>
            </p:nvSpPr>
            <p:spPr bwMode="auto">
              <a:xfrm>
                <a:off x="2618" y="2694"/>
                <a:ext cx="1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83" name="Rectangle 61"/>
              <p:cNvSpPr>
                <a:spLocks noChangeArrowheads="1"/>
              </p:cNvSpPr>
              <p:nvPr/>
            </p:nvSpPr>
            <p:spPr bwMode="auto">
              <a:xfrm>
                <a:off x="2871" y="2694"/>
                <a:ext cx="12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10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84" name="Rectangle 62"/>
              <p:cNvSpPr>
                <a:spLocks noChangeArrowheads="1"/>
              </p:cNvSpPr>
              <p:nvPr/>
            </p:nvSpPr>
            <p:spPr bwMode="auto">
              <a:xfrm>
                <a:off x="3218" y="269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85" name="Rectangle 63"/>
              <p:cNvSpPr>
                <a:spLocks noChangeArrowheads="1"/>
              </p:cNvSpPr>
              <p:nvPr/>
            </p:nvSpPr>
            <p:spPr bwMode="auto">
              <a:xfrm>
                <a:off x="3573" y="2694"/>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86" name="Rectangle 64"/>
              <p:cNvSpPr>
                <a:spLocks noChangeArrowheads="1"/>
              </p:cNvSpPr>
              <p:nvPr/>
            </p:nvSpPr>
            <p:spPr bwMode="auto">
              <a:xfrm>
                <a:off x="3895" y="2694"/>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87" name="Rectangle 65"/>
              <p:cNvSpPr>
                <a:spLocks noChangeArrowheads="1"/>
              </p:cNvSpPr>
              <p:nvPr/>
            </p:nvSpPr>
            <p:spPr bwMode="auto">
              <a:xfrm>
                <a:off x="4178" y="2694"/>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3</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89" name="Rectangle 67"/>
              <p:cNvSpPr>
                <a:spLocks noChangeArrowheads="1"/>
              </p:cNvSpPr>
              <p:nvPr/>
            </p:nvSpPr>
            <p:spPr bwMode="auto">
              <a:xfrm>
                <a:off x="4706" y="2694"/>
                <a:ext cx="12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97</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90" name="Rectangle 68"/>
              <p:cNvSpPr>
                <a:spLocks noChangeArrowheads="1"/>
              </p:cNvSpPr>
              <p:nvPr/>
            </p:nvSpPr>
            <p:spPr bwMode="auto">
              <a:xfrm>
                <a:off x="5027" y="2694"/>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8</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91" name="Rectangle 69"/>
              <p:cNvSpPr>
                <a:spLocks noChangeArrowheads="1"/>
              </p:cNvSpPr>
              <p:nvPr/>
            </p:nvSpPr>
            <p:spPr bwMode="auto">
              <a:xfrm>
                <a:off x="5219" y="2694"/>
                <a:ext cx="18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144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92" name="Rectangle 70"/>
              <p:cNvSpPr>
                <a:spLocks noChangeArrowheads="1"/>
              </p:cNvSpPr>
              <p:nvPr/>
            </p:nvSpPr>
            <p:spPr bwMode="auto">
              <a:xfrm>
                <a:off x="352" y="2915"/>
                <a:ext cx="36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itchFamily="34" charset="0"/>
                    <a:cs typeface="Arial" pitchFamily="34" charset="0"/>
                  </a:rPr>
                  <a:t>TOTAL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93" name="Rectangle 71"/>
              <p:cNvSpPr>
                <a:spLocks noChangeArrowheads="1"/>
              </p:cNvSpPr>
              <p:nvPr/>
            </p:nvSpPr>
            <p:spPr bwMode="auto">
              <a:xfrm>
                <a:off x="410" y="3040"/>
                <a:ext cx="25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itchFamily="34" charset="0"/>
                    <a:cs typeface="Arial" pitchFamily="34" charset="0"/>
                  </a:rPr>
                  <a:t>SOC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394" name="Rectangle 72"/>
              <p:cNvSpPr>
                <a:spLocks noChangeArrowheads="1"/>
              </p:cNvSpPr>
              <p:nvPr/>
            </p:nvSpPr>
            <p:spPr bwMode="auto">
              <a:xfrm>
                <a:off x="778" y="2978"/>
                <a:ext cx="12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rPr>
                  <a:t>19</a:t>
                </a:r>
                <a:endParaRPr kumimoji="0" lang="en-US" altLang="en-US" sz="1400" b="0" i="0" u="none" strike="noStrike" cap="none" normalizeH="0" baseline="0" dirty="0">
                  <a:ln>
                    <a:noFill/>
                  </a:ln>
                  <a:solidFill>
                    <a:schemeClr val="tx1"/>
                  </a:solidFill>
                  <a:effectLst/>
                </a:endParaRPr>
              </a:p>
            </p:txBody>
          </p:sp>
          <p:sp>
            <p:nvSpPr>
              <p:cNvPr id="13395" name="Rectangle 73"/>
              <p:cNvSpPr>
                <a:spLocks noChangeArrowheads="1"/>
              </p:cNvSpPr>
              <p:nvPr/>
            </p:nvSpPr>
            <p:spPr bwMode="auto">
              <a:xfrm>
                <a:off x="1022" y="2978"/>
                <a:ext cx="12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25</a:t>
                </a:r>
                <a:endParaRPr kumimoji="0" lang="en-US" altLang="en-US" sz="1400" b="0" i="0" u="none" strike="noStrike" cap="none" normalizeH="0" baseline="0" dirty="0">
                  <a:ln>
                    <a:noFill/>
                  </a:ln>
                  <a:solidFill>
                    <a:schemeClr val="tx1"/>
                  </a:solidFill>
                  <a:effectLst/>
                </a:endParaRPr>
              </a:p>
            </p:txBody>
          </p:sp>
          <p:sp>
            <p:nvSpPr>
              <p:cNvPr id="13396" name="Rectangle 74"/>
              <p:cNvSpPr>
                <a:spLocks noChangeArrowheads="1"/>
              </p:cNvSpPr>
              <p:nvPr/>
            </p:nvSpPr>
            <p:spPr bwMode="auto">
              <a:xfrm>
                <a:off x="1305" y="2978"/>
                <a:ext cx="11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11</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13397" name="Rectangle 75"/>
              <p:cNvSpPr>
                <a:spLocks noChangeArrowheads="1"/>
              </p:cNvSpPr>
              <p:nvPr/>
            </p:nvSpPr>
            <p:spPr bwMode="auto">
              <a:xfrm>
                <a:off x="1624" y="297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1</a:t>
                </a:r>
                <a:endParaRPr kumimoji="0" lang="en-US" altLang="en-US" sz="1400" b="0" i="0" u="none" strike="noStrike" cap="none" normalizeH="0" baseline="0" dirty="0">
                  <a:ln>
                    <a:noFill/>
                  </a:ln>
                  <a:solidFill>
                    <a:schemeClr val="tx1"/>
                  </a:solidFill>
                  <a:effectLst/>
                </a:endParaRPr>
              </a:p>
            </p:txBody>
          </p:sp>
          <p:sp>
            <p:nvSpPr>
              <p:cNvPr id="13398" name="Rectangle 76"/>
              <p:cNvSpPr>
                <a:spLocks noChangeArrowheads="1"/>
              </p:cNvSpPr>
              <p:nvPr/>
            </p:nvSpPr>
            <p:spPr bwMode="auto">
              <a:xfrm>
                <a:off x="1838" y="2978"/>
                <a:ext cx="12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66</a:t>
                </a:r>
                <a:endParaRPr kumimoji="0" lang="en-US" altLang="en-US" sz="1400" b="0" i="0" u="none" strike="noStrike" cap="none" normalizeH="0" baseline="0" dirty="0">
                  <a:ln>
                    <a:noFill/>
                  </a:ln>
                  <a:solidFill>
                    <a:schemeClr val="tx1"/>
                  </a:solidFill>
                  <a:effectLst/>
                </a:endParaRPr>
              </a:p>
            </p:txBody>
          </p:sp>
          <p:sp>
            <p:nvSpPr>
              <p:cNvPr id="13399" name="Rectangle 77"/>
              <p:cNvSpPr>
                <a:spLocks noChangeArrowheads="1"/>
              </p:cNvSpPr>
              <p:nvPr/>
            </p:nvSpPr>
            <p:spPr bwMode="auto">
              <a:xfrm>
                <a:off x="2124" y="297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3</a:t>
                </a:r>
                <a:endParaRPr kumimoji="0" lang="en-US" altLang="en-US" sz="1400" b="0" i="0" u="none" strike="noStrike" cap="none" normalizeH="0" baseline="0" dirty="0">
                  <a:ln>
                    <a:noFill/>
                  </a:ln>
                  <a:solidFill>
                    <a:schemeClr val="tx1"/>
                  </a:solidFill>
                  <a:effectLst/>
                </a:endParaRPr>
              </a:p>
            </p:txBody>
          </p:sp>
          <p:sp>
            <p:nvSpPr>
              <p:cNvPr id="13400" name="Rectangle 78"/>
              <p:cNvSpPr>
                <a:spLocks noChangeArrowheads="1"/>
              </p:cNvSpPr>
              <p:nvPr/>
            </p:nvSpPr>
            <p:spPr bwMode="auto">
              <a:xfrm>
                <a:off x="2373" y="2978"/>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1</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13401" name="Rectangle 79"/>
              <p:cNvSpPr>
                <a:spLocks noChangeArrowheads="1"/>
              </p:cNvSpPr>
              <p:nvPr/>
            </p:nvSpPr>
            <p:spPr bwMode="auto">
              <a:xfrm>
                <a:off x="2623" y="2978"/>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rPr>
                  <a:t>2</a:t>
                </a:r>
                <a:endParaRPr kumimoji="0" lang="en-US" altLang="en-US" sz="1400" b="0" i="0" u="none" strike="noStrike" cap="none" normalizeH="0" baseline="0" dirty="0">
                  <a:ln>
                    <a:noFill/>
                  </a:ln>
                  <a:solidFill>
                    <a:schemeClr val="tx1"/>
                  </a:solidFill>
                  <a:effectLst/>
                </a:endParaRPr>
              </a:p>
            </p:txBody>
          </p:sp>
          <p:sp>
            <p:nvSpPr>
              <p:cNvPr id="13402" name="Rectangle 80"/>
              <p:cNvSpPr>
                <a:spLocks noChangeArrowheads="1"/>
              </p:cNvSpPr>
              <p:nvPr/>
            </p:nvSpPr>
            <p:spPr bwMode="auto">
              <a:xfrm>
                <a:off x="2876" y="2978"/>
                <a:ext cx="12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44</a:t>
                </a:r>
                <a:endParaRPr kumimoji="0" lang="en-US" altLang="en-US" sz="1400" b="0" i="0" u="none" strike="noStrike" cap="none" normalizeH="0" baseline="0" dirty="0">
                  <a:ln>
                    <a:noFill/>
                  </a:ln>
                  <a:solidFill>
                    <a:schemeClr val="tx1"/>
                  </a:solidFill>
                  <a:effectLst/>
                </a:endParaRPr>
              </a:p>
            </p:txBody>
          </p:sp>
          <p:sp>
            <p:nvSpPr>
              <p:cNvPr id="13403" name="Rectangle 81"/>
              <p:cNvSpPr>
                <a:spLocks noChangeArrowheads="1"/>
              </p:cNvSpPr>
              <p:nvPr/>
            </p:nvSpPr>
            <p:spPr bwMode="auto">
              <a:xfrm>
                <a:off x="3223" y="2978"/>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rPr>
                  <a:t>5</a:t>
                </a:r>
                <a:endParaRPr kumimoji="0" lang="en-US" altLang="en-US" sz="1400" b="0" i="0" u="none" strike="noStrike" cap="none" normalizeH="0" baseline="0" dirty="0">
                  <a:ln>
                    <a:noFill/>
                  </a:ln>
                  <a:solidFill>
                    <a:schemeClr val="tx1"/>
                  </a:solidFill>
                  <a:effectLst/>
                </a:endParaRPr>
              </a:p>
            </p:txBody>
          </p:sp>
          <p:sp>
            <p:nvSpPr>
              <p:cNvPr id="13404" name="Rectangle 82"/>
              <p:cNvSpPr>
                <a:spLocks noChangeArrowheads="1"/>
              </p:cNvSpPr>
              <p:nvPr/>
            </p:nvSpPr>
            <p:spPr bwMode="auto">
              <a:xfrm>
                <a:off x="3578" y="297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3</a:t>
                </a:r>
                <a:endParaRPr kumimoji="0" lang="en-US" altLang="en-US" sz="1400" b="0" i="0" u="none" strike="noStrike" cap="none" normalizeH="0" baseline="0" dirty="0">
                  <a:ln>
                    <a:noFill/>
                  </a:ln>
                  <a:solidFill>
                    <a:schemeClr val="tx1"/>
                  </a:solidFill>
                  <a:effectLst/>
                </a:endParaRPr>
              </a:p>
            </p:txBody>
          </p:sp>
          <p:sp>
            <p:nvSpPr>
              <p:cNvPr id="13405" name="Rectangle 83"/>
              <p:cNvSpPr>
                <a:spLocks noChangeArrowheads="1"/>
              </p:cNvSpPr>
              <p:nvPr/>
            </p:nvSpPr>
            <p:spPr bwMode="auto">
              <a:xfrm>
                <a:off x="3875" y="2978"/>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7</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13406" name="Rectangle 84"/>
              <p:cNvSpPr>
                <a:spLocks noChangeArrowheads="1"/>
              </p:cNvSpPr>
              <p:nvPr/>
            </p:nvSpPr>
            <p:spPr bwMode="auto">
              <a:xfrm>
                <a:off x="4159" y="2978"/>
                <a:ext cx="12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22</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13408" name="Rectangle 86"/>
              <p:cNvSpPr>
                <a:spLocks noChangeArrowheads="1"/>
              </p:cNvSpPr>
              <p:nvPr/>
            </p:nvSpPr>
            <p:spPr bwMode="auto">
              <a:xfrm>
                <a:off x="4702" y="2978"/>
                <a:ext cx="12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97</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13409" name="Rectangle 87"/>
              <p:cNvSpPr>
                <a:spLocks noChangeArrowheads="1"/>
              </p:cNvSpPr>
              <p:nvPr/>
            </p:nvSpPr>
            <p:spPr bwMode="auto">
              <a:xfrm>
                <a:off x="5008" y="2978"/>
                <a:ext cx="12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rPr>
                  <a:t>19</a:t>
                </a:r>
                <a:endParaRPr kumimoji="0" lang="en-US" altLang="en-US" sz="1400" b="0" i="0" u="none" strike="noStrike" cap="none" normalizeH="0" baseline="0" dirty="0">
                  <a:ln>
                    <a:noFill/>
                  </a:ln>
                  <a:solidFill>
                    <a:schemeClr val="tx1"/>
                  </a:solidFill>
                  <a:effectLst/>
                </a:endParaRPr>
              </a:p>
            </p:txBody>
          </p:sp>
          <p:sp>
            <p:nvSpPr>
              <p:cNvPr id="13410" name="Rectangle 88"/>
              <p:cNvSpPr>
                <a:spLocks noChangeArrowheads="1"/>
              </p:cNvSpPr>
              <p:nvPr/>
            </p:nvSpPr>
            <p:spPr bwMode="auto">
              <a:xfrm>
                <a:off x="5221" y="2978"/>
                <a:ext cx="18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2060"/>
                    </a:solidFill>
                    <a:effectLst/>
                    <a:latin typeface="Arial" pitchFamily="34" charset="0"/>
                    <a:cs typeface="Arial" pitchFamily="34" charset="0"/>
                  </a:rPr>
                  <a:t>329</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13411" name="Rectangle 89"/>
              <p:cNvSpPr>
                <a:spLocks noChangeArrowheads="1"/>
              </p:cNvSpPr>
              <p:nvPr/>
            </p:nvSpPr>
            <p:spPr bwMode="auto">
              <a:xfrm>
                <a:off x="314"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2" name="Rectangle 90"/>
              <p:cNvSpPr>
                <a:spLocks noChangeArrowheads="1"/>
              </p:cNvSpPr>
              <p:nvPr/>
            </p:nvSpPr>
            <p:spPr bwMode="auto">
              <a:xfrm>
                <a:off x="708" y="861"/>
                <a:ext cx="4"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3" name="Rectangle 91"/>
              <p:cNvSpPr>
                <a:spLocks noChangeArrowheads="1"/>
              </p:cNvSpPr>
              <p:nvPr/>
            </p:nvSpPr>
            <p:spPr bwMode="auto">
              <a:xfrm>
                <a:off x="957"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4" name="Rectangle 92"/>
              <p:cNvSpPr>
                <a:spLocks noChangeArrowheads="1"/>
              </p:cNvSpPr>
              <p:nvPr/>
            </p:nvSpPr>
            <p:spPr bwMode="auto">
              <a:xfrm>
                <a:off x="1207"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5" name="Rectangle 93"/>
              <p:cNvSpPr>
                <a:spLocks noChangeArrowheads="1"/>
              </p:cNvSpPr>
              <p:nvPr/>
            </p:nvSpPr>
            <p:spPr bwMode="auto">
              <a:xfrm>
                <a:off x="1524" y="861"/>
                <a:ext cx="4"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6" name="Rectangle 94"/>
              <p:cNvSpPr>
                <a:spLocks noChangeArrowheads="1"/>
              </p:cNvSpPr>
              <p:nvPr/>
            </p:nvSpPr>
            <p:spPr bwMode="auto">
              <a:xfrm>
                <a:off x="1773"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7" name="Rectangle 95"/>
              <p:cNvSpPr>
                <a:spLocks noChangeArrowheads="1"/>
              </p:cNvSpPr>
              <p:nvPr/>
            </p:nvSpPr>
            <p:spPr bwMode="auto">
              <a:xfrm>
                <a:off x="2023"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8" name="Rectangle 96"/>
              <p:cNvSpPr>
                <a:spLocks noChangeArrowheads="1"/>
              </p:cNvSpPr>
              <p:nvPr/>
            </p:nvSpPr>
            <p:spPr bwMode="auto">
              <a:xfrm>
                <a:off x="2272"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9" name="Rectangle 97"/>
              <p:cNvSpPr>
                <a:spLocks noChangeArrowheads="1"/>
              </p:cNvSpPr>
              <p:nvPr/>
            </p:nvSpPr>
            <p:spPr bwMode="auto">
              <a:xfrm>
                <a:off x="2522"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0" name="Rectangle 98"/>
              <p:cNvSpPr>
                <a:spLocks noChangeArrowheads="1"/>
              </p:cNvSpPr>
              <p:nvPr/>
            </p:nvSpPr>
            <p:spPr bwMode="auto">
              <a:xfrm>
                <a:off x="2772" y="861"/>
                <a:ext cx="4"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1" name="Rectangle 99"/>
              <p:cNvSpPr>
                <a:spLocks noChangeArrowheads="1"/>
              </p:cNvSpPr>
              <p:nvPr/>
            </p:nvSpPr>
            <p:spPr bwMode="auto">
              <a:xfrm>
                <a:off x="3088"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2" name="Rectangle 100"/>
              <p:cNvSpPr>
                <a:spLocks noChangeArrowheads="1"/>
              </p:cNvSpPr>
              <p:nvPr/>
            </p:nvSpPr>
            <p:spPr bwMode="auto">
              <a:xfrm>
                <a:off x="3405"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3" name="Rectangle 101"/>
              <p:cNvSpPr>
                <a:spLocks noChangeArrowheads="1"/>
              </p:cNvSpPr>
              <p:nvPr/>
            </p:nvSpPr>
            <p:spPr bwMode="auto">
              <a:xfrm>
                <a:off x="3799" y="861"/>
                <a:ext cx="4"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4" name="Rectangle 102"/>
              <p:cNvSpPr>
                <a:spLocks noChangeArrowheads="1"/>
              </p:cNvSpPr>
              <p:nvPr/>
            </p:nvSpPr>
            <p:spPr bwMode="auto">
              <a:xfrm>
                <a:off x="4048"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5" name="Rectangle 103"/>
              <p:cNvSpPr>
                <a:spLocks noChangeArrowheads="1"/>
              </p:cNvSpPr>
              <p:nvPr/>
            </p:nvSpPr>
            <p:spPr bwMode="auto">
              <a:xfrm>
                <a:off x="4365"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6" name="Rectangle 104"/>
              <p:cNvSpPr>
                <a:spLocks noChangeArrowheads="1"/>
              </p:cNvSpPr>
              <p:nvPr/>
            </p:nvSpPr>
            <p:spPr bwMode="auto">
              <a:xfrm>
                <a:off x="4615" y="861"/>
                <a:ext cx="4"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7" name="Rectangle 105"/>
              <p:cNvSpPr>
                <a:spLocks noChangeArrowheads="1"/>
              </p:cNvSpPr>
              <p:nvPr/>
            </p:nvSpPr>
            <p:spPr bwMode="auto">
              <a:xfrm>
                <a:off x="4931"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8" name="Line 106"/>
              <p:cNvSpPr>
                <a:spLocks noChangeShapeType="1"/>
              </p:cNvSpPr>
              <p:nvPr/>
            </p:nvSpPr>
            <p:spPr bwMode="auto">
              <a:xfrm>
                <a:off x="319" y="861"/>
                <a:ext cx="48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29" name="Rectangle 107"/>
              <p:cNvSpPr>
                <a:spLocks noChangeArrowheads="1"/>
              </p:cNvSpPr>
              <p:nvPr/>
            </p:nvSpPr>
            <p:spPr bwMode="auto">
              <a:xfrm>
                <a:off x="319" y="861"/>
                <a:ext cx="486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0" name="Rectangle 108"/>
              <p:cNvSpPr>
                <a:spLocks noChangeArrowheads="1"/>
              </p:cNvSpPr>
              <p:nvPr/>
            </p:nvSpPr>
            <p:spPr bwMode="auto">
              <a:xfrm>
                <a:off x="5186"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1" name="Line 109"/>
              <p:cNvSpPr>
                <a:spLocks noChangeShapeType="1"/>
              </p:cNvSpPr>
              <p:nvPr/>
            </p:nvSpPr>
            <p:spPr bwMode="auto">
              <a:xfrm>
                <a:off x="5191" y="861"/>
                <a:ext cx="2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32" name="Rectangle 110"/>
              <p:cNvSpPr>
                <a:spLocks noChangeArrowheads="1"/>
              </p:cNvSpPr>
              <p:nvPr/>
            </p:nvSpPr>
            <p:spPr bwMode="auto">
              <a:xfrm>
                <a:off x="5191" y="861"/>
                <a:ext cx="2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3" name="Rectangle 111"/>
              <p:cNvSpPr>
                <a:spLocks noChangeArrowheads="1"/>
              </p:cNvSpPr>
              <p:nvPr/>
            </p:nvSpPr>
            <p:spPr bwMode="auto">
              <a:xfrm>
                <a:off x="5440"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4" name="Line 112"/>
              <p:cNvSpPr>
                <a:spLocks noChangeShapeType="1"/>
              </p:cNvSpPr>
              <p:nvPr/>
            </p:nvSpPr>
            <p:spPr bwMode="auto">
              <a:xfrm>
                <a:off x="319" y="2440"/>
                <a:ext cx="48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35" name="Rectangle 113"/>
              <p:cNvSpPr>
                <a:spLocks noChangeArrowheads="1"/>
              </p:cNvSpPr>
              <p:nvPr/>
            </p:nvSpPr>
            <p:spPr bwMode="auto">
              <a:xfrm>
                <a:off x="319" y="2440"/>
                <a:ext cx="486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6" name="Line 114"/>
              <p:cNvSpPr>
                <a:spLocks noChangeShapeType="1"/>
              </p:cNvSpPr>
              <p:nvPr/>
            </p:nvSpPr>
            <p:spPr bwMode="auto">
              <a:xfrm>
                <a:off x="5191" y="2440"/>
                <a:ext cx="2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37" name="Rectangle 115"/>
              <p:cNvSpPr>
                <a:spLocks noChangeArrowheads="1"/>
              </p:cNvSpPr>
              <p:nvPr/>
            </p:nvSpPr>
            <p:spPr bwMode="auto">
              <a:xfrm>
                <a:off x="5191" y="2440"/>
                <a:ext cx="2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8" name="Line 116"/>
              <p:cNvSpPr>
                <a:spLocks noChangeShapeType="1"/>
              </p:cNvSpPr>
              <p:nvPr/>
            </p:nvSpPr>
            <p:spPr bwMode="auto">
              <a:xfrm>
                <a:off x="5186" y="861"/>
                <a:ext cx="0" cy="17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39" name="Rectangle 117"/>
              <p:cNvSpPr>
                <a:spLocks noChangeArrowheads="1"/>
              </p:cNvSpPr>
              <p:nvPr/>
            </p:nvSpPr>
            <p:spPr bwMode="auto">
              <a:xfrm>
                <a:off x="5186" y="861"/>
                <a:ext cx="5" cy="17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0" name="Line 118"/>
              <p:cNvSpPr>
                <a:spLocks noChangeShapeType="1"/>
              </p:cNvSpPr>
              <p:nvPr/>
            </p:nvSpPr>
            <p:spPr bwMode="auto">
              <a:xfrm>
                <a:off x="319" y="2651"/>
                <a:ext cx="51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41" name="Rectangle 119"/>
              <p:cNvSpPr>
                <a:spLocks noChangeArrowheads="1"/>
              </p:cNvSpPr>
              <p:nvPr/>
            </p:nvSpPr>
            <p:spPr bwMode="auto">
              <a:xfrm>
                <a:off x="319" y="2651"/>
                <a:ext cx="51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2" name="Line 120"/>
              <p:cNvSpPr>
                <a:spLocks noChangeShapeType="1"/>
              </p:cNvSpPr>
              <p:nvPr/>
            </p:nvSpPr>
            <p:spPr bwMode="auto">
              <a:xfrm>
                <a:off x="314" y="861"/>
                <a:ext cx="0" cy="200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43" name="Rectangle 121"/>
              <p:cNvSpPr>
                <a:spLocks noChangeArrowheads="1"/>
              </p:cNvSpPr>
              <p:nvPr/>
            </p:nvSpPr>
            <p:spPr bwMode="auto">
              <a:xfrm>
                <a:off x="314" y="861"/>
                <a:ext cx="5" cy="20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4" name="Line 122"/>
              <p:cNvSpPr>
                <a:spLocks noChangeShapeType="1"/>
              </p:cNvSpPr>
              <p:nvPr/>
            </p:nvSpPr>
            <p:spPr bwMode="auto">
              <a:xfrm>
                <a:off x="708"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45" name="Rectangle 123"/>
              <p:cNvSpPr>
                <a:spLocks noChangeArrowheads="1"/>
              </p:cNvSpPr>
              <p:nvPr/>
            </p:nvSpPr>
            <p:spPr bwMode="auto">
              <a:xfrm>
                <a:off x="708" y="866"/>
                <a:ext cx="4"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6" name="Line 124"/>
              <p:cNvSpPr>
                <a:spLocks noChangeShapeType="1"/>
              </p:cNvSpPr>
              <p:nvPr/>
            </p:nvSpPr>
            <p:spPr bwMode="auto">
              <a:xfrm>
                <a:off x="957"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47" name="Rectangle 125"/>
              <p:cNvSpPr>
                <a:spLocks noChangeArrowheads="1"/>
              </p:cNvSpPr>
              <p:nvPr/>
            </p:nvSpPr>
            <p:spPr bwMode="auto">
              <a:xfrm>
                <a:off x="957"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8" name="Line 126"/>
              <p:cNvSpPr>
                <a:spLocks noChangeShapeType="1"/>
              </p:cNvSpPr>
              <p:nvPr/>
            </p:nvSpPr>
            <p:spPr bwMode="auto">
              <a:xfrm>
                <a:off x="1207"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49" name="Rectangle 127"/>
              <p:cNvSpPr>
                <a:spLocks noChangeArrowheads="1"/>
              </p:cNvSpPr>
              <p:nvPr/>
            </p:nvSpPr>
            <p:spPr bwMode="auto">
              <a:xfrm>
                <a:off x="1207"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0" name="Line 128"/>
              <p:cNvSpPr>
                <a:spLocks noChangeShapeType="1"/>
              </p:cNvSpPr>
              <p:nvPr/>
            </p:nvSpPr>
            <p:spPr bwMode="auto">
              <a:xfrm>
                <a:off x="1524"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51" name="Rectangle 129"/>
              <p:cNvSpPr>
                <a:spLocks noChangeArrowheads="1"/>
              </p:cNvSpPr>
              <p:nvPr/>
            </p:nvSpPr>
            <p:spPr bwMode="auto">
              <a:xfrm>
                <a:off x="1524" y="866"/>
                <a:ext cx="4"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2" name="Line 130"/>
              <p:cNvSpPr>
                <a:spLocks noChangeShapeType="1"/>
              </p:cNvSpPr>
              <p:nvPr/>
            </p:nvSpPr>
            <p:spPr bwMode="auto">
              <a:xfrm>
                <a:off x="1773"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53" name="Rectangle 131"/>
              <p:cNvSpPr>
                <a:spLocks noChangeArrowheads="1"/>
              </p:cNvSpPr>
              <p:nvPr/>
            </p:nvSpPr>
            <p:spPr bwMode="auto">
              <a:xfrm>
                <a:off x="1773"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4" name="Line 132"/>
              <p:cNvSpPr>
                <a:spLocks noChangeShapeType="1"/>
              </p:cNvSpPr>
              <p:nvPr/>
            </p:nvSpPr>
            <p:spPr bwMode="auto">
              <a:xfrm>
                <a:off x="2023"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55" name="Rectangle 133"/>
              <p:cNvSpPr>
                <a:spLocks noChangeArrowheads="1"/>
              </p:cNvSpPr>
              <p:nvPr/>
            </p:nvSpPr>
            <p:spPr bwMode="auto">
              <a:xfrm>
                <a:off x="2023"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6" name="Line 134"/>
              <p:cNvSpPr>
                <a:spLocks noChangeShapeType="1"/>
              </p:cNvSpPr>
              <p:nvPr/>
            </p:nvSpPr>
            <p:spPr bwMode="auto">
              <a:xfrm>
                <a:off x="2272"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57" name="Rectangle 135"/>
              <p:cNvSpPr>
                <a:spLocks noChangeArrowheads="1"/>
              </p:cNvSpPr>
              <p:nvPr/>
            </p:nvSpPr>
            <p:spPr bwMode="auto">
              <a:xfrm>
                <a:off x="2272"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8" name="Line 136"/>
              <p:cNvSpPr>
                <a:spLocks noChangeShapeType="1"/>
              </p:cNvSpPr>
              <p:nvPr/>
            </p:nvSpPr>
            <p:spPr bwMode="auto">
              <a:xfrm>
                <a:off x="2522"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59" name="Rectangle 137"/>
              <p:cNvSpPr>
                <a:spLocks noChangeArrowheads="1"/>
              </p:cNvSpPr>
              <p:nvPr/>
            </p:nvSpPr>
            <p:spPr bwMode="auto">
              <a:xfrm>
                <a:off x="2522"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0" name="Line 138"/>
              <p:cNvSpPr>
                <a:spLocks noChangeShapeType="1"/>
              </p:cNvSpPr>
              <p:nvPr/>
            </p:nvSpPr>
            <p:spPr bwMode="auto">
              <a:xfrm>
                <a:off x="2772"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61" name="Rectangle 139"/>
              <p:cNvSpPr>
                <a:spLocks noChangeArrowheads="1"/>
              </p:cNvSpPr>
              <p:nvPr/>
            </p:nvSpPr>
            <p:spPr bwMode="auto">
              <a:xfrm>
                <a:off x="2772" y="866"/>
                <a:ext cx="4"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2" name="Line 140"/>
              <p:cNvSpPr>
                <a:spLocks noChangeShapeType="1"/>
              </p:cNvSpPr>
              <p:nvPr/>
            </p:nvSpPr>
            <p:spPr bwMode="auto">
              <a:xfrm>
                <a:off x="3088"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63" name="Rectangle 141"/>
              <p:cNvSpPr>
                <a:spLocks noChangeArrowheads="1"/>
              </p:cNvSpPr>
              <p:nvPr/>
            </p:nvSpPr>
            <p:spPr bwMode="auto">
              <a:xfrm>
                <a:off x="3088"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4" name="Line 142"/>
              <p:cNvSpPr>
                <a:spLocks noChangeShapeType="1"/>
              </p:cNvSpPr>
              <p:nvPr/>
            </p:nvSpPr>
            <p:spPr bwMode="auto">
              <a:xfrm>
                <a:off x="3405"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65" name="Rectangle 143"/>
              <p:cNvSpPr>
                <a:spLocks noChangeArrowheads="1"/>
              </p:cNvSpPr>
              <p:nvPr/>
            </p:nvSpPr>
            <p:spPr bwMode="auto">
              <a:xfrm>
                <a:off x="3405"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6" name="Line 144"/>
              <p:cNvSpPr>
                <a:spLocks noChangeShapeType="1"/>
              </p:cNvSpPr>
              <p:nvPr/>
            </p:nvSpPr>
            <p:spPr bwMode="auto">
              <a:xfrm>
                <a:off x="3799"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67" name="Rectangle 145"/>
              <p:cNvSpPr>
                <a:spLocks noChangeArrowheads="1"/>
              </p:cNvSpPr>
              <p:nvPr/>
            </p:nvSpPr>
            <p:spPr bwMode="auto">
              <a:xfrm>
                <a:off x="3799" y="866"/>
                <a:ext cx="4"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8" name="Line 146"/>
              <p:cNvSpPr>
                <a:spLocks noChangeShapeType="1"/>
              </p:cNvSpPr>
              <p:nvPr/>
            </p:nvSpPr>
            <p:spPr bwMode="auto">
              <a:xfrm>
                <a:off x="4048"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69" name="Rectangle 147"/>
              <p:cNvSpPr>
                <a:spLocks noChangeArrowheads="1"/>
              </p:cNvSpPr>
              <p:nvPr/>
            </p:nvSpPr>
            <p:spPr bwMode="auto">
              <a:xfrm>
                <a:off x="4048"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0" name="Line 148"/>
              <p:cNvSpPr>
                <a:spLocks noChangeShapeType="1"/>
              </p:cNvSpPr>
              <p:nvPr/>
            </p:nvSpPr>
            <p:spPr bwMode="auto">
              <a:xfrm>
                <a:off x="4365"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71" name="Rectangle 149"/>
              <p:cNvSpPr>
                <a:spLocks noChangeArrowheads="1"/>
              </p:cNvSpPr>
              <p:nvPr/>
            </p:nvSpPr>
            <p:spPr bwMode="auto">
              <a:xfrm>
                <a:off x="4365"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2" name="Line 150"/>
              <p:cNvSpPr>
                <a:spLocks noChangeShapeType="1"/>
              </p:cNvSpPr>
              <p:nvPr/>
            </p:nvSpPr>
            <p:spPr bwMode="auto">
              <a:xfrm>
                <a:off x="4615"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73" name="Rectangle 151"/>
              <p:cNvSpPr>
                <a:spLocks noChangeArrowheads="1"/>
              </p:cNvSpPr>
              <p:nvPr/>
            </p:nvSpPr>
            <p:spPr bwMode="auto">
              <a:xfrm>
                <a:off x="4615" y="866"/>
                <a:ext cx="4"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4" name="Line 152"/>
              <p:cNvSpPr>
                <a:spLocks noChangeShapeType="1"/>
              </p:cNvSpPr>
              <p:nvPr/>
            </p:nvSpPr>
            <p:spPr bwMode="auto">
              <a:xfrm>
                <a:off x="4931"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75" name="Rectangle 153"/>
              <p:cNvSpPr>
                <a:spLocks noChangeArrowheads="1"/>
              </p:cNvSpPr>
              <p:nvPr/>
            </p:nvSpPr>
            <p:spPr bwMode="auto">
              <a:xfrm>
                <a:off x="4931"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6" name="Line 154"/>
              <p:cNvSpPr>
                <a:spLocks noChangeShapeType="1"/>
              </p:cNvSpPr>
              <p:nvPr/>
            </p:nvSpPr>
            <p:spPr bwMode="auto">
              <a:xfrm>
                <a:off x="319" y="2862"/>
                <a:ext cx="51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77" name="Rectangle 155"/>
              <p:cNvSpPr>
                <a:spLocks noChangeArrowheads="1"/>
              </p:cNvSpPr>
              <p:nvPr/>
            </p:nvSpPr>
            <p:spPr bwMode="auto">
              <a:xfrm>
                <a:off x="319" y="2862"/>
                <a:ext cx="512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8" name="Line 156"/>
              <p:cNvSpPr>
                <a:spLocks noChangeShapeType="1"/>
              </p:cNvSpPr>
              <p:nvPr/>
            </p:nvSpPr>
            <p:spPr bwMode="auto">
              <a:xfrm>
                <a:off x="314" y="2862"/>
                <a:ext cx="0" cy="34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79" name="Rectangle 157"/>
              <p:cNvSpPr>
                <a:spLocks noChangeArrowheads="1"/>
              </p:cNvSpPr>
              <p:nvPr/>
            </p:nvSpPr>
            <p:spPr bwMode="auto">
              <a:xfrm>
                <a:off x="314" y="2862"/>
                <a:ext cx="5" cy="3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0" name="Line 158"/>
              <p:cNvSpPr>
                <a:spLocks noChangeShapeType="1"/>
              </p:cNvSpPr>
              <p:nvPr/>
            </p:nvSpPr>
            <p:spPr bwMode="auto">
              <a:xfrm>
                <a:off x="708"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81" name="Rectangle 159"/>
              <p:cNvSpPr>
                <a:spLocks noChangeArrowheads="1"/>
              </p:cNvSpPr>
              <p:nvPr/>
            </p:nvSpPr>
            <p:spPr bwMode="auto">
              <a:xfrm>
                <a:off x="708" y="2867"/>
                <a:ext cx="4"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2" name="Line 160"/>
              <p:cNvSpPr>
                <a:spLocks noChangeShapeType="1"/>
              </p:cNvSpPr>
              <p:nvPr/>
            </p:nvSpPr>
            <p:spPr bwMode="auto">
              <a:xfrm>
                <a:off x="957"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83" name="Rectangle 161"/>
              <p:cNvSpPr>
                <a:spLocks noChangeArrowheads="1"/>
              </p:cNvSpPr>
              <p:nvPr/>
            </p:nvSpPr>
            <p:spPr bwMode="auto">
              <a:xfrm>
                <a:off x="957"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4" name="Line 162"/>
              <p:cNvSpPr>
                <a:spLocks noChangeShapeType="1"/>
              </p:cNvSpPr>
              <p:nvPr/>
            </p:nvSpPr>
            <p:spPr bwMode="auto">
              <a:xfrm>
                <a:off x="1207"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85" name="Rectangle 163"/>
              <p:cNvSpPr>
                <a:spLocks noChangeArrowheads="1"/>
              </p:cNvSpPr>
              <p:nvPr/>
            </p:nvSpPr>
            <p:spPr bwMode="auto">
              <a:xfrm>
                <a:off x="1207"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6" name="Line 164"/>
              <p:cNvSpPr>
                <a:spLocks noChangeShapeType="1"/>
              </p:cNvSpPr>
              <p:nvPr/>
            </p:nvSpPr>
            <p:spPr bwMode="auto">
              <a:xfrm>
                <a:off x="1524"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87" name="Rectangle 165"/>
              <p:cNvSpPr>
                <a:spLocks noChangeArrowheads="1"/>
              </p:cNvSpPr>
              <p:nvPr/>
            </p:nvSpPr>
            <p:spPr bwMode="auto">
              <a:xfrm>
                <a:off x="1524" y="2867"/>
                <a:ext cx="4"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8" name="Line 166"/>
              <p:cNvSpPr>
                <a:spLocks noChangeShapeType="1"/>
              </p:cNvSpPr>
              <p:nvPr/>
            </p:nvSpPr>
            <p:spPr bwMode="auto">
              <a:xfrm>
                <a:off x="1773"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89" name="Rectangle 167"/>
              <p:cNvSpPr>
                <a:spLocks noChangeArrowheads="1"/>
              </p:cNvSpPr>
              <p:nvPr/>
            </p:nvSpPr>
            <p:spPr bwMode="auto">
              <a:xfrm>
                <a:off x="1773"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0" name="Line 168"/>
              <p:cNvSpPr>
                <a:spLocks noChangeShapeType="1"/>
              </p:cNvSpPr>
              <p:nvPr/>
            </p:nvSpPr>
            <p:spPr bwMode="auto">
              <a:xfrm>
                <a:off x="2023"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91" name="Rectangle 169"/>
              <p:cNvSpPr>
                <a:spLocks noChangeArrowheads="1"/>
              </p:cNvSpPr>
              <p:nvPr/>
            </p:nvSpPr>
            <p:spPr bwMode="auto">
              <a:xfrm>
                <a:off x="2023"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2" name="Line 170"/>
              <p:cNvSpPr>
                <a:spLocks noChangeShapeType="1"/>
              </p:cNvSpPr>
              <p:nvPr/>
            </p:nvSpPr>
            <p:spPr bwMode="auto">
              <a:xfrm>
                <a:off x="2272"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93" name="Rectangle 171"/>
              <p:cNvSpPr>
                <a:spLocks noChangeArrowheads="1"/>
              </p:cNvSpPr>
              <p:nvPr/>
            </p:nvSpPr>
            <p:spPr bwMode="auto">
              <a:xfrm>
                <a:off x="2272"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4" name="Line 172"/>
              <p:cNvSpPr>
                <a:spLocks noChangeShapeType="1"/>
              </p:cNvSpPr>
              <p:nvPr/>
            </p:nvSpPr>
            <p:spPr bwMode="auto">
              <a:xfrm>
                <a:off x="2522"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95" name="Rectangle 173"/>
              <p:cNvSpPr>
                <a:spLocks noChangeArrowheads="1"/>
              </p:cNvSpPr>
              <p:nvPr/>
            </p:nvSpPr>
            <p:spPr bwMode="auto">
              <a:xfrm>
                <a:off x="2522"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6" name="Line 174"/>
              <p:cNvSpPr>
                <a:spLocks noChangeShapeType="1"/>
              </p:cNvSpPr>
              <p:nvPr/>
            </p:nvSpPr>
            <p:spPr bwMode="auto">
              <a:xfrm>
                <a:off x="2772"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97" name="Rectangle 175"/>
              <p:cNvSpPr>
                <a:spLocks noChangeArrowheads="1"/>
              </p:cNvSpPr>
              <p:nvPr/>
            </p:nvSpPr>
            <p:spPr bwMode="auto">
              <a:xfrm>
                <a:off x="2772" y="2867"/>
                <a:ext cx="4"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8" name="Line 176"/>
              <p:cNvSpPr>
                <a:spLocks noChangeShapeType="1"/>
              </p:cNvSpPr>
              <p:nvPr/>
            </p:nvSpPr>
            <p:spPr bwMode="auto">
              <a:xfrm>
                <a:off x="3088"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99" name="Rectangle 177"/>
              <p:cNvSpPr>
                <a:spLocks noChangeArrowheads="1"/>
              </p:cNvSpPr>
              <p:nvPr/>
            </p:nvSpPr>
            <p:spPr bwMode="auto">
              <a:xfrm>
                <a:off x="3088"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0" name="Line 178"/>
              <p:cNvSpPr>
                <a:spLocks noChangeShapeType="1"/>
              </p:cNvSpPr>
              <p:nvPr/>
            </p:nvSpPr>
            <p:spPr bwMode="auto">
              <a:xfrm>
                <a:off x="3405"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01" name="Rectangle 179"/>
              <p:cNvSpPr>
                <a:spLocks noChangeArrowheads="1"/>
              </p:cNvSpPr>
              <p:nvPr/>
            </p:nvSpPr>
            <p:spPr bwMode="auto">
              <a:xfrm>
                <a:off x="3405"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2" name="Line 180"/>
              <p:cNvSpPr>
                <a:spLocks noChangeShapeType="1"/>
              </p:cNvSpPr>
              <p:nvPr/>
            </p:nvSpPr>
            <p:spPr bwMode="auto">
              <a:xfrm>
                <a:off x="3799"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03" name="Rectangle 181"/>
              <p:cNvSpPr>
                <a:spLocks noChangeArrowheads="1"/>
              </p:cNvSpPr>
              <p:nvPr/>
            </p:nvSpPr>
            <p:spPr bwMode="auto">
              <a:xfrm>
                <a:off x="3799" y="2867"/>
                <a:ext cx="4"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4" name="Line 182"/>
              <p:cNvSpPr>
                <a:spLocks noChangeShapeType="1"/>
              </p:cNvSpPr>
              <p:nvPr/>
            </p:nvSpPr>
            <p:spPr bwMode="auto">
              <a:xfrm>
                <a:off x="4048"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05" name="Rectangle 183"/>
              <p:cNvSpPr>
                <a:spLocks noChangeArrowheads="1"/>
              </p:cNvSpPr>
              <p:nvPr/>
            </p:nvSpPr>
            <p:spPr bwMode="auto">
              <a:xfrm>
                <a:off x="4048"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6" name="Line 184"/>
              <p:cNvSpPr>
                <a:spLocks noChangeShapeType="1"/>
              </p:cNvSpPr>
              <p:nvPr/>
            </p:nvSpPr>
            <p:spPr bwMode="auto">
              <a:xfrm>
                <a:off x="4365"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07" name="Rectangle 185"/>
              <p:cNvSpPr>
                <a:spLocks noChangeArrowheads="1"/>
              </p:cNvSpPr>
              <p:nvPr/>
            </p:nvSpPr>
            <p:spPr bwMode="auto">
              <a:xfrm>
                <a:off x="4365"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8" name="Line 186"/>
              <p:cNvSpPr>
                <a:spLocks noChangeShapeType="1"/>
              </p:cNvSpPr>
              <p:nvPr/>
            </p:nvSpPr>
            <p:spPr bwMode="auto">
              <a:xfrm>
                <a:off x="4615"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09" name="Rectangle 187"/>
              <p:cNvSpPr>
                <a:spLocks noChangeArrowheads="1"/>
              </p:cNvSpPr>
              <p:nvPr/>
            </p:nvSpPr>
            <p:spPr bwMode="auto">
              <a:xfrm>
                <a:off x="4615" y="2867"/>
                <a:ext cx="4"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0" name="Line 188"/>
              <p:cNvSpPr>
                <a:spLocks noChangeShapeType="1"/>
              </p:cNvSpPr>
              <p:nvPr/>
            </p:nvSpPr>
            <p:spPr bwMode="auto">
              <a:xfrm>
                <a:off x="4931"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11" name="Rectangle 189"/>
              <p:cNvSpPr>
                <a:spLocks noChangeArrowheads="1"/>
              </p:cNvSpPr>
              <p:nvPr/>
            </p:nvSpPr>
            <p:spPr bwMode="auto">
              <a:xfrm>
                <a:off x="4931"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2" name="Line 190"/>
              <p:cNvSpPr>
                <a:spLocks noChangeShapeType="1"/>
              </p:cNvSpPr>
              <p:nvPr/>
            </p:nvSpPr>
            <p:spPr bwMode="auto">
              <a:xfrm>
                <a:off x="5186" y="2656"/>
                <a:ext cx="0" cy="5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13" name="Rectangle 191"/>
              <p:cNvSpPr>
                <a:spLocks noChangeArrowheads="1"/>
              </p:cNvSpPr>
              <p:nvPr/>
            </p:nvSpPr>
            <p:spPr bwMode="auto">
              <a:xfrm>
                <a:off x="5186" y="2656"/>
                <a:ext cx="5" cy="5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4" name="Line 192"/>
              <p:cNvSpPr>
                <a:spLocks noChangeShapeType="1"/>
              </p:cNvSpPr>
              <p:nvPr/>
            </p:nvSpPr>
            <p:spPr bwMode="auto">
              <a:xfrm>
                <a:off x="319" y="3203"/>
                <a:ext cx="51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15" name="Rectangle 193"/>
              <p:cNvSpPr>
                <a:spLocks noChangeArrowheads="1"/>
              </p:cNvSpPr>
              <p:nvPr/>
            </p:nvSpPr>
            <p:spPr bwMode="auto">
              <a:xfrm>
                <a:off x="319" y="3203"/>
                <a:ext cx="512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6" name="Line 194"/>
              <p:cNvSpPr>
                <a:spLocks noChangeShapeType="1"/>
              </p:cNvSpPr>
              <p:nvPr/>
            </p:nvSpPr>
            <p:spPr bwMode="auto">
              <a:xfrm>
                <a:off x="5440" y="866"/>
                <a:ext cx="0" cy="234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17" name="Rectangle 195"/>
              <p:cNvSpPr>
                <a:spLocks noChangeArrowheads="1"/>
              </p:cNvSpPr>
              <p:nvPr/>
            </p:nvSpPr>
            <p:spPr bwMode="auto">
              <a:xfrm>
                <a:off x="5440" y="866"/>
                <a:ext cx="5" cy="23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8" name="Line 196"/>
              <p:cNvSpPr>
                <a:spLocks noChangeShapeType="1"/>
              </p:cNvSpPr>
              <p:nvPr/>
            </p:nvSpPr>
            <p:spPr bwMode="auto">
              <a:xfrm>
                <a:off x="314"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19" name="Rectangle 197"/>
              <p:cNvSpPr>
                <a:spLocks noChangeArrowheads="1"/>
              </p:cNvSpPr>
              <p:nvPr/>
            </p:nvSpPr>
            <p:spPr bwMode="auto">
              <a:xfrm>
                <a:off x="314"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0" name="Line 198"/>
              <p:cNvSpPr>
                <a:spLocks noChangeShapeType="1"/>
              </p:cNvSpPr>
              <p:nvPr/>
            </p:nvSpPr>
            <p:spPr bwMode="auto">
              <a:xfrm>
                <a:off x="708"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21" name="Rectangle 199"/>
              <p:cNvSpPr>
                <a:spLocks noChangeArrowheads="1"/>
              </p:cNvSpPr>
              <p:nvPr/>
            </p:nvSpPr>
            <p:spPr bwMode="auto">
              <a:xfrm>
                <a:off x="708" y="3208"/>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2" name="Line 200"/>
              <p:cNvSpPr>
                <a:spLocks noChangeShapeType="1"/>
              </p:cNvSpPr>
              <p:nvPr/>
            </p:nvSpPr>
            <p:spPr bwMode="auto">
              <a:xfrm>
                <a:off x="957"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23" name="Rectangle 201"/>
              <p:cNvSpPr>
                <a:spLocks noChangeArrowheads="1"/>
              </p:cNvSpPr>
              <p:nvPr/>
            </p:nvSpPr>
            <p:spPr bwMode="auto">
              <a:xfrm>
                <a:off x="957"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4" name="Line 202"/>
              <p:cNvSpPr>
                <a:spLocks noChangeShapeType="1"/>
              </p:cNvSpPr>
              <p:nvPr/>
            </p:nvSpPr>
            <p:spPr bwMode="auto">
              <a:xfrm>
                <a:off x="1207"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25" name="Rectangle 203"/>
              <p:cNvSpPr>
                <a:spLocks noChangeArrowheads="1"/>
              </p:cNvSpPr>
              <p:nvPr/>
            </p:nvSpPr>
            <p:spPr bwMode="auto">
              <a:xfrm>
                <a:off x="1207"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6" name="Line 204"/>
              <p:cNvSpPr>
                <a:spLocks noChangeShapeType="1"/>
              </p:cNvSpPr>
              <p:nvPr/>
            </p:nvSpPr>
            <p:spPr bwMode="auto">
              <a:xfrm>
                <a:off x="1524"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Rectangle 206"/>
            <p:cNvSpPr>
              <a:spLocks noChangeArrowheads="1"/>
            </p:cNvSpPr>
            <p:nvPr/>
          </p:nvSpPr>
          <p:spPr bwMode="auto">
            <a:xfrm>
              <a:off x="1524" y="3208"/>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Line 207"/>
            <p:cNvSpPr>
              <a:spLocks noChangeShapeType="1"/>
            </p:cNvSpPr>
            <p:nvPr/>
          </p:nvSpPr>
          <p:spPr bwMode="auto">
            <a:xfrm>
              <a:off x="1773"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208"/>
            <p:cNvSpPr>
              <a:spLocks noChangeArrowheads="1"/>
            </p:cNvSpPr>
            <p:nvPr/>
          </p:nvSpPr>
          <p:spPr bwMode="auto">
            <a:xfrm>
              <a:off x="1773"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209"/>
            <p:cNvSpPr>
              <a:spLocks noChangeShapeType="1"/>
            </p:cNvSpPr>
            <p:nvPr/>
          </p:nvSpPr>
          <p:spPr bwMode="auto">
            <a:xfrm>
              <a:off x="2023"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210"/>
            <p:cNvSpPr>
              <a:spLocks noChangeArrowheads="1"/>
            </p:cNvSpPr>
            <p:nvPr/>
          </p:nvSpPr>
          <p:spPr bwMode="auto">
            <a:xfrm>
              <a:off x="2023"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211"/>
            <p:cNvSpPr>
              <a:spLocks noChangeShapeType="1"/>
            </p:cNvSpPr>
            <p:nvPr/>
          </p:nvSpPr>
          <p:spPr bwMode="auto">
            <a:xfrm>
              <a:off x="2272"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212"/>
            <p:cNvSpPr>
              <a:spLocks noChangeArrowheads="1"/>
            </p:cNvSpPr>
            <p:nvPr/>
          </p:nvSpPr>
          <p:spPr bwMode="auto">
            <a:xfrm>
              <a:off x="2272"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213"/>
            <p:cNvSpPr>
              <a:spLocks noChangeShapeType="1"/>
            </p:cNvSpPr>
            <p:nvPr/>
          </p:nvSpPr>
          <p:spPr bwMode="auto">
            <a:xfrm>
              <a:off x="2522"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214"/>
            <p:cNvSpPr>
              <a:spLocks noChangeArrowheads="1"/>
            </p:cNvSpPr>
            <p:nvPr/>
          </p:nvSpPr>
          <p:spPr bwMode="auto">
            <a:xfrm>
              <a:off x="2522"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215"/>
            <p:cNvSpPr>
              <a:spLocks noChangeShapeType="1"/>
            </p:cNvSpPr>
            <p:nvPr/>
          </p:nvSpPr>
          <p:spPr bwMode="auto">
            <a:xfrm>
              <a:off x="2772"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216"/>
            <p:cNvSpPr>
              <a:spLocks noChangeArrowheads="1"/>
            </p:cNvSpPr>
            <p:nvPr/>
          </p:nvSpPr>
          <p:spPr bwMode="auto">
            <a:xfrm>
              <a:off x="2772" y="3208"/>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217"/>
            <p:cNvSpPr>
              <a:spLocks noChangeShapeType="1"/>
            </p:cNvSpPr>
            <p:nvPr/>
          </p:nvSpPr>
          <p:spPr bwMode="auto">
            <a:xfrm>
              <a:off x="3088"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218"/>
            <p:cNvSpPr>
              <a:spLocks noChangeArrowheads="1"/>
            </p:cNvSpPr>
            <p:nvPr/>
          </p:nvSpPr>
          <p:spPr bwMode="auto">
            <a:xfrm>
              <a:off x="3088"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219"/>
            <p:cNvSpPr>
              <a:spLocks noChangeShapeType="1"/>
            </p:cNvSpPr>
            <p:nvPr/>
          </p:nvSpPr>
          <p:spPr bwMode="auto">
            <a:xfrm>
              <a:off x="3405"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220"/>
            <p:cNvSpPr>
              <a:spLocks noChangeArrowheads="1"/>
            </p:cNvSpPr>
            <p:nvPr/>
          </p:nvSpPr>
          <p:spPr bwMode="auto">
            <a:xfrm>
              <a:off x="3405"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221"/>
            <p:cNvSpPr>
              <a:spLocks noChangeShapeType="1"/>
            </p:cNvSpPr>
            <p:nvPr/>
          </p:nvSpPr>
          <p:spPr bwMode="auto">
            <a:xfrm>
              <a:off x="3799"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2"/>
            <p:cNvSpPr>
              <a:spLocks noChangeArrowheads="1"/>
            </p:cNvSpPr>
            <p:nvPr/>
          </p:nvSpPr>
          <p:spPr bwMode="auto">
            <a:xfrm>
              <a:off x="3799" y="3208"/>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23"/>
            <p:cNvSpPr>
              <a:spLocks noChangeShapeType="1"/>
            </p:cNvSpPr>
            <p:nvPr/>
          </p:nvSpPr>
          <p:spPr bwMode="auto">
            <a:xfrm>
              <a:off x="4048"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24"/>
            <p:cNvSpPr>
              <a:spLocks noChangeArrowheads="1"/>
            </p:cNvSpPr>
            <p:nvPr/>
          </p:nvSpPr>
          <p:spPr bwMode="auto">
            <a:xfrm>
              <a:off x="4048"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25"/>
            <p:cNvSpPr>
              <a:spLocks noChangeShapeType="1"/>
            </p:cNvSpPr>
            <p:nvPr/>
          </p:nvSpPr>
          <p:spPr bwMode="auto">
            <a:xfrm>
              <a:off x="4365"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26"/>
            <p:cNvSpPr>
              <a:spLocks noChangeArrowheads="1"/>
            </p:cNvSpPr>
            <p:nvPr/>
          </p:nvSpPr>
          <p:spPr bwMode="auto">
            <a:xfrm>
              <a:off x="4365"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227"/>
            <p:cNvSpPr>
              <a:spLocks noChangeShapeType="1"/>
            </p:cNvSpPr>
            <p:nvPr/>
          </p:nvSpPr>
          <p:spPr bwMode="auto">
            <a:xfrm>
              <a:off x="4615"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28"/>
            <p:cNvSpPr>
              <a:spLocks noChangeArrowheads="1"/>
            </p:cNvSpPr>
            <p:nvPr/>
          </p:nvSpPr>
          <p:spPr bwMode="auto">
            <a:xfrm>
              <a:off x="4615" y="3208"/>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229"/>
            <p:cNvSpPr>
              <a:spLocks noChangeShapeType="1"/>
            </p:cNvSpPr>
            <p:nvPr/>
          </p:nvSpPr>
          <p:spPr bwMode="auto">
            <a:xfrm>
              <a:off x="4931"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230"/>
            <p:cNvSpPr>
              <a:spLocks noChangeArrowheads="1"/>
            </p:cNvSpPr>
            <p:nvPr/>
          </p:nvSpPr>
          <p:spPr bwMode="auto">
            <a:xfrm>
              <a:off x="4931"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2" name="Line 231"/>
            <p:cNvSpPr>
              <a:spLocks noChangeShapeType="1"/>
            </p:cNvSpPr>
            <p:nvPr/>
          </p:nvSpPr>
          <p:spPr bwMode="auto">
            <a:xfrm>
              <a:off x="5186"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13" name="Rectangle 232"/>
            <p:cNvSpPr>
              <a:spLocks noChangeArrowheads="1"/>
            </p:cNvSpPr>
            <p:nvPr/>
          </p:nvSpPr>
          <p:spPr bwMode="auto">
            <a:xfrm>
              <a:off x="5186"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4" name="Line 233"/>
            <p:cNvSpPr>
              <a:spLocks noChangeShapeType="1"/>
            </p:cNvSpPr>
            <p:nvPr/>
          </p:nvSpPr>
          <p:spPr bwMode="auto">
            <a:xfrm>
              <a:off x="5440"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15" name="Rectangle 234"/>
            <p:cNvSpPr>
              <a:spLocks noChangeArrowheads="1"/>
            </p:cNvSpPr>
            <p:nvPr/>
          </p:nvSpPr>
          <p:spPr bwMode="auto">
            <a:xfrm>
              <a:off x="5440"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7" name="Line 235"/>
            <p:cNvSpPr>
              <a:spLocks noChangeShapeType="1"/>
            </p:cNvSpPr>
            <p:nvPr/>
          </p:nvSpPr>
          <p:spPr bwMode="auto">
            <a:xfrm>
              <a:off x="5445" y="86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18" name="Rectangle 236"/>
            <p:cNvSpPr>
              <a:spLocks noChangeArrowheads="1"/>
            </p:cNvSpPr>
            <p:nvPr/>
          </p:nvSpPr>
          <p:spPr bwMode="auto">
            <a:xfrm>
              <a:off x="5445" y="86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9" name="Line 237"/>
            <p:cNvSpPr>
              <a:spLocks noChangeShapeType="1"/>
            </p:cNvSpPr>
            <p:nvPr/>
          </p:nvSpPr>
          <p:spPr bwMode="auto">
            <a:xfrm>
              <a:off x="5445" y="244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20" name="Rectangle 238"/>
            <p:cNvSpPr>
              <a:spLocks noChangeArrowheads="1"/>
            </p:cNvSpPr>
            <p:nvPr/>
          </p:nvSpPr>
          <p:spPr bwMode="auto">
            <a:xfrm>
              <a:off x="5445" y="2440"/>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1" name="Line 239"/>
            <p:cNvSpPr>
              <a:spLocks noChangeShapeType="1"/>
            </p:cNvSpPr>
            <p:nvPr/>
          </p:nvSpPr>
          <p:spPr bwMode="auto">
            <a:xfrm>
              <a:off x="5445" y="265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22" name="Rectangle 240"/>
            <p:cNvSpPr>
              <a:spLocks noChangeArrowheads="1"/>
            </p:cNvSpPr>
            <p:nvPr/>
          </p:nvSpPr>
          <p:spPr bwMode="auto">
            <a:xfrm>
              <a:off x="5445" y="265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3" name="Line 241"/>
            <p:cNvSpPr>
              <a:spLocks noChangeShapeType="1"/>
            </p:cNvSpPr>
            <p:nvPr/>
          </p:nvSpPr>
          <p:spPr bwMode="auto">
            <a:xfrm>
              <a:off x="5445" y="286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24" name="Rectangle 242"/>
            <p:cNvSpPr>
              <a:spLocks noChangeArrowheads="1"/>
            </p:cNvSpPr>
            <p:nvPr/>
          </p:nvSpPr>
          <p:spPr bwMode="auto">
            <a:xfrm>
              <a:off x="5445" y="2862"/>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5" name="Line 243"/>
            <p:cNvSpPr>
              <a:spLocks noChangeShapeType="1"/>
            </p:cNvSpPr>
            <p:nvPr/>
          </p:nvSpPr>
          <p:spPr bwMode="auto">
            <a:xfrm>
              <a:off x="5445" y="320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26" name="Rectangle 244"/>
            <p:cNvSpPr>
              <a:spLocks noChangeArrowheads="1"/>
            </p:cNvSpPr>
            <p:nvPr/>
          </p:nvSpPr>
          <p:spPr bwMode="auto">
            <a:xfrm>
              <a:off x="5445" y="3203"/>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7540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EF2D15-8896-48C9-AAD9-59F382D00DAF}"/>
              </a:ext>
            </a:extLst>
          </p:cNvPr>
          <p:cNvSpPr txBox="1">
            <a:spLocks noGrp="1"/>
          </p:cNvSpPr>
          <p:nvPr>
            <p:ph type="title"/>
          </p:nvPr>
        </p:nvSpPr>
        <p:spPr>
          <a:xfrm>
            <a:off x="442453" y="140472"/>
            <a:ext cx="5771534" cy="941080"/>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2017/18 MHP system and Chart review by dhcs</a:t>
            </a:r>
          </a:p>
        </p:txBody>
      </p:sp>
      <p:graphicFrame>
        <p:nvGraphicFramePr>
          <p:cNvPr id="4" name="Table 3">
            <a:extLst>
              <a:ext uri="{FF2B5EF4-FFF2-40B4-BE49-F238E27FC236}">
                <a16:creationId xmlns:a16="http://schemas.microsoft.com/office/drawing/2014/main" id="{59FE382C-A41C-4DC5-9ADD-0D42F16F2AB0}"/>
              </a:ext>
            </a:extLst>
          </p:cNvPr>
          <p:cNvGraphicFramePr>
            <a:graphicFrameLocks noGrp="1"/>
          </p:cNvGraphicFramePr>
          <p:nvPr>
            <p:extLst>
              <p:ext uri="{D42A27DB-BD31-4B8C-83A1-F6EECF244321}">
                <p14:modId xmlns:p14="http://schemas.microsoft.com/office/powerpoint/2010/main" val="3415091759"/>
              </p:ext>
            </p:extLst>
          </p:nvPr>
        </p:nvGraphicFramePr>
        <p:xfrm>
          <a:off x="559906" y="1486453"/>
          <a:ext cx="8055688" cy="4465614"/>
        </p:xfrm>
        <a:graphic>
          <a:graphicData uri="http://schemas.openxmlformats.org/drawingml/2006/table">
            <a:tbl>
              <a:tblPr firstRow="1" bandRow="1">
                <a:tableStyleId>{5C22544A-7EE6-4342-B048-85BDC9FD1C3A}</a:tableStyleId>
              </a:tblPr>
              <a:tblGrid>
                <a:gridCol w="1765851">
                  <a:extLst>
                    <a:ext uri="{9D8B030D-6E8A-4147-A177-3AD203B41FA5}">
                      <a16:colId xmlns:a16="http://schemas.microsoft.com/office/drawing/2014/main" val="20000"/>
                    </a:ext>
                  </a:extLst>
                </a:gridCol>
                <a:gridCol w="1361660">
                  <a:extLst>
                    <a:ext uri="{9D8B030D-6E8A-4147-A177-3AD203B41FA5}">
                      <a16:colId xmlns:a16="http://schemas.microsoft.com/office/drawing/2014/main" val="20001"/>
                    </a:ext>
                  </a:extLst>
                </a:gridCol>
                <a:gridCol w="2494722">
                  <a:extLst>
                    <a:ext uri="{9D8B030D-6E8A-4147-A177-3AD203B41FA5}">
                      <a16:colId xmlns:a16="http://schemas.microsoft.com/office/drawing/2014/main" val="20002"/>
                    </a:ext>
                  </a:extLst>
                </a:gridCol>
                <a:gridCol w="2433455">
                  <a:extLst>
                    <a:ext uri="{9D8B030D-6E8A-4147-A177-3AD203B41FA5}">
                      <a16:colId xmlns:a16="http://schemas.microsoft.com/office/drawing/2014/main" val="20003"/>
                    </a:ext>
                  </a:extLst>
                </a:gridCol>
              </a:tblGrid>
              <a:tr h="490054">
                <a:tc>
                  <a:txBody>
                    <a:bodyPr/>
                    <a:lstStyle/>
                    <a:p>
                      <a:r>
                        <a:rPr lang="en-US" sz="2000" dirty="0"/>
                        <a:t>OVERALL SCORE</a:t>
                      </a:r>
                    </a:p>
                  </a:txBody>
                  <a:tcPr marL="120835" marR="120835" marT="60418" marB="60418"/>
                </a:tc>
                <a:tc>
                  <a:txBody>
                    <a:bodyPr/>
                    <a:lstStyle/>
                    <a:p>
                      <a:r>
                        <a:rPr lang="en-US" sz="2000" dirty="0"/>
                        <a:t>97.3%</a:t>
                      </a:r>
                    </a:p>
                  </a:txBody>
                  <a:tcPr marL="120835" marR="120835" marT="60418" marB="60418"/>
                </a:tc>
                <a:tc>
                  <a:txBody>
                    <a:bodyPr/>
                    <a:lstStyle/>
                    <a:p>
                      <a:r>
                        <a:rPr lang="en-US" sz="2000" dirty="0"/>
                        <a:t>TOTAL CLAIMS  = 367</a:t>
                      </a:r>
                    </a:p>
                  </a:txBody>
                  <a:tcPr marL="120835" marR="120835" marT="60418" marB="60418"/>
                </a:tc>
                <a:tc>
                  <a:txBody>
                    <a:bodyPr/>
                    <a:lstStyle/>
                    <a:p>
                      <a:r>
                        <a:rPr lang="en-US" sz="2000" baseline="0" dirty="0"/>
                        <a:t>DISALLOWED CLAIMS = 10 (2.7%)</a:t>
                      </a:r>
                      <a:endParaRPr lang="en-US" sz="2000" dirty="0"/>
                    </a:p>
                  </a:txBody>
                  <a:tcPr marL="120835" marR="120835" marT="60418" marB="60418"/>
                </a:tc>
                <a:extLst>
                  <a:ext uri="{0D108BD9-81ED-4DB2-BD59-A6C34878D82A}">
                    <a16:rowId xmlns:a16="http://schemas.microsoft.com/office/drawing/2014/main" val="10000"/>
                  </a:ext>
                </a:extLst>
              </a:tr>
              <a:tr h="490054">
                <a:tc gridSpan="2">
                  <a:txBody>
                    <a:bodyPr/>
                    <a:lstStyle/>
                    <a:p>
                      <a:r>
                        <a:rPr lang="en-US" sz="2000" dirty="0"/>
                        <a:t>MEDICAL NECESSITY</a:t>
                      </a:r>
                    </a:p>
                  </a:txBody>
                  <a:tcPr marL="120835" marR="120835" marT="60418" marB="60418"/>
                </a:tc>
                <a:tc hMerge="1">
                  <a:txBody>
                    <a:bodyPr/>
                    <a:lstStyle/>
                    <a:p>
                      <a:endParaRPr lang="en-US" sz="2400" dirty="0"/>
                    </a:p>
                  </a:txBody>
                  <a:tcPr marL="120835" marR="120835" marT="60418" marB="60418"/>
                </a:tc>
                <a:tc gridSpan="2">
                  <a:txBody>
                    <a:bodyPr/>
                    <a:lstStyle/>
                    <a:p>
                      <a:r>
                        <a:rPr lang="en-US" sz="2400" dirty="0"/>
                        <a:t>100%</a:t>
                      </a:r>
                    </a:p>
                  </a:txBody>
                  <a:tcPr marL="120835" marR="120835" marT="60418" marB="60418"/>
                </a:tc>
                <a:tc hMerge="1">
                  <a:txBody>
                    <a:bodyPr/>
                    <a:lstStyle/>
                    <a:p>
                      <a:endParaRPr lang="en-US" sz="2400" dirty="0"/>
                    </a:p>
                  </a:txBody>
                  <a:tcPr marL="120835" marR="120835" marT="60418" marB="60418"/>
                </a:tc>
                <a:extLst>
                  <a:ext uri="{0D108BD9-81ED-4DB2-BD59-A6C34878D82A}">
                    <a16:rowId xmlns:a16="http://schemas.microsoft.com/office/drawing/2014/main" val="10001"/>
                  </a:ext>
                </a:extLst>
              </a:tr>
              <a:tr h="490054">
                <a:tc gridSpan="2">
                  <a:txBody>
                    <a:bodyPr/>
                    <a:lstStyle/>
                    <a:p>
                      <a:r>
                        <a:rPr lang="en-US" sz="2400" dirty="0"/>
                        <a:t>ASSESSMENT</a:t>
                      </a:r>
                    </a:p>
                  </a:txBody>
                  <a:tcPr marL="120835" marR="120835" marT="60418" marB="60418"/>
                </a:tc>
                <a:tc hMerge="1">
                  <a:txBody>
                    <a:bodyPr/>
                    <a:lstStyle/>
                    <a:p>
                      <a:endParaRPr lang="en-US" sz="2400" dirty="0"/>
                    </a:p>
                  </a:txBody>
                  <a:tcPr marL="120835" marR="120835" marT="60418" marB="60418"/>
                </a:tc>
                <a:tc gridSpan="2">
                  <a:txBody>
                    <a:bodyPr/>
                    <a:lstStyle/>
                    <a:p>
                      <a:r>
                        <a:rPr lang="en-US" sz="2400" dirty="0"/>
                        <a:t>98.2%</a:t>
                      </a:r>
                    </a:p>
                  </a:txBody>
                  <a:tcPr marL="120835" marR="120835" marT="60418" marB="60418"/>
                </a:tc>
                <a:tc hMerge="1">
                  <a:txBody>
                    <a:bodyPr/>
                    <a:lstStyle/>
                    <a:p>
                      <a:endParaRPr lang="en-US" sz="2400" dirty="0"/>
                    </a:p>
                  </a:txBody>
                  <a:tcPr marL="120835" marR="120835" marT="60418" marB="60418"/>
                </a:tc>
                <a:extLst>
                  <a:ext uri="{0D108BD9-81ED-4DB2-BD59-A6C34878D82A}">
                    <a16:rowId xmlns:a16="http://schemas.microsoft.com/office/drawing/2014/main" val="10002"/>
                  </a:ext>
                </a:extLst>
              </a:tr>
              <a:tr h="490054">
                <a:tc gridSpan="2">
                  <a:txBody>
                    <a:bodyPr/>
                    <a:lstStyle/>
                    <a:p>
                      <a:r>
                        <a:rPr lang="en-US" sz="2400" dirty="0"/>
                        <a:t>MED</a:t>
                      </a:r>
                      <a:r>
                        <a:rPr lang="en-US" sz="2400" baseline="0" dirty="0"/>
                        <a:t> CONSENT</a:t>
                      </a:r>
                      <a:endParaRPr lang="en-US" sz="2400" dirty="0"/>
                    </a:p>
                  </a:txBody>
                  <a:tcPr marL="120835" marR="120835" marT="60418" marB="60418"/>
                </a:tc>
                <a:tc hMerge="1">
                  <a:txBody>
                    <a:bodyPr/>
                    <a:lstStyle/>
                    <a:p>
                      <a:endParaRPr lang="en-US" sz="2400" dirty="0"/>
                    </a:p>
                  </a:txBody>
                  <a:tcPr marL="120835" marR="120835" marT="60418" marB="60418"/>
                </a:tc>
                <a:tc gridSpan="2">
                  <a:txBody>
                    <a:bodyPr/>
                    <a:lstStyle/>
                    <a:p>
                      <a:r>
                        <a:rPr lang="en-US" sz="2400" dirty="0"/>
                        <a:t>100%</a:t>
                      </a:r>
                    </a:p>
                  </a:txBody>
                  <a:tcPr marL="120835" marR="120835" marT="60418" marB="60418"/>
                </a:tc>
                <a:tc hMerge="1">
                  <a:txBody>
                    <a:bodyPr/>
                    <a:lstStyle/>
                    <a:p>
                      <a:endParaRPr lang="en-US" sz="2400" dirty="0"/>
                    </a:p>
                  </a:txBody>
                  <a:tcPr marL="120835" marR="120835" marT="60418" marB="60418"/>
                </a:tc>
                <a:extLst>
                  <a:ext uri="{0D108BD9-81ED-4DB2-BD59-A6C34878D82A}">
                    <a16:rowId xmlns:a16="http://schemas.microsoft.com/office/drawing/2014/main" val="10003"/>
                  </a:ext>
                </a:extLst>
              </a:tr>
              <a:tr h="490054">
                <a:tc gridSpan="2">
                  <a:txBody>
                    <a:bodyPr/>
                    <a:lstStyle/>
                    <a:p>
                      <a:r>
                        <a:rPr lang="en-US" sz="2400" dirty="0"/>
                        <a:t>CLIENT PLAN</a:t>
                      </a:r>
                    </a:p>
                  </a:txBody>
                  <a:tcPr marL="120835" marR="120835" marT="60418" marB="60418"/>
                </a:tc>
                <a:tc hMerge="1">
                  <a:txBody>
                    <a:bodyPr/>
                    <a:lstStyle/>
                    <a:p>
                      <a:endParaRPr lang="en-US" sz="2400" dirty="0"/>
                    </a:p>
                  </a:txBody>
                  <a:tcPr marL="120835" marR="120835" marT="60418" marB="60418"/>
                </a:tc>
                <a:tc>
                  <a:txBody>
                    <a:bodyPr/>
                    <a:lstStyle/>
                    <a:p>
                      <a:r>
                        <a:rPr lang="en-US" sz="2400" dirty="0"/>
                        <a:t>84.1%</a:t>
                      </a:r>
                    </a:p>
                  </a:txBody>
                  <a:tcPr marL="120835" marR="120835" marT="60418" marB="60418"/>
                </a:tc>
                <a:tc>
                  <a:txBody>
                    <a:bodyPr/>
                    <a:lstStyle/>
                    <a:p>
                      <a:endParaRPr lang="en-US" sz="2400" dirty="0"/>
                    </a:p>
                  </a:txBody>
                  <a:tcPr marL="120835" marR="120835" marT="60418" marB="60418"/>
                </a:tc>
                <a:extLst>
                  <a:ext uri="{0D108BD9-81ED-4DB2-BD59-A6C34878D82A}">
                    <a16:rowId xmlns:a16="http://schemas.microsoft.com/office/drawing/2014/main" val="10004"/>
                  </a:ext>
                </a:extLst>
              </a:tr>
              <a:tr h="490054">
                <a:tc gridSpan="2">
                  <a:txBody>
                    <a:bodyPr/>
                    <a:lstStyle/>
                    <a:p>
                      <a:r>
                        <a:rPr lang="en-US" sz="2400" dirty="0"/>
                        <a:t>PROGRESS NOTES</a:t>
                      </a:r>
                    </a:p>
                  </a:txBody>
                  <a:tcPr marL="120835" marR="120835" marT="60418" marB="60418"/>
                </a:tc>
                <a:tc hMerge="1">
                  <a:txBody>
                    <a:bodyPr/>
                    <a:lstStyle/>
                    <a:p>
                      <a:endParaRPr lang="en-US" sz="2400" dirty="0"/>
                    </a:p>
                  </a:txBody>
                  <a:tcPr marL="120835" marR="120835" marT="60418" marB="60418"/>
                </a:tc>
                <a:tc gridSpan="2">
                  <a:txBody>
                    <a:bodyPr/>
                    <a:lstStyle/>
                    <a:p>
                      <a:r>
                        <a:rPr lang="en-US" sz="2400" dirty="0"/>
                        <a:t>99.5%</a:t>
                      </a:r>
                    </a:p>
                  </a:txBody>
                  <a:tcPr marL="120835" marR="120835" marT="60418" marB="60418"/>
                </a:tc>
                <a:tc hMerge="1">
                  <a:txBody>
                    <a:bodyPr/>
                    <a:lstStyle/>
                    <a:p>
                      <a:endParaRPr lang="en-US" sz="2400" dirty="0"/>
                    </a:p>
                  </a:txBody>
                  <a:tcPr marL="120835" marR="120835" marT="60418" marB="60418"/>
                </a:tc>
                <a:extLst>
                  <a:ext uri="{0D108BD9-81ED-4DB2-BD59-A6C34878D82A}">
                    <a16:rowId xmlns:a16="http://schemas.microsoft.com/office/drawing/2014/main" val="10005"/>
                  </a:ext>
                </a:extLst>
              </a:tr>
              <a:tr h="490054">
                <a:tc gridSpan="2">
                  <a:txBody>
                    <a:bodyPr/>
                    <a:lstStyle/>
                    <a:p>
                      <a:r>
                        <a:rPr lang="en-US" sz="2400" dirty="0"/>
                        <a:t>CULTURAL COMP</a:t>
                      </a:r>
                    </a:p>
                  </a:txBody>
                  <a:tcPr marL="120835" marR="120835" marT="60418" marB="60418"/>
                </a:tc>
                <a:tc hMerge="1">
                  <a:txBody>
                    <a:bodyPr/>
                    <a:lstStyle/>
                    <a:p>
                      <a:endParaRPr lang="en-US" sz="2400" dirty="0"/>
                    </a:p>
                  </a:txBody>
                  <a:tcPr marL="120835" marR="120835" marT="60418" marB="60418"/>
                </a:tc>
                <a:tc>
                  <a:txBody>
                    <a:bodyPr/>
                    <a:lstStyle/>
                    <a:p>
                      <a:r>
                        <a:rPr lang="en-US" sz="2400" dirty="0"/>
                        <a:t>100%</a:t>
                      </a:r>
                    </a:p>
                  </a:txBody>
                  <a:tcPr marL="120835" marR="120835" marT="60418" marB="60418"/>
                </a:tc>
                <a:tc>
                  <a:txBody>
                    <a:bodyPr/>
                    <a:lstStyle/>
                    <a:p>
                      <a:endParaRPr lang="en-US" sz="2400" dirty="0"/>
                    </a:p>
                  </a:txBody>
                  <a:tcPr marL="120835" marR="120835" marT="60418" marB="60418"/>
                </a:tc>
                <a:extLst>
                  <a:ext uri="{0D108BD9-81ED-4DB2-BD59-A6C34878D82A}">
                    <a16:rowId xmlns:a16="http://schemas.microsoft.com/office/drawing/2014/main" val="10006"/>
                  </a:ext>
                </a:extLst>
              </a:tr>
              <a:tr h="490054">
                <a:tc gridSpan="2">
                  <a:txBody>
                    <a:bodyPr/>
                    <a:lstStyle/>
                    <a:p>
                      <a:r>
                        <a:rPr lang="en-US" sz="2400" dirty="0"/>
                        <a:t>DAY TREATMENT</a:t>
                      </a:r>
                    </a:p>
                  </a:txBody>
                  <a:tcPr marL="120835" marR="120835" marT="60418" marB="60418"/>
                </a:tc>
                <a:tc hMerge="1">
                  <a:txBody>
                    <a:bodyPr/>
                    <a:lstStyle/>
                    <a:p>
                      <a:endParaRPr lang="en-US" sz="2400" dirty="0"/>
                    </a:p>
                  </a:txBody>
                  <a:tcPr marL="120835" marR="120835" marT="60418" marB="60418"/>
                </a:tc>
                <a:tc gridSpan="2">
                  <a:txBody>
                    <a:bodyPr/>
                    <a:lstStyle/>
                    <a:p>
                      <a:r>
                        <a:rPr lang="en-US" sz="2400" dirty="0"/>
                        <a:t>N</a:t>
                      </a:r>
                      <a:r>
                        <a:rPr lang="en-US" sz="2400" baseline="0" dirty="0"/>
                        <a:t>o claims reviewed</a:t>
                      </a:r>
                      <a:endParaRPr lang="en-US" sz="2400" dirty="0"/>
                    </a:p>
                  </a:txBody>
                  <a:tcPr marL="120835" marR="120835" marT="60418" marB="60418"/>
                </a:tc>
                <a:tc hMerge="1">
                  <a:txBody>
                    <a:bodyPr/>
                    <a:lstStyle/>
                    <a:p>
                      <a:endParaRPr lang="en-US" sz="2400" dirty="0"/>
                    </a:p>
                  </a:txBody>
                  <a:tcPr marL="120835" marR="120835" marT="60418" marB="60418"/>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973891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updates &amp; reminders</a:t>
            </a:r>
          </a:p>
        </p:txBody>
      </p:sp>
      <p:sp>
        <p:nvSpPr>
          <p:cNvPr id="4" name="Content Placeholder 3"/>
          <p:cNvSpPr>
            <a:spLocks noGrp="1"/>
          </p:cNvSpPr>
          <p:nvPr>
            <p:ph idx="1"/>
          </p:nvPr>
        </p:nvSpPr>
        <p:spPr>
          <a:xfrm>
            <a:off x="608389" y="1426027"/>
            <a:ext cx="7993743" cy="4318001"/>
          </a:xfrm>
        </p:spPr>
        <p:txBody>
          <a:bodyPr>
            <a:normAutofit/>
          </a:bodyPr>
          <a:lstStyle/>
          <a:p>
            <a:r>
              <a:rPr lang="en-US" dirty="0"/>
              <a:t>When reporting Serious Incidents, report the program name, client name, CCBH ID, </a:t>
            </a:r>
            <a:r>
              <a:rPr lang="en-US" u="sng" dirty="0"/>
              <a:t>date of incident</a:t>
            </a:r>
            <a:r>
              <a:rPr lang="en-US" dirty="0"/>
              <a:t>, specific details about incident.</a:t>
            </a:r>
          </a:p>
          <a:p>
            <a:r>
              <a:rPr lang="en-US" b="1" dirty="0"/>
              <a:t>NEW SIR Reporting</a:t>
            </a:r>
            <a:r>
              <a:rPr lang="en-US" dirty="0"/>
              <a:t> - Must report all client deaths and programs must report to local Medi-Cal office; SIR form is being updated. </a:t>
            </a:r>
          </a:p>
          <a:p>
            <a:r>
              <a:rPr lang="en-US" dirty="0"/>
              <a:t>MRR Tool – Billing Summary split into two tabs, one for Recoupments and one for Corrections</a:t>
            </a:r>
          </a:p>
          <a:p>
            <a:r>
              <a:rPr lang="en-US" dirty="0"/>
              <a:t>Check out the latest webinar posted on Optum – </a:t>
            </a:r>
          </a:p>
          <a:p>
            <a:r>
              <a:rPr lang="en-US" dirty="0"/>
              <a:t>Workgroup to revamp the MRR process for FY 20-21</a:t>
            </a:r>
          </a:p>
          <a:p>
            <a:endParaRPr lang="en-US" dirty="0"/>
          </a:p>
          <a:p>
            <a:pPr marL="0" indent="0">
              <a:buNone/>
            </a:pPr>
            <a:endParaRPr lang="en-US" dirty="0"/>
          </a:p>
        </p:txBody>
      </p:sp>
    </p:spTree>
    <p:extLst>
      <p:ext uri="{BB962C8B-B14F-4D97-AF65-F5344CB8AC3E}">
        <p14:creationId xmlns:p14="http://schemas.microsoft.com/office/powerpoint/2010/main" val="25560981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57" y="169221"/>
            <a:ext cx="4644256" cy="741362"/>
          </a:xfrm>
        </p:spPr>
        <p:txBody>
          <a:bodyPr/>
          <a:lstStyle/>
          <a:p>
            <a:r>
              <a:rPr lang="en-US" sz="2800" b="1" dirty="0"/>
              <a:t>PROGRAM INTEGRITY</a:t>
            </a:r>
          </a:p>
        </p:txBody>
      </p:sp>
      <p:sp>
        <p:nvSpPr>
          <p:cNvPr id="3" name="Text Placeholder 2"/>
          <p:cNvSpPr>
            <a:spLocks noGrp="1"/>
          </p:cNvSpPr>
          <p:nvPr>
            <p:ph type="body" sz="quarter" idx="13"/>
          </p:nvPr>
        </p:nvSpPr>
        <p:spPr>
          <a:xfrm>
            <a:off x="693057" y="1041795"/>
            <a:ext cx="7993741" cy="1780918"/>
          </a:xfrm>
        </p:spPr>
        <p:txBody>
          <a:bodyPr/>
          <a:lstStyle/>
          <a:p>
            <a:pPr algn="ctr"/>
            <a:r>
              <a:rPr lang="en-US" dirty="0"/>
              <a:t>Training and regular monitoring activities are your best practices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1903" y="2097157"/>
            <a:ext cx="6539629" cy="457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50422" y="5347252"/>
            <a:ext cx="937757" cy="24622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lIns="0" tIns="0" rIns="0" bIns="0" rtlCol="0">
            <a:spAutoFit/>
          </a:bodyPr>
          <a:lstStyle/>
          <a:p>
            <a:r>
              <a:rPr lang="en-US" sz="1600" b="1" dirty="0">
                <a:solidFill>
                  <a:srgbClr val="C00000"/>
                </a:solidFill>
                <a:latin typeface="Cooper Black" panose="0208090404030B020404" pitchFamily="18" charset="0"/>
                <a:cs typeface="Avenir Light"/>
              </a:rPr>
              <a:t>BHS SOC</a:t>
            </a:r>
          </a:p>
        </p:txBody>
      </p:sp>
    </p:spTree>
    <p:extLst>
      <p:ext uri="{BB962C8B-B14F-4D97-AF65-F5344CB8AC3E}">
        <p14:creationId xmlns:p14="http://schemas.microsoft.com/office/powerpoint/2010/main" val="40911637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530627"/>
            <a:ext cx="8408504" cy="4495800"/>
          </a:xfrm>
          <a:prstGeom prst="rect">
            <a:avLst/>
          </a:prstGeom>
        </p:spPr>
        <p:txBody>
          <a:bodyPr>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1200"/>
              </a:spcBef>
              <a:spcAft>
                <a:spcPts val="1200"/>
              </a:spcAft>
              <a:buSzPct val="110000"/>
              <a:buFont typeface="Arial" panose="020B0604020202020204" pitchFamily="34" charset="0"/>
              <a:buChar char="•"/>
            </a:pPr>
            <a:r>
              <a:rPr lang="en-US" sz="2600" u="sng" dirty="0">
                <a:solidFill>
                  <a:schemeClr val="accent1"/>
                </a:solidFill>
                <a:latin typeface="+mj-lt"/>
                <a:cs typeface="Arial" panose="020B0604020202020204" pitchFamily="34" charset="0"/>
              </a:rPr>
              <a:t>Fraud</a:t>
            </a:r>
            <a:r>
              <a:rPr lang="en-US" sz="2600" dirty="0">
                <a:latin typeface="+mj-lt"/>
                <a:cs typeface="Arial" panose="020B0604020202020204" pitchFamily="34" charset="0"/>
              </a:rPr>
              <a:t>: an intentional act of deception, misrepresentation, or concealment in order to gain something of value</a:t>
            </a:r>
          </a:p>
          <a:p>
            <a:pPr>
              <a:spcBef>
                <a:spcPts val="1200"/>
              </a:spcBef>
              <a:spcAft>
                <a:spcPts val="1200"/>
              </a:spcAft>
              <a:buSzPct val="110000"/>
              <a:buFont typeface="Arial" panose="020B0604020202020204" pitchFamily="34" charset="0"/>
              <a:buChar char="•"/>
            </a:pPr>
            <a:r>
              <a:rPr lang="en-US" sz="2600" u="sng" dirty="0">
                <a:solidFill>
                  <a:schemeClr val="accent1"/>
                </a:solidFill>
                <a:latin typeface="+mj-lt"/>
                <a:cs typeface="Arial" panose="020B0604020202020204" pitchFamily="34" charset="0"/>
              </a:rPr>
              <a:t>Waste</a:t>
            </a:r>
            <a:r>
              <a:rPr lang="en-US" sz="2600" dirty="0">
                <a:latin typeface="+mj-lt"/>
                <a:cs typeface="Arial" panose="020B0604020202020204" pitchFamily="34" charset="0"/>
              </a:rPr>
              <a:t>: over-utilization of services (not caused by negligent actions) or the misuse of resources</a:t>
            </a:r>
          </a:p>
          <a:p>
            <a:pPr>
              <a:spcBef>
                <a:spcPts val="1200"/>
              </a:spcBef>
              <a:spcAft>
                <a:spcPts val="1200"/>
              </a:spcAft>
              <a:buSzPct val="110000"/>
              <a:buFont typeface="Arial" panose="020B0604020202020204" pitchFamily="34" charset="0"/>
              <a:buChar char="•"/>
            </a:pPr>
            <a:r>
              <a:rPr lang="en-US" sz="2600" u="sng" dirty="0">
                <a:solidFill>
                  <a:schemeClr val="accent1"/>
                </a:solidFill>
                <a:latin typeface="+mj-lt"/>
                <a:cs typeface="Arial" panose="020B0604020202020204" pitchFamily="34" charset="0"/>
              </a:rPr>
              <a:t>Abuse</a:t>
            </a:r>
            <a:r>
              <a:rPr lang="en-US" sz="2600" dirty="0">
                <a:latin typeface="+mj-lt"/>
                <a:cs typeface="Arial" panose="020B0604020202020204" pitchFamily="34" charset="0"/>
              </a:rPr>
              <a:t>: excessive or improper use of services or actions that is inconsistent with acceptable business or medical practices</a:t>
            </a:r>
          </a:p>
          <a:p>
            <a:pPr marL="0" indent="0">
              <a:buSzPct val="110000"/>
              <a:buFont typeface="Symbol" pitchFamily="18" charset="2"/>
              <a:buNone/>
            </a:pPr>
            <a:r>
              <a:rPr lang="en-US" b="1" u="sng" dirty="0">
                <a:latin typeface="+mj-lt"/>
                <a:cs typeface="Arial Narrow"/>
              </a:rPr>
              <a:t>Question</a:t>
            </a:r>
            <a:r>
              <a:rPr lang="en-US" dirty="0">
                <a:latin typeface="+mj-lt"/>
                <a:cs typeface="Arial Narrow"/>
              </a:rPr>
              <a:t>:  If you know the tools to use to prevent waste and abuse and </a:t>
            </a:r>
            <a:r>
              <a:rPr lang="en-US" u="sng" dirty="0">
                <a:solidFill>
                  <a:schemeClr val="accent1"/>
                </a:solidFill>
                <a:latin typeface="+mj-lt"/>
                <a:cs typeface="Arial Narrow"/>
              </a:rPr>
              <a:t>you do not use them</a:t>
            </a:r>
            <a:r>
              <a:rPr lang="en-US" dirty="0">
                <a:latin typeface="+mj-lt"/>
                <a:cs typeface="Arial Narrow"/>
              </a:rPr>
              <a:t>, who’s responsible? Are you making a good faith effort to minimize risk?</a:t>
            </a:r>
          </a:p>
          <a:p>
            <a:pPr marL="0" indent="0">
              <a:buNone/>
            </a:pPr>
            <a:endParaRPr lang="en-US" dirty="0"/>
          </a:p>
        </p:txBody>
      </p:sp>
      <p:sp>
        <p:nvSpPr>
          <p:cNvPr id="3" name="Title 1"/>
          <p:cNvSpPr txBox="1">
            <a:spLocks/>
          </p:cNvSpPr>
          <p:nvPr/>
        </p:nvSpPr>
        <p:spPr>
          <a:xfrm>
            <a:off x="732813" y="268611"/>
            <a:ext cx="4644256" cy="59609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2800" b="1" dirty="0"/>
              <a:t>PROGRAM INTEGRITY</a:t>
            </a:r>
          </a:p>
        </p:txBody>
      </p:sp>
    </p:spTree>
    <p:extLst>
      <p:ext uri="{BB962C8B-B14F-4D97-AF65-F5344CB8AC3E}">
        <p14:creationId xmlns:p14="http://schemas.microsoft.com/office/powerpoint/2010/main" val="42318627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6956" y="308367"/>
            <a:ext cx="6142383" cy="615970"/>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2800" b="1" dirty="0"/>
              <a:t>PROGRAM INTEGRITY</a:t>
            </a:r>
          </a:p>
        </p:txBody>
      </p:sp>
      <p:sp>
        <p:nvSpPr>
          <p:cNvPr id="4" name="TextBox 3"/>
          <p:cNvSpPr txBox="1"/>
          <p:nvPr/>
        </p:nvSpPr>
        <p:spPr>
          <a:xfrm>
            <a:off x="471668" y="1649895"/>
            <a:ext cx="8382000" cy="4247317"/>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US" sz="2800" b="1" dirty="0">
                <a:solidFill>
                  <a:schemeClr val="accent1"/>
                </a:solidFill>
                <a:latin typeface="+mj-lt"/>
              </a:rPr>
              <a:t>BILLING REVIEW REPORTS </a:t>
            </a:r>
            <a:r>
              <a:rPr lang="en-US" sz="2800" dirty="0">
                <a:solidFill>
                  <a:schemeClr val="accent1"/>
                </a:solidFill>
                <a:latin typeface="+mj-lt"/>
              </a:rPr>
              <a:t>– daily/weekly</a:t>
            </a:r>
          </a:p>
          <a:p>
            <a:pPr marL="742950" lvl="1" indent="-285750">
              <a:lnSpc>
                <a:spcPct val="150000"/>
              </a:lnSpc>
              <a:buClr>
                <a:schemeClr val="accent1"/>
              </a:buClr>
              <a:buSzPct val="110000"/>
              <a:buFont typeface="Arial" panose="020B0604020202020204" pitchFamily="34" charset="0"/>
              <a:buChar char="•"/>
            </a:pPr>
            <a:r>
              <a:rPr lang="en-US" sz="2800" dirty="0">
                <a:solidFill>
                  <a:schemeClr val="tx2"/>
                </a:solidFill>
                <a:latin typeface="+mj-lt"/>
              </a:rPr>
              <a:t>Duplicate Services Report</a:t>
            </a:r>
          </a:p>
          <a:p>
            <a:pPr marL="742950" lvl="1" indent="-285750">
              <a:lnSpc>
                <a:spcPct val="150000"/>
              </a:lnSpc>
              <a:buClr>
                <a:schemeClr val="accent1"/>
              </a:buClr>
              <a:buSzPct val="110000"/>
              <a:buFont typeface="Arial" panose="020B0604020202020204" pitchFamily="34" charset="0"/>
              <a:buChar char="•"/>
            </a:pPr>
            <a:r>
              <a:rPr lang="en-US" sz="2800" dirty="0">
                <a:solidFill>
                  <a:schemeClr val="tx2"/>
                </a:solidFill>
                <a:latin typeface="+mj-lt"/>
              </a:rPr>
              <a:t>Billing Suspense Report </a:t>
            </a:r>
          </a:p>
          <a:p>
            <a:pPr marL="742950" lvl="1" indent="-285750">
              <a:lnSpc>
                <a:spcPct val="150000"/>
              </a:lnSpc>
              <a:buClr>
                <a:schemeClr val="accent1"/>
              </a:buClr>
              <a:buSzPct val="110000"/>
              <a:buFont typeface="Arial" panose="020B0604020202020204" pitchFamily="34" charset="0"/>
              <a:buChar char="•"/>
            </a:pPr>
            <a:r>
              <a:rPr lang="en-US" sz="2800" dirty="0">
                <a:solidFill>
                  <a:schemeClr val="tx2"/>
                </a:solidFill>
                <a:latin typeface="+mj-lt"/>
              </a:rPr>
              <a:t>Client Services Report</a:t>
            </a:r>
          </a:p>
          <a:p>
            <a:pPr marL="742950" lvl="1" indent="-285750">
              <a:lnSpc>
                <a:spcPct val="150000"/>
              </a:lnSpc>
              <a:buClr>
                <a:schemeClr val="accent1"/>
              </a:buClr>
              <a:buSzPct val="110000"/>
              <a:buFont typeface="Arial" panose="020B0604020202020204" pitchFamily="34" charset="0"/>
              <a:buChar char="•"/>
            </a:pPr>
            <a:r>
              <a:rPr lang="en-US" sz="2800" dirty="0">
                <a:solidFill>
                  <a:schemeClr val="tx2"/>
                </a:solidFill>
                <a:latin typeface="+mj-lt"/>
              </a:rPr>
              <a:t>Program Monitoring by Staff Report</a:t>
            </a:r>
          </a:p>
          <a:p>
            <a:pPr marL="742950" lvl="1" indent="-285750">
              <a:lnSpc>
                <a:spcPct val="150000"/>
              </a:lnSpc>
              <a:buClr>
                <a:schemeClr val="accent1"/>
              </a:buClr>
              <a:buSzPct val="110000"/>
              <a:buFont typeface="Arial" panose="020B0604020202020204" pitchFamily="34" charset="0"/>
              <a:buChar char="•"/>
            </a:pPr>
            <a:r>
              <a:rPr lang="en-US" sz="2800" dirty="0">
                <a:solidFill>
                  <a:schemeClr val="tx2"/>
                </a:solidFill>
                <a:latin typeface="+mj-lt"/>
              </a:rPr>
              <a:t>Non-final Approved Progress Notes</a:t>
            </a:r>
          </a:p>
          <a:p>
            <a:pPr marL="1200150" lvl="2" indent="-285750">
              <a:buClr>
                <a:srgbClr val="C00000"/>
              </a:buClr>
              <a:buFont typeface="Arial" panose="020B0604020202020204" pitchFamily="34" charset="0"/>
              <a:buChar char="•"/>
            </a:pPr>
            <a:endParaRPr lang="en-US" sz="3200" dirty="0">
              <a:solidFill>
                <a:schemeClr val="accent1"/>
              </a:solidFill>
              <a:latin typeface="+mj-lt"/>
            </a:endParaRPr>
          </a:p>
        </p:txBody>
      </p:sp>
    </p:spTree>
    <p:extLst>
      <p:ext uri="{BB962C8B-B14F-4D97-AF65-F5344CB8AC3E}">
        <p14:creationId xmlns:p14="http://schemas.microsoft.com/office/powerpoint/2010/main" val="30126364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6956" y="308367"/>
            <a:ext cx="6142383" cy="615970"/>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2800" b="1" dirty="0"/>
              <a:t>PROGRAM INTEGRITY</a:t>
            </a:r>
          </a:p>
        </p:txBody>
      </p:sp>
      <p:sp>
        <p:nvSpPr>
          <p:cNvPr id="3" name="Rectangle 2"/>
          <p:cNvSpPr/>
          <p:nvPr/>
        </p:nvSpPr>
        <p:spPr>
          <a:xfrm>
            <a:off x="425852" y="1169506"/>
            <a:ext cx="8305800" cy="5262979"/>
          </a:xfrm>
          <a:prstGeom prst="rect">
            <a:avLst/>
          </a:prstGeom>
        </p:spPr>
        <p:txBody>
          <a:bodyPr wrap="square">
            <a:spAutoFit/>
          </a:bodyPr>
          <a:lstStyle/>
          <a:p>
            <a:pPr marL="285750" indent="-285750">
              <a:lnSpc>
                <a:spcPct val="150000"/>
              </a:lnSpc>
              <a:buClr>
                <a:schemeClr val="accent3"/>
              </a:buClr>
              <a:buFont typeface="Arial" panose="020B0604020202020204" pitchFamily="34" charset="0"/>
              <a:buChar char="•"/>
            </a:pPr>
            <a:r>
              <a:rPr lang="en-US" sz="3200" b="1" dirty="0">
                <a:solidFill>
                  <a:schemeClr val="accent1"/>
                </a:solidFill>
                <a:latin typeface="Calibri"/>
              </a:rPr>
              <a:t>PROGRAM MONITORING – weekly/monthly</a:t>
            </a:r>
          </a:p>
          <a:p>
            <a:pPr marL="742950" lvl="1" indent="-285750">
              <a:lnSpc>
                <a:spcPct val="150000"/>
              </a:lnSpc>
              <a:buClr>
                <a:schemeClr val="accent1"/>
              </a:buClr>
              <a:buSzPct val="110000"/>
              <a:buFont typeface="Arial" panose="020B0604020202020204" pitchFamily="34" charset="0"/>
              <a:buChar char="•"/>
            </a:pPr>
            <a:r>
              <a:rPr lang="en-US" sz="3200" dirty="0">
                <a:solidFill>
                  <a:schemeClr val="tx2"/>
                </a:solidFill>
                <a:latin typeface="Calibri"/>
              </a:rPr>
              <a:t>Timeliness of Service Entry</a:t>
            </a:r>
          </a:p>
          <a:p>
            <a:pPr marL="742950" lvl="1" indent="-285750">
              <a:lnSpc>
                <a:spcPct val="150000"/>
              </a:lnSpc>
              <a:buClr>
                <a:schemeClr val="accent1"/>
              </a:buClr>
              <a:buSzPct val="110000"/>
              <a:buFont typeface="Arial" panose="020B0604020202020204" pitchFamily="34" charset="0"/>
              <a:buChar char="•"/>
            </a:pPr>
            <a:r>
              <a:rPr lang="en-US" sz="3200" dirty="0">
                <a:solidFill>
                  <a:schemeClr val="tx2"/>
                </a:solidFill>
                <a:latin typeface="Calibri"/>
              </a:rPr>
              <a:t>Service Exception Report</a:t>
            </a:r>
          </a:p>
          <a:p>
            <a:pPr marL="742950" lvl="1" indent="-285750">
              <a:lnSpc>
                <a:spcPct val="150000"/>
              </a:lnSpc>
              <a:buClr>
                <a:schemeClr val="accent1"/>
              </a:buClr>
              <a:buSzPct val="110000"/>
              <a:buFont typeface="Arial" panose="020B0604020202020204" pitchFamily="34" charset="0"/>
              <a:buChar char="•"/>
            </a:pPr>
            <a:r>
              <a:rPr lang="en-US" sz="3200" dirty="0">
                <a:solidFill>
                  <a:schemeClr val="tx2"/>
                </a:solidFill>
                <a:latin typeface="Calibri"/>
              </a:rPr>
              <a:t>No Show Summary Report</a:t>
            </a:r>
          </a:p>
          <a:p>
            <a:pPr marL="742950" lvl="1" indent="-285750">
              <a:lnSpc>
                <a:spcPct val="150000"/>
              </a:lnSpc>
              <a:buClr>
                <a:schemeClr val="accent1"/>
              </a:buClr>
              <a:buSzPct val="110000"/>
              <a:buFont typeface="Arial" panose="020B0604020202020204" pitchFamily="34" charset="0"/>
              <a:buChar char="•"/>
            </a:pPr>
            <a:r>
              <a:rPr lang="en-US" sz="3200" dirty="0">
                <a:solidFill>
                  <a:schemeClr val="tx2"/>
                </a:solidFill>
                <a:latin typeface="Calibri"/>
              </a:rPr>
              <a:t>Client Diagnosis Report</a:t>
            </a:r>
          </a:p>
          <a:p>
            <a:pPr marL="742950" lvl="1" indent="-285750">
              <a:lnSpc>
                <a:spcPct val="150000"/>
              </a:lnSpc>
              <a:buClr>
                <a:schemeClr val="accent1"/>
              </a:buClr>
              <a:buSzPct val="110000"/>
              <a:buFont typeface="Arial" panose="020B0604020202020204" pitchFamily="34" charset="0"/>
              <a:buChar char="•"/>
            </a:pPr>
            <a:r>
              <a:rPr lang="en-US" sz="3200" dirty="0">
                <a:solidFill>
                  <a:schemeClr val="tx2"/>
                </a:solidFill>
                <a:latin typeface="Calibri"/>
              </a:rPr>
              <a:t>Assessments Not Final Approved</a:t>
            </a:r>
          </a:p>
          <a:p>
            <a:pPr marL="742950" lvl="1" indent="-285750">
              <a:lnSpc>
                <a:spcPct val="150000"/>
              </a:lnSpc>
              <a:buClr>
                <a:schemeClr val="accent1"/>
              </a:buClr>
              <a:buSzPct val="110000"/>
              <a:buFont typeface="Arial" panose="020B0604020202020204" pitchFamily="34" charset="0"/>
              <a:buChar char="•"/>
            </a:pPr>
            <a:r>
              <a:rPr lang="en-US" sz="3200" dirty="0">
                <a:solidFill>
                  <a:schemeClr val="tx2"/>
                </a:solidFill>
                <a:latin typeface="Calibri"/>
              </a:rPr>
              <a:t>Client Plans Not Final Approved</a:t>
            </a:r>
          </a:p>
        </p:txBody>
      </p:sp>
    </p:spTree>
    <p:extLst>
      <p:ext uri="{BB962C8B-B14F-4D97-AF65-F5344CB8AC3E}">
        <p14:creationId xmlns:p14="http://schemas.microsoft.com/office/powerpoint/2010/main" val="12793166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55104"/>
            <a:ext cx="8763000" cy="1764496"/>
          </a:xfrm>
        </p:spPr>
        <p:txBody>
          <a:bodyPr/>
          <a:lstStyle/>
          <a:p>
            <a:r>
              <a:rPr lang="en-US" dirty="0"/>
              <a:t>Performance Improvement Team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091" y="4791441"/>
            <a:ext cx="1518528" cy="15185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920" y="1523999"/>
            <a:ext cx="1770871" cy="11311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3528" y="5013510"/>
            <a:ext cx="2291872" cy="128992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830" y="4876800"/>
            <a:ext cx="1433169" cy="1433169"/>
          </a:xfrm>
          <a:prstGeom prst="rect">
            <a:avLst/>
          </a:prstGeom>
        </p:spPr>
      </p:pic>
      <p:sp>
        <p:nvSpPr>
          <p:cNvPr id="10" name="Title 1">
            <a:extLst>
              <a:ext uri="{FF2B5EF4-FFF2-40B4-BE49-F238E27FC236}">
                <a16:creationId xmlns:a16="http://schemas.microsoft.com/office/drawing/2014/main" id="{74722AAD-19ED-4ECF-BD40-743317970542}"/>
              </a:ext>
            </a:extLst>
          </p:cNvPr>
          <p:cNvSpPr txBox="1">
            <a:spLocks/>
          </p:cNvSpPr>
          <p:nvPr/>
        </p:nvSpPr>
        <p:spPr>
          <a:xfrm>
            <a:off x="0" y="2655104"/>
            <a:ext cx="9144000" cy="1764496"/>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pPr algn="ctr"/>
            <a:r>
              <a:rPr lang="en-US" sz="3200" dirty="0">
                <a:solidFill>
                  <a:schemeClr val="tx1"/>
                </a:solidFill>
              </a:rPr>
              <a:t>Performance improvement team</a:t>
            </a:r>
          </a:p>
          <a:p>
            <a:pPr algn="ctr"/>
            <a:r>
              <a:rPr lang="en-US" sz="3200" dirty="0">
                <a:solidFill>
                  <a:schemeClr val="tx1"/>
                </a:solidFill>
              </a:rPr>
              <a:t>(PIT)</a:t>
            </a:r>
          </a:p>
        </p:txBody>
      </p:sp>
    </p:spTree>
    <p:extLst>
      <p:ext uri="{BB962C8B-B14F-4D97-AF65-F5344CB8AC3E}">
        <p14:creationId xmlns:p14="http://schemas.microsoft.com/office/powerpoint/2010/main" val="4650431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2058" y="0"/>
            <a:ext cx="5782654" cy="11503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bg1"/>
                </a:solidFill>
                <a:effectLst>
                  <a:outerShdw blurRad="38100" dist="38100" dir="2700000" algn="tl">
                    <a:srgbClr val="000000">
                      <a:alpha val="43137"/>
                    </a:srgbClr>
                  </a:outerShdw>
                </a:effectLst>
              </a:rPr>
              <a:t>PIT Hot Topics</a:t>
            </a:r>
          </a:p>
        </p:txBody>
      </p:sp>
      <p:sp>
        <p:nvSpPr>
          <p:cNvPr id="5" name="Content Placeholder 2"/>
          <p:cNvSpPr txBox="1">
            <a:spLocks/>
          </p:cNvSpPr>
          <p:nvPr/>
        </p:nvSpPr>
        <p:spPr>
          <a:xfrm>
            <a:off x="2391342" y="3048000"/>
            <a:ext cx="5891222" cy="1752600"/>
          </a:xfrm>
          <a:prstGeom prst="rect">
            <a:avLst/>
          </a:prstGeom>
        </p:spPr>
        <p:txBody>
          <a:bodyPr vert="horz" lIns="91440" tIns="45720" rIns="91440" bIns="45720" rtlCol="0">
            <a:normAutofit fontScale="92500" lnSpcReduction="2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r>
              <a:rPr lang="en-US" b="1" i="1" dirty="0"/>
              <a:t>QI Workplan Evaluation</a:t>
            </a:r>
          </a:p>
          <a:p>
            <a:endParaRPr lang="en-US" b="1" i="1" dirty="0"/>
          </a:p>
          <a:p>
            <a:r>
              <a:rPr lang="en-US" b="1" i="1" dirty="0"/>
              <a:t>Cultural Competency</a:t>
            </a:r>
          </a:p>
          <a:p>
            <a:endParaRPr lang="en-US" b="1" i="1" dirty="0"/>
          </a:p>
          <a:p>
            <a:r>
              <a:rPr lang="en-US" b="1" i="1" dirty="0"/>
              <a:t>Performance Improvement Projects</a:t>
            </a:r>
          </a:p>
          <a:p>
            <a:pPr marL="0" indent="0">
              <a:buNone/>
            </a:pPr>
            <a:endParaRPr lang="en-US" b="1" i="1" dirty="0"/>
          </a:p>
          <a:p>
            <a:pPr lvl="1"/>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58" y="1371600"/>
            <a:ext cx="1779284" cy="1676400"/>
          </a:xfrm>
          <a:prstGeom prst="rect">
            <a:avLst/>
          </a:prstGeom>
        </p:spPr>
      </p:pic>
    </p:spTree>
    <p:extLst>
      <p:ext uri="{BB962C8B-B14F-4D97-AF65-F5344CB8AC3E}">
        <p14:creationId xmlns:p14="http://schemas.microsoft.com/office/powerpoint/2010/main" val="27544344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4863"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bg1"/>
                </a:solidFill>
                <a:effectLst>
                  <a:outerShdw blurRad="38100" dist="38100" dir="2700000" algn="tl">
                    <a:srgbClr val="000000">
                      <a:alpha val="43137"/>
                    </a:srgbClr>
                  </a:outerShdw>
                </a:effectLst>
              </a:rPr>
              <a:t>QI Workplan</a:t>
            </a:r>
          </a:p>
        </p:txBody>
      </p:sp>
      <p:sp>
        <p:nvSpPr>
          <p:cNvPr id="5" name="Content Placeholder 2"/>
          <p:cNvSpPr txBox="1">
            <a:spLocks/>
          </p:cNvSpPr>
          <p:nvPr/>
        </p:nvSpPr>
        <p:spPr>
          <a:xfrm>
            <a:off x="224443" y="2079523"/>
            <a:ext cx="8712351" cy="3732416"/>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lnSpc>
                <a:spcPct val="150000"/>
              </a:lnSpc>
            </a:pPr>
            <a:r>
              <a:rPr lang="en-US" b="1" i="1" dirty="0"/>
              <a:t>QIWP Target Area: Services Are Client Centered</a:t>
            </a:r>
          </a:p>
          <a:p>
            <a:pPr>
              <a:lnSpc>
                <a:spcPct val="150000"/>
              </a:lnSpc>
            </a:pPr>
            <a:r>
              <a:rPr lang="en-US" b="1" i="1" dirty="0"/>
              <a:t>QIWP Target Area: Services Are Safe</a:t>
            </a:r>
          </a:p>
          <a:p>
            <a:pPr>
              <a:lnSpc>
                <a:spcPct val="150000"/>
              </a:lnSpc>
            </a:pPr>
            <a:r>
              <a:rPr lang="en-US" b="1" i="1" dirty="0"/>
              <a:t>QIWP Target Area: Services Are Effective</a:t>
            </a:r>
          </a:p>
          <a:p>
            <a:pPr>
              <a:lnSpc>
                <a:spcPct val="150000"/>
              </a:lnSpc>
            </a:pPr>
            <a:r>
              <a:rPr lang="en-US" b="1" i="1" dirty="0"/>
              <a:t>QIWP Target Area: Services Are Efficient and Accessible</a:t>
            </a:r>
          </a:p>
          <a:p>
            <a:pPr>
              <a:lnSpc>
                <a:spcPct val="150000"/>
              </a:lnSpc>
            </a:pPr>
            <a:r>
              <a:rPr lang="en-US" b="1" i="1" dirty="0"/>
              <a:t>QIWP Target Area: Services Are Timely</a:t>
            </a:r>
          </a:p>
          <a:p>
            <a:pPr marL="0" indent="0">
              <a:buNone/>
            </a:pPr>
            <a:endParaRPr lang="en-US" b="1" i="1" dirty="0"/>
          </a:p>
          <a:p>
            <a:pPr lvl="1"/>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7277" y="1371600"/>
            <a:ext cx="1388839" cy="1041629"/>
          </a:xfrm>
          <a:prstGeom prst="rect">
            <a:avLst/>
          </a:prstGeom>
        </p:spPr>
      </p:pic>
      <p:pic>
        <p:nvPicPr>
          <p:cNvPr id="3" name="Picture 2"/>
          <p:cNvPicPr>
            <a:picLocks noChangeAspect="1"/>
          </p:cNvPicPr>
          <p:nvPr/>
        </p:nvPicPr>
        <p:blipFill>
          <a:blip r:embed="rId4"/>
          <a:stretch>
            <a:fillRect/>
          </a:stretch>
        </p:blipFill>
        <p:spPr>
          <a:xfrm>
            <a:off x="685800" y="5311878"/>
            <a:ext cx="1627773" cy="1390008"/>
          </a:xfrm>
          <a:prstGeom prst="rect">
            <a:avLst/>
          </a:prstGeom>
        </p:spPr>
      </p:pic>
    </p:spTree>
    <p:extLst>
      <p:ext uri="{BB962C8B-B14F-4D97-AF65-F5344CB8AC3E}">
        <p14:creationId xmlns:p14="http://schemas.microsoft.com/office/powerpoint/2010/main" val="20630028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pic>
        <p:nvPicPr>
          <p:cNvPr id="10" name="Content Placeholder 9"/>
          <p:cNvPicPr>
            <a:picLocks noGrp="1" noChangeAspect="1"/>
          </p:cNvPicPr>
          <p:nvPr>
            <p:ph idx="1"/>
          </p:nvPr>
        </p:nvPicPr>
        <p:blipFill>
          <a:blip r:embed="rId3"/>
          <a:stretch>
            <a:fillRect/>
          </a:stretch>
        </p:blipFill>
        <p:spPr>
          <a:xfrm>
            <a:off x="342900" y="2084128"/>
            <a:ext cx="8305800" cy="4011872"/>
          </a:xfrm>
          <a:prstGeom prst="rect">
            <a:avLst/>
          </a:prstGeom>
        </p:spPr>
      </p:pic>
      <p:sp>
        <p:nvSpPr>
          <p:cNvPr id="6" name="Rectangle 5"/>
          <p:cNvSpPr/>
          <p:nvPr/>
        </p:nvSpPr>
        <p:spPr>
          <a:xfrm>
            <a:off x="152400" y="1248849"/>
            <a:ext cx="8686800" cy="729430"/>
          </a:xfrm>
          <a:prstGeom prst="rect">
            <a:avLst/>
          </a:prstGeom>
        </p:spPr>
        <p:txBody>
          <a:bodyPr wrap="square">
            <a:spAutoFit/>
          </a:bodyPr>
          <a:lstStyle/>
          <a:p>
            <a:pPr algn="ctr">
              <a:lnSpc>
                <a:spcPct val="115000"/>
              </a:lnSpc>
            </a:pPr>
            <a:r>
              <a:rPr lang="en-US" dirty="0">
                <a:latin typeface="Calibri" panose="020F0502020204030204" pitchFamily="34" charset="0"/>
                <a:ea typeface="Times New Roman" panose="02020603050405020304" pitchFamily="18" charset="0"/>
                <a:cs typeface="ArialMT"/>
              </a:rPr>
              <a:t>Evaluate changes from FY 2014-15 baseline in satisfaction, engagement, and career opportunities among Support Specialists in the BHS system.</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0DAA4D97-8CF8-44B6-819E-4AF9753EF182}"/>
              </a:ext>
            </a:extLst>
          </p:cNvPr>
          <p:cNvSpPr txBox="1">
            <a:spLocks/>
          </p:cNvSpPr>
          <p:nvPr/>
        </p:nvSpPr>
        <p:spPr>
          <a:xfrm>
            <a:off x="224863"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bg1"/>
                </a:solidFill>
                <a:effectLst>
                  <a:outerShdw blurRad="38100" dist="38100" dir="2700000" algn="tl">
                    <a:srgbClr val="000000">
                      <a:alpha val="43137"/>
                    </a:srgbClr>
                  </a:outerShdw>
                </a:effectLst>
              </a:rPr>
              <a:t>QI Workplan</a:t>
            </a:r>
          </a:p>
        </p:txBody>
      </p:sp>
    </p:spTree>
    <p:extLst>
      <p:ext uri="{BB962C8B-B14F-4D97-AF65-F5344CB8AC3E}">
        <p14:creationId xmlns:p14="http://schemas.microsoft.com/office/powerpoint/2010/main" val="38393399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pic>
        <p:nvPicPr>
          <p:cNvPr id="6" name="Content Placeholder 5"/>
          <p:cNvPicPr>
            <a:picLocks noGrp="1" noChangeAspect="1"/>
          </p:cNvPicPr>
          <p:nvPr>
            <p:ph idx="1"/>
          </p:nvPr>
        </p:nvPicPr>
        <p:blipFill>
          <a:blip r:embed="rId3"/>
          <a:stretch>
            <a:fillRect/>
          </a:stretch>
        </p:blipFill>
        <p:spPr>
          <a:xfrm>
            <a:off x="224863" y="1409700"/>
            <a:ext cx="8731129" cy="4322506"/>
          </a:xfrm>
          <a:prstGeom prst="rect">
            <a:avLst/>
          </a:prstGeom>
        </p:spPr>
      </p:pic>
      <p:sp>
        <p:nvSpPr>
          <p:cNvPr id="7" name="Title 1">
            <a:extLst>
              <a:ext uri="{FF2B5EF4-FFF2-40B4-BE49-F238E27FC236}">
                <a16:creationId xmlns:a16="http://schemas.microsoft.com/office/drawing/2014/main" id="{EC1A50DB-24FA-4D64-9599-333B6E5F6B70}"/>
              </a:ext>
            </a:extLst>
          </p:cNvPr>
          <p:cNvSpPr txBox="1">
            <a:spLocks/>
          </p:cNvSpPr>
          <p:nvPr/>
        </p:nvSpPr>
        <p:spPr>
          <a:xfrm>
            <a:off x="224863"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bg1"/>
                </a:solidFill>
                <a:effectLst>
                  <a:outerShdw blurRad="38100" dist="38100" dir="2700000" algn="tl">
                    <a:srgbClr val="000000">
                      <a:alpha val="43137"/>
                    </a:srgbClr>
                  </a:outerShdw>
                </a:effectLst>
              </a:rPr>
              <a:t>QI Workplan</a:t>
            </a:r>
          </a:p>
        </p:txBody>
      </p:sp>
    </p:spTree>
    <p:extLst>
      <p:ext uri="{BB962C8B-B14F-4D97-AF65-F5344CB8AC3E}">
        <p14:creationId xmlns:p14="http://schemas.microsoft.com/office/powerpoint/2010/main" val="130606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5008" y="233568"/>
            <a:ext cx="5377070" cy="599661"/>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a:t>Mhp tier distribution </a:t>
            </a:r>
          </a:p>
        </p:txBody>
      </p:sp>
      <p:pic>
        <p:nvPicPr>
          <p:cNvPr id="5" name="Content Placeholder 3">
            <a:extLst>
              <a:ext uri="{FF2B5EF4-FFF2-40B4-BE49-F238E27FC236}">
                <a16:creationId xmlns:a16="http://schemas.microsoft.com/office/drawing/2014/main" id="{F850D4BC-45D0-4C3F-9F0C-759EF662BCA8}"/>
              </a:ext>
            </a:extLst>
          </p:cNvPr>
          <p:cNvPicPr>
            <a:picLocks noChangeAspect="1"/>
          </p:cNvPicPr>
          <p:nvPr/>
        </p:nvPicPr>
        <p:blipFill>
          <a:blip r:embed="rId2">
            <a:duotone>
              <a:prstClr val="black"/>
              <a:schemeClr val="accent2">
                <a:tint val="45000"/>
                <a:satMod val="400000"/>
              </a:schemeClr>
            </a:duotone>
          </a:blip>
          <a:stretch>
            <a:fillRect/>
          </a:stretch>
        </p:blipFill>
        <p:spPr>
          <a:xfrm>
            <a:off x="662426" y="1381909"/>
            <a:ext cx="7819147" cy="4858297"/>
          </a:xfrm>
          <a:prstGeom prst="rect">
            <a:avLst/>
          </a:prstGeom>
        </p:spPr>
      </p:pic>
    </p:spTree>
    <p:extLst>
      <p:ext uri="{BB962C8B-B14F-4D97-AF65-F5344CB8AC3E}">
        <p14:creationId xmlns:p14="http://schemas.microsoft.com/office/powerpoint/2010/main" val="12133171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pic>
        <p:nvPicPr>
          <p:cNvPr id="8" name="Content Placeholder 7"/>
          <p:cNvPicPr>
            <a:picLocks noGrp="1" noChangeAspect="1"/>
          </p:cNvPicPr>
          <p:nvPr>
            <p:ph idx="1"/>
          </p:nvPr>
        </p:nvPicPr>
        <p:blipFill>
          <a:blip r:embed="rId3"/>
          <a:stretch>
            <a:fillRect/>
          </a:stretch>
        </p:blipFill>
        <p:spPr>
          <a:xfrm>
            <a:off x="381000" y="2814329"/>
            <a:ext cx="8305800" cy="3175310"/>
          </a:xfrm>
          <a:prstGeom prst="rect">
            <a:avLst/>
          </a:prstGeom>
        </p:spPr>
      </p:pic>
      <p:sp>
        <p:nvSpPr>
          <p:cNvPr id="7" name="Rectangle 6"/>
          <p:cNvSpPr/>
          <p:nvPr/>
        </p:nvSpPr>
        <p:spPr>
          <a:xfrm>
            <a:off x="152400" y="1295400"/>
            <a:ext cx="8839200" cy="1345048"/>
          </a:xfrm>
          <a:prstGeom prst="rect">
            <a:avLst/>
          </a:prstGeom>
        </p:spPr>
        <p:txBody>
          <a:bodyPr wrap="square">
            <a:spAutoFit/>
          </a:bodyPr>
          <a:lstStyle/>
          <a:p>
            <a:pPr algn="ctr">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100% of clients and families indicating in the State-required Consumer Perception Surveys that they had access to written info in their primary language and/or received services in the language they prefer (question specifically asks </a:t>
            </a:r>
          </a:p>
          <a:p>
            <a:pPr algn="ctr">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“Were the services you received provided in the language you prefer?”)</a:t>
            </a:r>
            <a:r>
              <a:rPr lang="en-US" dirty="0">
                <a:latin typeface="Calibri" panose="020F0502020204030204" pitchFamily="34" charset="0"/>
                <a:ea typeface="Times New Roman" panose="02020603050405020304" pitchFamily="18" charset="0"/>
                <a:cs typeface="ArialMT"/>
              </a:rPr>
              <a:t>.</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F80D731-30CC-4B23-8F55-18FE33130E2B}"/>
              </a:ext>
            </a:extLst>
          </p:cNvPr>
          <p:cNvSpPr txBox="1">
            <a:spLocks/>
          </p:cNvSpPr>
          <p:nvPr/>
        </p:nvSpPr>
        <p:spPr>
          <a:xfrm>
            <a:off x="224863"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bg1"/>
                </a:solidFill>
                <a:effectLst>
                  <a:outerShdw blurRad="38100" dist="38100" dir="2700000" algn="tl">
                    <a:srgbClr val="000000">
                      <a:alpha val="43137"/>
                    </a:srgbClr>
                  </a:outerShdw>
                </a:effectLst>
              </a:rPr>
              <a:t>QI Workplan</a:t>
            </a:r>
          </a:p>
        </p:txBody>
      </p:sp>
    </p:spTree>
    <p:extLst>
      <p:ext uri="{BB962C8B-B14F-4D97-AF65-F5344CB8AC3E}">
        <p14:creationId xmlns:p14="http://schemas.microsoft.com/office/powerpoint/2010/main" val="11325998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
        <p:nvSpPr>
          <p:cNvPr id="6" name="Rectangle 5"/>
          <p:cNvSpPr/>
          <p:nvPr/>
        </p:nvSpPr>
        <p:spPr>
          <a:xfrm>
            <a:off x="1066800" y="2021372"/>
            <a:ext cx="7543800" cy="369332"/>
          </a:xfrm>
          <a:prstGeom prst="rect">
            <a:avLst/>
          </a:prstGeom>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Average Access Times for Specialty Mental Health Services by Language</a:t>
            </a:r>
            <a:endParaRPr lang="en-US" dirty="0"/>
          </a:p>
        </p:txBody>
      </p:sp>
      <p:sp>
        <p:nvSpPr>
          <p:cNvPr id="7" name="Rectangle 6"/>
          <p:cNvSpPr/>
          <p:nvPr/>
        </p:nvSpPr>
        <p:spPr>
          <a:xfrm>
            <a:off x="152399" y="1173822"/>
            <a:ext cx="8784395" cy="729430"/>
          </a:xfrm>
          <a:prstGeom prst="rect">
            <a:avLst/>
          </a:prstGeom>
        </p:spPr>
        <p:txBody>
          <a:bodyPr wrap="square">
            <a:spAutoFit/>
          </a:bodyPr>
          <a:lstStyle/>
          <a:p>
            <a:pPr marL="228600" marR="0" algn="ctr">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100% of requests in all preferred languages meet the systemwide access time standard of within 10 business days for both CYF and A/OA clients.</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1782868" y="2525158"/>
            <a:ext cx="5523455" cy="3907875"/>
          </a:xfrm>
          <a:prstGeom prst="rect">
            <a:avLst/>
          </a:prstGeom>
        </p:spPr>
      </p:pic>
      <p:sp>
        <p:nvSpPr>
          <p:cNvPr id="9" name="Title 1">
            <a:extLst>
              <a:ext uri="{FF2B5EF4-FFF2-40B4-BE49-F238E27FC236}">
                <a16:creationId xmlns:a16="http://schemas.microsoft.com/office/drawing/2014/main" id="{AA1439D6-CB4B-4EBD-B23D-C3ECB3D21D3E}"/>
              </a:ext>
            </a:extLst>
          </p:cNvPr>
          <p:cNvSpPr txBox="1">
            <a:spLocks/>
          </p:cNvSpPr>
          <p:nvPr/>
        </p:nvSpPr>
        <p:spPr>
          <a:xfrm>
            <a:off x="224863"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bg1"/>
                </a:solidFill>
                <a:effectLst>
                  <a:outerShdw blurRad="38100" dist="38100" dir="2700000" algn="tl">
                    <a:srgbClr val="000000">
                      <a:alpha val="43137"/>
                    </a:srgbClr>
                  </a:outerShdw>
                </a:effectLst>
              </a:rPr>
              <a:t>QI Workplan</a:t>
            </a:r>
          </a:p>
        </p:txBody>
      </p:sp>
    </p:spTree>
    <p:extLst>
      <p:ext uri="{BB962C8B-B14F-4D97-AF65-F5344CB8AC3E}">
        <p14:creationId xmlns:p14="http://schemas.microsoft.com/office/powerpoint/2010/main" val="3615924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
        <p:nvSpPr>
          <p:cNvPr id="3" name="Rectangle 2"/>
          <p:cNvSpPr/>
          <p:nvPr/>
        </p:nvSpPr>
        <p:spPr>
          <a:xfrm>
            <a:off x="152400" y="1164589"/>
            <a:ext cx="8784395" cy="729430"/>
          </a:xfrm>
          <a:prstGeom prst="rect">
            <a:avLst/>
          </a:prstGeom>
        </p:spPr>
        <p:txBody>
          <a:bodyPr wrap="square">
            <a:spAutoFit/>
          </a:bodyPr>
          <a:lstStyle/>
          <a:p>
            <a:pPr algn="ctr">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100% of requests from all races/ethnicities meet the systemwide access time standard</a:t>
            </a:r>
          </a:p>
          <a:p>
            <a:pPr algn="ctr">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 of 10 days for both CYF and A/OA clients</a:t>
            </a:r>
            <a:r>
              <a:rPr lang="en-US" dirty="0">
                <a:latin typeface="Calibri" panose="020F0502020204030204" pitchFamily="34" charset="0"/>
                <a:ea typeface="Times New Roman" panose="02020603050405020304" pitchFamily="18" charset="0"/>
                <a:cs typeface="ArialMT"/>
              </a:rPr>
              <a:t>.</a:t>
            </a:r>
            <a:endParaRPr lang="en-US" sz="16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2507901" y="2415751"/>
            <a:ext cx="4590686" cy="4151736"/>
          </a:xfrm>
          <a:prstGeom prst="rect">
            <a:avLst/>
          </a:prstGeom>
        </p:spPr>
      </p:pic>
      <p:sp>
        <p:nvSpPr>
          <p:cNvPr id="6" name="Rectangle 5"/>
          <p:cNvSpPr/>
          <p:nvPr/>
        </p:nvSpPr>
        <p:spPr>
          <a:xfrm>
            <a:off x="914400" y="2024830"/>
            <a:ext cx="7543800" cy="369332"/>
          </a:xfrm>
          <a:prstGeom prst="rect">
            <a:avLst/>
          </a:prstGeom>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Average Access Times for Specialty Mental Health Services by Race/Ethnicity</a:t>
            </a:r>
            <a:endParaRPr lang="en-US" dirty="0"/>
          </a:p>
        </p:txBody>
      </p:sp>
      <p:sp>
        <p:nvSpPr>
          <p:cNvPr id="9" name="Title 1">
            <a:extLst>
              <a:ext uri="{FF2B5EF4-FFF2-40B4-BE49-F238E27FC236}">
                <a16:creationId xmlns:a16="http://schemas.microsoft.com/office/drawing/2014/main" id="{1DB9492F-685D-4BD0-A1F3-E28BDCCEA057}"/>
              </a:ext>
            </a:extLst>
          </p:cNvPr>
          <p:cNvSpPr txBox="1">
            <a:spLocks/>
          </p:cNvSpPr>
          <p:nvPr/>
        </p:nvSpPr>
        <p:spPr>
          <a:xfrm>
            <a:off x="224863"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bg1"/>
                </a:solidFill>
                <a:effectLst>
                  <a:outerShdw blurRad="38100" dist="38100" dir="2700000" algn="tl">
                    <a:srgbClr val="000000">
                      <a:alpha val="43137"/>
                    </a:srgbClr>
                  </a:outerShdw>
                </a:effectLst>
              </a:rPr>
              <a:t>QI Workplan</a:t>
            </a:r>
          </a:p>
        </p:txBody>
      </p:sp>
    </p:spTree>
    <p:extLst>
      <p:ext uri="{BB962C8B-B14F-4D97-AF65-F5344CB8AC3E}">
        <p14:creationId xmlns:p14="http://schemas.microsoft.com/office/powerpoint/2010/main" val="24947680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202" y="1371600"/>
            <a:ext cx="8686800" cy="5105400"/>
          </a:xfrm>
        </p:spPr>
        <p:txBody>
          <a:bodyPr>
            <a:normAutofit/>
          </a:bodyPr>
          <a:lstStyle/>
          <a:p>
            <a:r>
              <a:rPr lang="en-US" sz="2000" dirty="0"/>
              <a:t>BHS identified and developed two assessment tools: </a:t>
            </a:r>
          </a:p>
          <a:p>
            <a:pPr lvl="1"/>
            <a:r>
              <a:rPr lang="en-US" sz="2000" b="1" dirty="0"/>
              <a:t>Organizational Assessment</a:t>
            </a:r>
            <a:r>
              <a:rPr lang="en-US" sz="2000" dirty="0"/>
              <a:t>: Cultural and Linguistic Competence Policy Assessment (CLCPA) – replaced the Culturally Competent Program Annual Self-Evaluation (CC-PAS)</a:t>
            </a:r>
          </a:p>
          <a:p>
            <a:pPr lvl="3"/>
            <a:r>
              <a:rPr lang="en-US" sz="2000" dirty="0"/>
              <a:t>Next issued: February 2020</a:t>
            </a:r>
          </a:p>
          <a:p>
            <a:pPr lvl="1"/>
            <a:r>
              <a:rPr lang="en-US" sz="2000" b="1" dirty="0"/>
              <a:t>Individual/Staff Assessment</a:t>
            </a:r>
            <a:r>
              <a:rPr lang="en-US" sz="2000" dirty="0"/>
              <a:t>: Promoting Cultural Diversity Self-Assessment Checklist (PCDSA) – replaced the California Brief Multicultural Competence Scale (CBMCS)</a:t>
            </a:r>
          </a:p>
          <a:p>
            <a:pPr lvl="3"/>
            <a:r>
              <a:rPr lang="en-US" sz="2000" dirty="0"/>
              <a:t>Next issued:  October 2020</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844" y="5353664"/>
            <a:ext cx="2477729" cy="1370659"/>
          </a:xfrm>
          <a:prstGeom prst="rect">
            <a:avLst/>
          </a:prstGeom>
        </p:spPr>
      </p:pic>
      <p:sp>
        <p:nvSpPr>
          <p:cNvPr id="7" name="Title 1">
            <a:extLst>
              <a:ext uri="{FF2B5EF4-FFF2-40B4-BE49-F238E27FC236}">
                <a16:creationId xmlns:a16="http://schemas.microsoft.com/office/drawing/2014/main" id="{A80CA7D2-9F03-499A-85EA-FC433CA07589}"/>
              </a:ext>
            </a:extLst>
          </p:cNvPr>
          <p:cNvSpPr txBox="1">
            <a:spLocks/>
          </p:cNvSpPr>
          <p:nvPr/>
        </p:nvSpPr>
        <p:spPr>
          <a:xfrm>
            <a:off x="224863"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bg1"/>
                </a:solidFill>
                <a:effectLst>
                  <a:outerShdw blurRad="38100" dist="38100" dir="2700000" algn="tl">
                    <a:srgbClr val="000000">
                      <a:alpha val="43137"/>
                    </a:srgbClr>
                  </a:outerShdw>
                </a:effectLst>
              </a:rPr>
              <a:t>Cultural Competence</a:t>
            </a:r>
          </a:p>
        </p:txBody>
      </p:sp>
    </p:spTree>
    <p:extLst>
      <p:ext uri="{BB962C8B-B14F-4D97-AF65-F5344CB8AC3E}">
        <p14:creationId xmlns:p14="http://schemas.microsoft.com/office/powerpoint/2010/main" val="25869396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44" y="1455176"/>
            <a:ext cx="4458059" cy="4581832"/>
          </a:xfrm>
        </p:spPr>
        <p:txBody>
          <a:bodyPr>
            <a:normAutofit fontScale="92500"/>
          </a:bodyPr>
          <a:lstStyle/>
          <a:p>
            <a:pPr marL="329184" lvl="1" indent="0">
              <a:buNone/>
            </a:pPr>
            <a:r>
              <a:rPr lang="en-US" sz="2800" b="1" dirty="0"/>
              <a:t>Cultural Competence Plan</a:t>
            </a:r>
          </a:p>
          <a:p>
            <a:pPr lvl="1"/>
            <a:r>
              <a:rPr lang="en-US" sz="1900" dirty="0"/>
              <a:t>How often do you update? </a:t>
            </a:r>
          </a:p>
          <a:p>
            <a:pPr lvl="1"/>
            <a:r>
              <a:rPr lang="en-US" sz="1900" dirty="0"/>
              <a:t>How often do you review with staff?</a:t>
            </a:r>
          </a:p>
          <a:p>
            <a:pPr lvl="1"/>
            <a:r>
              <a:rPr lang="en-US" sz="1900" dirty="0"/>
              <a:t>Checklist can be found on page 13 of the Cultural Competence Handbook.  Located on the BHS TRL: </a:t>
            </a:r>
          </a:p>
          <a:p>
            <a:pPr marL="0" indent="0">
              <a:buNone/>
            </a:pPr>
            <a:r>
              <a:rPr lang="en-US" dirty="0">
                <a:hlinkClick r:id="rId3"/>
              </a:rPr>
              <a:t>https://www.sandiegocounty.gov/content/dam/sdc/hhsa/programs/bhs/TRL/TRL%20Section%204/CulturalCompetenceHandbook_Final_11-20-17.pdf</a:t>
            </a:r>
            <a:r>
              <a:rPr lang="en-US" dirty="0"/>
              <a:t> </a:t>
            </a:r>
          </a:p>
          <a:p>
            <a:pPr lvl="1"/>
            <a:endParaRPr lang="en-US" sz="1900" dirty="0"/>
          </a:p>
          <a:p>
            <a:pPr lvl="1"/>
            <a:endParaRPr lang="en-US" sz="1900" dirty="0"/>
          </a:p>
          <a:p>
            <a:pPr marL="329184" lvl="1" indent="0">
              <a:buNone/>
            </a:pP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4682923" y="1219201"/>
            <a:ext cx="4135806" cy="5356098"/>
          </a:xfrm>
          <a:prstGeom prst="rect">
            <a:avLst/>
          </a:prstGeom>
        </p:spPr>
      </p:pic>
      <p:sp>
        <p:nvSpPr>
          <p:cNvPr id="8" name="Title 1">
            <a:extLst>
              <a:ext uri="{FF2B5EF4-FFF2-40B4-BE49-F238E27FC236}">
                <a16:creationId xmlns:a16="http://schemas.microsoft.com/office/drawing/2014/main" id="{FB6A65D2-0350-4672-A573-B35331E46260}"/>
              </a:ext>
            </a:extLst>
          </p:cNvPr>
          <p:cNvSpPr txBox="1">
            <a:spLocks/>
          </p:cNvSpPr>
          <p:nvPr/>
        </p:nvSpPr>
        <p:spPr>
          <a:xfrm>
            <a:off x="224863"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bg1"/>
                </a:solidFill>
                <a:effectLst>
                  <a:outerShdw blurRad="38100" dist="38100" dir="2700000" algn="tl">
                    <a:srgbClr val="000000">
                      <a:alpha val="43137"/>
                    </a:srgbClr>
                  </a:outerShdw>
                </a:effectLst>
              </a:rPr>
              <a:t>Cultural Competence</a:t>
            </a:r>
          </a:p>
        </p:txBody>
      </p:sp>
    </p:spTree>
    <p:extLst>
      <p:ext uri="{BB962C8B-B14F-4D97-AF65-F5344CB8AC3E}">
        <p14:creationId xmlns:p14="http://schemas.microsoft.com/office/powerpoint/2010/main" val="3177605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468" y="1270819"/>
            <a:ext cx="3810000" cy="4412226"/>
          </a:xfrm>
        </p:spPr>
        <p:txBody>
          <a:bodyPr>
            <a:normAutofit fontScale="40000" lnSpcReduction="20000"/>
          </a:bodyPr>
          <a:lstStyle/>
          <a:p>
            <a:pPr marL="329184" lvl="1" indent="0">
              <a:buNone/>
            </a:pPr>
            <a:r>
              <a:rPr lang="en-US" sz="2800" dirty="0"/>
              <a:t>The enhanced National Standards for Culturally and Linguistically Appropriate Services in Health and Health Care (CLAS Standards) were developed by the Health and Human Services Office of Minority Health and are intended to advance health equity, improve quality, and help eliminate health care disparities (see the Resources section). Implementing strategies to improve and ensure cultural and linguistic competency in the behavioral health care systems using the CLAS standards is a powerful way to address disparities and ensure all populations have equal access to services and supports. In addition to the new requirements in each programs’ Statements of Work for adhering to CLAS standards, the following chart shows how CLAS Standards are already embedded into cultural competence evaluation tools provided in the Handbook. </a:t>
            </a:r>
          </a:p>
          <a:p>
            <a:pPr marL="0" indent="0">
              <a:buNone/>
            </a:pPr>
            <a:endParaRPr lang="en-US" dirty="0"/>
          </a:p>
        </p:txBody>
      </p:sp>
      <p:pic>
        <p:nvPicPr>
          <p:cNvPr id="4" name="Picture 3"/>
          <p:cNvPicPr>
            <a:picLocks noChangeAspect="1"/>
          </p:cNvPicPr>
          <p:nvPr/>
        </p:nvPicPr>
        <p:blipFill>
          <a:blip r:embed="rId3"/>
          <a:stretch>
            <a:fillRect/>
          </a:stretch>
        </p:blipFill>
        <p:spPr>
          <a:xfrm>
            <a:off x="3851948" y="1297863"/>
            <a:ext cx="5143500" cy="5410200"/>
          </a:xfrm>
          <a:prstGeom prst="rect">
            <a:avLst/>
          </a:prstGeom>
        </p:spPr>
      </p:pic>
      <p:grpSp>
        <p:nvGrpSpPr>
          <p:cNvPr id="11" name="Group 10">
            <a:extLst>
              <a:ext uri="{FF2B5EF4-FFF2-40B4-BE49-F238E27FC236}">
                <a16:creationId xmlns:a16="http://schemas.microsoft.com/office/drawing/2014/main" id="{7F6A59AF-4D67-4C4A-BB05-89D29E043FE3}"/>
              </a:ext>
            </a:extLst>
          </p:cNvPr>
          <p:cNvGrpSpPr/>
          <p:nvPr/>
        </p:nvGrpSpPr>
        <p:grpSpPr>
          <a:xfrm>
            <a:off x="179330" y="4983158"/>
            <a:ext cx="3611009" cy="1465006"/>
            <a:chOff x="198991" y="4491551"/>
            <a:chExt cx="3611009" cy="1465006"/>
          </a:xfrm>
        </p:grpSpPr>
        <p:sp>
          <p:nvSpPr>
            <p:cNvPr id="5" name="Rectangle 4"/>
            <p:cNvSpPr/>
            <p:nvPr/>
          </p:nvSpPr>
          <p:spPr>
            <a:xfrm>
              <a:off x="299533" y="5094783"/>
              <a:ext cx="3276600" cy="861774"/>
            </a:xfrm>
            <a:prstGeom prst="rect">
              <a:avLst/>
            </a:prstGeom>
          </p:spPr>
          <p:txBody>
            <a:bodyPr wrap="square">
              <a:spAutoFit/>
            </a:bodyPr>
            <a:lstStyle/>
            <a:p>
              <a:r>
                <a:rPr lang="en-US" sz="1000" i="1" dirty="0">
                  <a:solidFill>
                    <a:srgbClr val="000000"/>
                  </a:solidFill>
                  <a:latin typeface="Arial" panose="020B0604020202020204" pitchFamily="34" charset="0"/>
                </a:rPr>
                <a:t>Source: Think Cultural Health, Office of Minority Health, U.S. Department of Health and Human Services </a:t>
              </a:r>
              <a:endParaRPr lang="en-US" sz="1000" dirty="0">
                <a:solidFill>
                  <a:srgbClr val="000000"/>
                </a:solidFill>
                <a:latin typeface="Arial" panose="020B0604020202020204" pitchFamily="34" charset="0"/>
              </a:endParaRPr>
            </a:p>
            <a:p>
              <a:r>
                <a:rPr lang="en-US" sz="1000" i="1" dirty="0">
                  <a:solidFill>
                    <a:srgbClr val="000000"/>
                  </a:solidFill>
                  <a:latin typeface="Arial" panose="020B0604020202020204" pitchFamily="34" charset="0"/>
                </a:rPr>
                <a:t>For more information and to access CLAS standards visit </a:t>
              </a:r>
              <a:r>
                <a:rPr lang="en-US" sz="1000" i="1" dirty="0">
                  <a:solidFill>
                    <a:srgbClr val="0000FF"/>
                  </a:solidFill>
                  <a:latin typeface="Arial" panose="020B0604020202020204" pitchFamily="34" charset="0"/>
                </a:rPr>
                <a:t>www.thinkculturalhealth.hhs.gov/clas</a:t>
              </a:r>
              <a:r>
                <a:rPr lang="en-US" sz="1000" i="1" dirty="0">
                  <a:solidFill>
                    <a:srgbClr val="000000"/>
                  </a:solidFill>
                  <a:latin typeface="Arial" panose="020B0604020202020204" pitchFamily="34" charset="0"/>
                </a:rPr>
                <a:t>.</a:t>
              </a:r>
              <a:endParaRPr lang="en-US" sz="1000" dirty="0"/>
            </a:p>
          </p:txBody>
        </p:sp>
        <p:sp>
          <p:nvSpPr>
            <p:cNvPr id="6" name="TextBox 5"/>
            <p:cNvSpPr txBox="1"/>
            <p:nvPr/>
          </p:nvSpPr>
          <p:spPr>
            <a:xfrm>
              <a:off x="1495613" y="4491551"/>
              <a:ext cx="2314387" cy="584775"/>
            </a:xfrm>
            <a:prstGeom prst="rect">
              <a:avLst/>
            </a:prstGeom>
            <a:noFill/>
          </p:spPr>
          <p:txBody>
            <a:bodyPr wrap="square" rtlCol="0">
              <a:spAutoFit/>
            </a:bodyPr>
            <a:lstStyle/>
            <a:p>
              <a:r>
                <a:rPr lang="en-US" sz="1600" dirty="0">
                  <a:hlinkClick r:id="rId4"/>
                </a:rPr>
                <a:t>https://theacademy.sdsu.edu/programs/rihs/</a:t>
              </a:r>
              <a:r>
                <a:rPr lang="en-US" sz="1600" dirty="0"/>
                <a:t>   </a:t>
              </a:r>
            </a:p>
          </p:txBody>
        </p:sp>
        <p:pic>
          <p:nvPicPr>
            <p:cNvPr id="7" name="Picture 6"/>
            <p:cNvPicPr>
              <a:picLocks noChangeAspect="1"/>
            </p:cNvPicPr>
            <p:nvPr/>
          </p:nvPicPr>
          <p:blipFill>
            <a:blip r:embed="rId5"/>
            <a:stretch>
              <a:fillRect/>
            </a:stretch>
          </p:blipFill>
          <p:spPr>
            <a:xfrm>
              <a:off x="198991" y="4528391"/>
              <a:ext cx="1286521" cy="563288"/>
            </a:xfrm>
            <a:prstGeom prst="rect">
              <a:avLst/>
            </a:prstGeom>
          </p:spPr>
        </p:pic>
      </p:grpSp>
      <p:sp>
        <p:nvSpPr>
          <p:cNvPr id="10" name="Title 1">
            <a:extLst>
              <a:ext uri="{FF2B5EF4-FFF2-40B4-BE49-F238E27FC236}">
                <a16:creationId xmlns:a16="http://schemas.microsoft.com/office/drawing/2014/main" id="{A2D1E0E9-98D1-491D-99A0-F36EEB06F9D2}"/>
              </a:ext>
            </a:extLst>
          </p:cNvPr>
          <p:cNvSpPr txBox="1">
            <a:spLocks/>
          </p:cNvSpPr>
          <p:nvPr/>
        </p:nvSpPr>
        <p:spPr>
          <a:xfrm>
            <a:off x="224863"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bg1"/>
                </a:solidFill>
                <a:effectLst>
                  <a:outerShdw blurRad="38100" dist="38100" dir="2700000" algn="tl">
                    <a:srgbClr val="000000">
                      <a:alpha val="43137"/>
                    </a:srgbClr>
                  </a:outerShdw>
                </a:effectLst>
              </a:rPr>
              <a:t>Cultural Competence</a:t>
            </a:r>
          </a:p>
        </p:txBody>
      </p:sp>
    </p:spTree>
    <p:extLst>
      <p:ext uri="{BB962C8B-B14F-4D97-AF65-F5344CB8AC3E}">
        <p14:creationId xmlns:p14="http://schemas.microsoft.com/office/powerpoint/2010/main" val="5673555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9450"/>
            <a:ext cx="3733800" cy="2662950"/>
          </a:xfrm>
        </p:spPr>
        <p:txBody>
          <a:bodyPr>
            <a:normAutofit/>
          </a:bodyPr>
          <a:lstStyle/>
          <a:p>
            <a:r>
              <a:rPr lang="en-US" dirty="0">
                <a:hlinkClick r:id="" action="ppaction://noaction"/>
              </a:rPr>
              <a:t>Resource: </a:t>
            </a:r>
          </a:p>
          <a:p>
            <a:pPr lvl="1"/>
            <a:r>
              <a:rPr lang="en-US" dirty="0">
                <a:hlinkClick r:id="" action="ppaction://noaction"/>
              </a:rPr>
              <a:t>Technical Resource Library: </a:t>
            </a:r>
          </a:p>
          <a:p>
            <a:pPr lvl="2"/>
            <a:r>
              <a:rPr lang="en-US" dirty="0">
                <a:solidFill>
                  <a:schemeClr val="accent4"/>
                </a:solidFill>
                <a:hlinkClick r:id="rId2"/>
              </a:rPr>
              <a:t>https://www.sandiegocounty.gov/content/sdc/hhsa/programs/bhs/technical_resource_library.html</a:t>
            </a:r>
            <a:endParaRPr lang="en-US" dirty="0">
              <a:solidFill>
                <a:schemeClr val="accent4"/>
              </a:solidFill>
            </a:endParaRPr>
          </a:p>
          <a:p>
            <a:endParaRPr lang="en-US" dirty="0"/>
          </a:p>
        </p:txBody>
      </p:sp>
      <p:pic>
        <p:nvPicPr>
          <p:cNvPr id="4" name="Picture 3"/>
          <p:cNvPicPr>
            <a:picLocks noChangeAspect="1"/>
          </p:cNvPicPr>
          <p:nvPr/>
        </p:nvPicPr>
        <p:blipFill>
          <a:blip r:embed="rId3"/>
          <a:stretch>
            <a:fillRect/>
          </a:stretch>
        </p:blipFill>
        <p:spPr>
          <a:xfrm>
            <a:off x="4090219" y="1203059"/>
            <a:ext cx="4897999" cy="54927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200" y="4118850"/>
            <a:ext cx="1955800" cy="1676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3917" y="6184490"/>
            <a:ext cx="1850195" cy="471487"/>
          </a:xfrm>
          <a:prstGeom prst="rect">
            <a:avLst/>
          </a:prstGeom>
        </p:spPr>
      </p:pic>
      <p:sp>
        <p:nvSpPr>
          <p:cNvPr id="8" name="Title 1">
            <a:extLst>
              <a:ext uri="{FF2B5EF4-FFF2-40B4-BE49-F238E27FC236}">
                <a16:creationId xmlns:a16="http://schemas.microsoft.com/office/drawing/2014/main" id="{646CC2A3-F576-4405-A451-C623810D9A8D}"/>
              </a:ext>
            </a:extLst>
          </p:cNvPr>
          <p:cNvSpPr txBox="1">
            <a:spLocks/>
          </p:cNvSpPr>
          <p:nvPr/>
        </p:nvSpPr>
        <p:spPr>
          <a:xfrm>
            <a:off x="224863"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dirty="0">
                <a:solidFill>
                  <a:schemeClr val="bg1"/>
                </a:solidFill>
                <a:effectLst>
                  <a:outerShdw blurRad="38100" dist="38100" dir="2700000" algn="tl">
                    <a:srgbClr val="000000">
                      <a:alpha val="43137"/>
                    </a:srgbClr>
                  </a:outerShdw>
                </a:effectLst>
              </a:rPr>
              <a:t>Cultural Competence</a:t>
            </a:r>
          </a:p>
        </p:txBody>
      </p:sp>
    </p:spTree>
    <p:extLst>
      <p:ext uri="{BB962C8B-B14F-4D97-AF65-F5344CB8AC3E}">
        <p14:creationId xmlns:p14="http://schemas.microsoft.com/office/powerpoint/2010/main" val="29972915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68" y="76200"/>
            <a:ext cx="5891980" cy="935037"/>
          </a:xfrm>
        </p:spPr>
        <p:txBody>
          <a:bodyPr/>
          <a:lstStyle/>
          <a:p>
            <a:pPr algn="l"/>
            <a:r>
              <a:rPr lang="en-US" sz="4400" dirty="0">
                <a:solidFill>
                  <a:schemeClr val="bg1"/>
                </a:solidFill>
              </a:rPr>
              <a:t>PIPs </a:t>
            </a:r>
            <a:r>
              <a:rPr lang="en-US" sz="1400" dirty="0"/>
              <a:t>performance improvement projects</a:t>
            </a:r>
            <a:endParaRPr lang="en-US" sz="4400" dirty="0">
              <a:solidFill>
                <a:schemeClr val="bg1"/>
              </a:solidFill>
            </a:endParaRPr>
          </a:p>
        </p:txBody>
      </p:sp>
      <p:sp>
        <p:nvSpPr>
          <p:cNvPr id="4" name="Rectangle 3"/>
          <p:cNvSpPr/>
          <p:nvPr/>
        </p:nvSpPr>
        <p:spPr>
          <a:xfrm>
            <a:off x="152400" y="1295086"/>
            <a:ext cx="8900588" cy="2431435"/>
          </a:xfrm>
          <a:prstGeom prst="rect">
            <a:avLst/>
          </a:prstGeom>
        </p:spPr>
        <p:txBody>
          <a:bodyPr wrap="square">
            <a:spAutoFit/>
          </a:bodyPr>
          <a:lstStyle/>
          <a:p>
            <a:r>
              <a:rPr lang="en-US" sz="2800" b="1" dirty="0">
                <a:latin typeface="Calibri-Bold"/>
              </a:rPr>
              <a:t>Non‐Clinical PIP: Discharge Summary Reasons</a:t>
            </a:r>
          </a:p>
          <a:p>
            <a:pPr lvl="1"/>
            <a:r>
              <a:rPr lang="en-US" sz="2400" dirty="0"/>
              <a:t>1. Will focusing on reasons for outpatient clients not continuing services (discharge reason of “did not return”) and developing/implementing strategies improve long term client care? </a:t>
            </a:r>
          </a:p>
          <a:p>
            <a:endParaRPr lang="en-US" sz="2800" dirty="0"/>
          </a:p>
        </p:txBody>
      </p:sp>
      <p:sp>
        <p:nvSpPr>
          <p:cNvPr id="6" name="Rectangle 5"/>
          <p:cNvSpPr/>
          <p:nvPr/>
        </p:nvSpPr>
        <p:spPr>
          <a:xfrm>
            <a:off x="174584" y="3506769"/>
            <a:ext cx="8900589" cy="3293209"/>
          </a:xfrm>
          <a:prstGeom prst="rect">
            <a:avLst/>
          </a:prstGeom>
        </p:spPr>
        <p:txBody>
          <a:bodyPr wrap="square">
            <a:spAutoFit/>
          </a:bodyPr>
          <a:lstStyle/>
          <a:p>
            <a:endParaRPr lang="en-US" sz="800" dirty="0">
              <a:solidFill>
                <a:srgbClr val="000000"/>
              </a:solidFill>
              <a:latin typeface="Calibri" panose="020F0502020204030204" pitchFamily="34" charset="0"/>
            </a:endParaRPr>
          </a:p>
          <a:p>
            <a:r>
              <a:rPr lang="en-US" sz="2800" b="1" dirty="0">
                <a:latin typeface="Calibri-Bold"/>
              </a:rPr>
              <a:t>Clinical PIP: Family Therapy</a:t>
            </a:r>
          </a:p>
          <a:p>
            <a:pPr lvl="1"/>
            <a:r>
              <a:rPr lang="en-US" sz="2400" dirty="0">
                <a:latin typeface="+mj-lt"/>
              </a:rPr>
              <a:t>1. Will providing training on caregiver engagement increase the number of family therapy sessions?</a:t>
            </a:r>
          </a:p>
          <a:p>
            <a:pPr lvl="1"/>
            <a:endParaRPr lang="en-US" sz="2400" dirty="0">
              <a:latin typeface="+mj-lt"/>
            </a:endParaRPr>
          </a:p>
          <a:p>
            <a:pPr lvl="1"/>
            <a:r>
              <a:rPr lang="en-US" sz="2400" dirty="0">
                <a:latin typeface="+mj-lt"/>
              </a:rPr>
              <a:t>2. Will providing training on caregiver engagement increase the quality of caregiver participation in family therapy sessions?</a:t>
            </a:r>
          </a:p>
          <a:p>
            <a:endParaRPr lang="en-US" sz="2800" dirty="0">
              <a:latin typeface="Calibri-Bold"/>
            </a:endParaRPr>
          </a:p>
        </p:txBody>
      </p:sp>
    </p:spTree>
    <p:extLst>
      <p:ext uri="{BB962C8B-B14F-4D97-AF65-F5344CB8AC3E}">
        <p14:creationId xmlns:p14="http://schemas.microsoft.com/office/powerpoint/2010/main" val="26938766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505200"/>
            <a:ext cx="8686800" cy="2514600"/>
          </a:xfrm>
        </p:spPr>
        <p:txBody>
          <a:bodyPr>
            <a:normAutofit/>
          </a:bodyPr>
          <a:lstStyle/>
          <a:p>
            <a:endParaRPr lang="en-US" dirty="0"/>
          </a:p>
          <a:p>
            <a:pPr marL="0" indent="0" algn="ctr">
              <a:buNone/>
            </a:pPr>
            <a:r>
              <a:rPr lang="en-US" sz="2000" dirty="0"/>
              <a:t> For more information or reports, contact </a:t>
            </a:r>
            <a:r>
              <a:rPr lang="en-US" sz="2000" u="sng" dirty="0">
                <a:hlinkClick r:id="rId2"/>
              </a:rPr>
              <a:t>BHSQIPIT@sdcounty.ca.gov</a:t>
            </a:r>
            <a:r>
              <a:rPr lang="en-US" sz="2000" dirty="0"/>
              <a:t>.</a:t>
            </a:r>
          </a:p>
          <a:p>
            <a:pPr marL="0" indent="0" algn="ctr">
              <a:buNone/>
            </a:pPr>
            <a:r>
              <a:rPr lang="en-US" sz="2000" dirty="0"/>
              <a:t>Liz Miles, Ed.D, MPH, MSW, Principal Administrative Analyst</a:t>
            </a:r>
          </a:p>
          <a:p>
            <a:pPr marL="0" indent="0" algn="ctr">
              <a:buNone/>
            </a:pPr>
            <a:r>
              <a:rPr lang="en-US" sz="2000" dirty="0"/>
              <a:t>QI Performance Improvement Team (PIT) </a:t>
            </a:r>
            <a:r>
              <a:rPr lang="en-US" sz="2000" dirty="0">
                <a:hlinkClick r:id="rId3"/>
              </a:rPr>
              <a:t>Elizabeth.Miles@sdcounty.ca.gov</a:t>
            </a:r>
            <a:endParaRPr lang="en-US" sz="2000" dirty="0"/>
          </a:p>
          <a:p>
            <a:endParaRPr lang="en-US" dirty="0"/>
          </a:p>
        </p:txBody>
      </p:sp>
      <p:sp>
        <p:nvSpPr>
          <p:cNvPr id="4" name="Title 1"/>
          <p:cNvSpPr txBox="1">
            <a:spLocks/>
          </p:cNvSpPr>
          <p:nvPr/>
        </p:nvSpPr>
        <p:spPr>
          <a:xfrm>
            <a:off x="243344" y="115528"/>
            <a:ext cx="5921482"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solidFill>
                  <a:schemeClr val="bg1"/>
                </a:solidFill>
              </a:rPr>
              <a:t>Questions?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600200"/>
            <a:ext cx="2538984" cy="2151681"/>
          </a:xfrm>
          <a:prstGeom prst="rect">
            <a:avLst/>
          </a:prstGeom>
        </p:spPr>
      </p:pic>
    </p:spTree>
    <p:extLst>
      <p:ext uri="{BB962C8B-B14F-4D97-AF65-F5344CB8AC3E}">
        <p14:creationId xmlns:p14="http://schemas.microsoft.com/office/powerpoint/2010/main" val="11459759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5104"/>
            <a:ext cx="9144000" cy="1764496"/>
          </a:xfrm>
        </p:spPr>
        <p:txBody>
          <a:bodyPr/>
          <a:lstStyle/>
          <a:p>
            <a:pPr algn="ctr"/>
            <a:r>
              <a:rPr lang="en-US" sz="3200" dirty="0">
                <a:solidFill>
                  <a:schemeClr val="tx1"/>
                </a:solidFill>
              </a:rPr>
              <a:t>Management Information Systems</a:t>
            </a:r>
          </a:p>
        </p:txBody>
      </p:sp>
      <p:pic>
        <p:nvPicPr>
          <p:cNvPr id="4" name="Picture 3">
            <a:extLst>
              <a:ext uri="{FF2B5EF4-FFF2-40B4-BE49-F238E27FC236}">
                <a16:creationId xmlns:a16="http://schemas.microsoft.com/office/drawing/2014/main" id="{3F166FEA-9A0F-4CD5-B3BB-4F6EBB7DA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495920"/>
            <a:ext cx="2286001" cy="1524000"/>
          </a:xfrm>
          <a:prstGeom prst="rect">
            <a:avLst/>
          </a:prstGeom>
        </p:spPr>
      </p:pic>
      <p:pic>
        <p:nvPicPr>
          <p:cNvPr id="10" name="Picture 9">
            <a:extLst>
              <a:ext uri="{FF2B5EF4-FFF2-40B4-BE49-F238E27FC236}">
                <a16:creationId xmlns:a16="http://schemas.microsoft.com/office/drawing/2014/main" id="{6ED39DDB-9456-4FF0-87B3-A12D7370BC8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33737" y="3778447"/>
            <a:ext cx="2676525" cy="2857500"/>
          </a:xfrm>
          <a:prstGeom prst="rect">
            <a:avLst/>
          </a:prstGeom>
        </p:spPr>
      </p:pic>
    </p:spTree>
    <p:extLst>
      <p:ext uri="{BB962C8B-B14F-4D97-AF65-F5344CB8AC3E}">
        <p14:creationId xmlns:p14="http://schemas.microsoft.com/office/powerpoint/2010/main" val="1667133800"/>
      </p:ext>
    </p:extLst>
  </p:cSld>
  <p:clrMapOvr>
    <a:masterClrMapping/>
  </p:clrMapOvr>
</p:sld>
</file>

<file path=ppt/theme/theme1.xml><?xml version="1.0" encoding="utf-8"?>
<a:theme xmlns:a="http://schemas.openxmlformats.org/drawingml/2006/main" name="LWSD 2013 Orange">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2.xml><?xml version="1.0" encoding="utf-8"?>
<a:theme xmlns:a="http://schemas.openxmlformats.org/drawingml/2006/main" name="LWSD 2013 Orange 2">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3.xml><?xml version="1.0" encoding="utf-8"?>
<a:theme xmlns:a="http://schemas.openxmlformats.org/drawingml/2006/main" name="LWSD 2013 Orange 3">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4.xml><?xml version="1.0" encoding="utf-8"?>
<a:theme xmlns:a="http://schemas.openxmlformats.org/drawingml/2006/main" name="LWSD 2013 Orange 4">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649a96f5-63bb-4aa9-a40c-7e9fd9d338dd">PowerPoint Templates</Document_x0020_Type>
    <Description0 xmlns="649a96f5-63bb-4aa9-a40c-7e9fd9d338dd">Template to be used for business-focused presentations on Live Well Updated 10-16-14</Description0>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F6C4FE6480234CA1AD78F463961847" ma:contentTypeVersion="3" ma:contentTypeDescription="Create a new document." ma:contentTypeScope="" ma:versionID="c6c9eb54b8d62aa291e3931c46db2a89">
  <xsd:schema xmlns:xsd="http://www.w3.org/2001/XMLSchema" xmlns:xs="http://www.w3.org/2001/XMLSchema" xmlns:p="http://schemas.microsoft.com/office/2006/metadata/properties" xmlns:ns2="649a96f5-63bb-4aa9-a40c-7e9fd9d338dd" xmlns:ns3="http://schemas.microsoft.com/sharepoint/v4" targetNamespace="http://schemas.microsoft.com/office/2006/metadata/properties" ma:root="true" ma:fieldsID="aa146dcf3d5625c94392df2571e49534" ns2:_="" ns3:_="">
    <xsd:import namespace="649a96f5-63bb-4aa9-a40c-7e9fd9d338dd"/>
    <xsd:import namespace="http://schemas.microsoft.com/sharepoint/v4"/>
    <xsd:element name="properties">
      <xsd:complexType>
        <xsd:sequence>
          <xsd:element name="documentManagement">
            <xsd:complexType>
              <xsd:all>
                <xsd:element ref="ns2:Document_x0020_Type" minOccurs="0"/>
                <xsd:element ref="ns2:Description0"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a96f5-63bb-4aa9-a40c-7e9fd9d338dd" elementFormDefault="qualified">
    <xsd:import namespace="http://schemas.microsoft.com/office/2006/documentManagement/types"/>
    <xsd:import namespace="http://schemas.microsoft.com/office/infopath/2007/PartnerControls"/>
    <xsd:element name="Document_x0020_Type" ma:index="8" nillable="true" ma:displayName="Template" ma:format="Dropdown" ma:internalName="Document_x0020_Type">
      <xsd:simpleType>
        <xsd:restriction base="dms:Choice">
          <xsd:enumeration value="PowerPoint Templates"/>
          <xsd:enumeration value="Flyers/One Sheets"/>
          <xsd:enumeration value="Meeting Agendas"/>
          <xsd:enumeration value="Flowcharts/Organizational Charts"/>
          <xsd:enumeration value="Data Reports"/>
          <xsd:enumeration value="Email Signatures"/>
          <xsd:enumeration value="Other"/>
        </xsd:restriction>
      </xsd:simpleType>
    </xsd:element>
    <xsd:element name="Description0" ma:index="9"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A37242-33EB-4C78-837B-9ADDB77F596C}">
  <ds:schemaRefs>
    <ds:schemaRef ds:uri="http://schemas.microsoft.com/office/2006/metadata/properties"/>
    <ds:schemaRef ds:uri="649a96f5-63bb-4aa9-a40c-7e9fd9d338dd"/>
    <ds:schemaRef ds:uri="http://purl.org/dc/terms/"/>
    <ds:schemaRef ds:uri="http://schemas.microsoft.com/sharepoint/v4"/>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A87B277-6E64-4D03-9CA3-113FE84FF714}">
  <ds:schemaRefs>
    <ds:schemaRef ds:uri="http://schemas.microsoft.com/sharepoint/v3/contenttype/forms"/>
  </ds:schemaRefs>
</ds:datastoreItem>
</file>

<file path=customXml/itemProps3.xml><?xml version="1.0" encoding="utf-8"?>
<ds:datastoreItem xmlns:ds="http://schemas.openxmlformats.org/officeDocument/2006/customXml" ds:itemID="{41ED1B2D-7292-47E0-9416-5B94E69A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a96f5-63bb-4aa9-a40c-7e9fd9d338d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7216</TotalTime>
  <Words>8887</Words>
  <Application>Microsoft Office PowerPoint</Application>
  <PresentationFormat>On-screen Show (4:3)</PresentationFormat>
  <Paragraphs>1490</Paragraphs>
  <Slides>108</Slides>
  <Notes>22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108</vt:i4>
      </vt:variant>
    </vt:vector>
  </HeadingPairs>
  <TitlesOfParts>
    <vt:vector size="125" baseType="lpstr">
      <vt:lpstr>Arial</vt:lpstr>
      <vt:lpstr>Arial Black</vt:lpstr>
      <vt:lpstr>Avenir Light</vt:lpstr>
      <vt:lpstr>Calibri</vt:lpstr>
      <vt:lpstr>Calibri-Bold</vt:lpstr>
      <vt:lpstr>Century Gothic</vt:lpstr>
      <vt:lpstr>Cooper Black</vt:lpstr>
      <vt:lpstr>Corbel</vt:lpstr>
      <vt:lpstr>Impact</vt:lpstr>
      <vt:lpstr>Rage Italic</vt:lpstr>
      <vt:lpstr>Symbol</vt:lpstr>
      <vt:lpstr>Verdana</vt:lpstr>
      <vt:lpstr>Wingdings</vt:lpstr>
      <vt:lpstr>LWSD 2013 Orange</vt:lpstr>
      <vt:lpstr>LWSD 2013 Orange 2</vt:lpstr>
      <vt:lpstr>LWSD 2013 Orange 3</vt:lpstr>
      <vt:lpstr>LWSD 2013 Orange 4</vt:lpstr>
      <vt:lpstr>Quality improvement  6th annual  knowledge forum July 12, 2019 </vt:lpstr>
      <vt:lpstr>The QM TEAM  at our Annual Advance “retreat”</vt:lpstr>
      <vt:lpstr>The little things first . . . </vt:lpstr>
      <vt:lpstr>BHS QI leadership team - MHP</vt:lpstr>
      <vt:lpstr>  bhs director  luke Bergmann, Ph.d.</vt:lpstr>
      <vt:lpstr>PowerPoint Presentation</vt:lpstr>
      <vt:lpstr>PowerPoint Presentation</vt:lpstr>
      <vt:lpstr>2017/18 MHP system and Chart review by dhcs</vt:lpstr>
      <vt:lpstr>PowerPoint Presentation</vt:lpstr>
      <vt:lpstr>PowerPoint Presentation</vt:lpstr>
      <vt:lpstr>Update on CYF Initiatives </vt:lpstr>
      <vt:lpstr>Children’s Crisis Residential programs (CCRP) </vt:lpstr>
      <vt:lpstr>               From Crisis to chronic care </vt:lpstr>
      <vt:lpstr>Update: continuum of care</vt:lpstr>
      <vt:lpstr>Crisis Stabilization and Harm Prevention</vt:lpstr>
      <vt:lpstr>Crisis Stabilization and Harm Prevention</vt:lpstr>
      <vt:lpstr>Follow Up to Law Enforcement Contact</vt:lpstr>
      <vt:lpstr>Post-Acute/Long-Term Care</vt:lpstr>
      <vt:lpstr>BHS OPERATIONAL PLANS  FY 2011/12 – 2019/20</vt:lpstr>
      <vt:lpstr>Fy2019-20 CAO recommended budget</vt:lpstr>
      <vt:lpstr>“mega regs” update</vt:lpstr>
      <vt:lpstr>PowerPoint Presentation</vt:lpstr>
      <vt:lpstr>PowerPoint Presentation</vt:lpstr>
      <vt:lpstr>PowerPoint Presentation</vt:lpstr>
      <vt:lpstr>System of Care (SOC) Application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NOTE timeliness</vt:lpstr>
      <vt:lpstr>THE COST THAT WE CONTROL</vt:lpstr>
      <vt:lpstr>SHOUT OUT TO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CLAIM IT ANYWAY</vt:lpstr>
      <vt:lpstr>Suspense codes y and AQ are considered “Claim It Anyway” (CIA)</vt:lpstr>
      <vt:lpstr>Y SUSPENSE </vt:lpstr>
      <vt:lpstr>AQ Suspense Report</vt:lpstr>
      <vt:lpstr>AQ Suspense</vt:lpstr>
      <vt:lpstr>PowerPoint Presentation</vt:lpstr>
      <vt:lpstr>AQ Suspense – diagnosis tab</vt:lpstr>
      <vt:lpstr>PowerPoint Presentation</vt:lpstr>
      <vt:lpstr>Diagnosis Form</vt:lpstr>
      <vt:lpstr>PowerPoint Presentation</vt:lpstr>
      <vt:lpstr>PowerPoint Presentation</vt:lpstr>
      <vt:lpstr>PowerPoint Presentation</vt:lpstr>
      <vt:lpstr> AUTHORIZATION OF SPECIALTY MENTAL HEALTH SERVICES </vt:lpstr>
      <vt:lpstr> AUTHORIZATION OF SPECIALTY MENTAL HEALTH SERVICES - CRTS </vt:lpstr>
      <vt:lpstr> AUTHORIZATION OF SPECIALTY MENTAL HEALTH SERVICES - ARTS</vt:lpstr>
      <vt:lpstr> AUTHORIZATION OF SPECIALTY MENTAL HEALTH SERVICES - TBS</vt:lpstr>
      <vt:lpstr> AUTHORIZATION OF SPECIALTY MENTAL HEALTH SERVICES – Day Tx</vt:lpstr>
      <vt:lpstr> AUTHORIZATION OF SPECIALTY  MENTAL HEALTH SERVICES – TFC &amp; IHBS </vt:lpstr>
      <vt:lpstr>PowerPoint Presentation</vt:lpstr>
      <vt:lpstr>PowerPoint Presentation</vt:lpstr>
      <vt:lpstr>PowerPoint Presentation</vt:lpstr>
      <vt:lpstr>PowerPoint Presentation</vt:lpstr>
      <vt:lpstr>Quick updates &amp; reminders</vt:lpstr>
      <vt:lpstr>PROGRAM INTEGRITY</vt:lpstr>
      <vt:lpstr>PowerPoint Presentation</vt:lpstr>
      <vt:lpstr>PowerPoint Presentation</vt:lpstr>
      <vt:lpstr>PowerPoint Presentation</vt:lpstr>
      <vt:lpstr>Performance Improvement Team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PIPs performance improvement projects</vt:lpstr>
      <vt:lpstr>PowerPoint Presentation</vt:lpstr>
      <vt:lpstr>Management Information Systems</vt:lpstr>
      <vt:lpstr>EPCS for CCBH</vt:lpstr>
      <vt:lpstr>ELECTRONIC PRESCRIBING OF  CONTROLED SUBSTANCES</vt:lpstr>
      <vt:lpstr>HOW IT’S USED</vt:lpstr>
      <vt:lpstr>Need a Tutorial?</vt:lpstr>
      <vt:lpstr>ASJ - Phase I</vt:lpstr>
      <vt:lpstr>PowerPoint Presentation</vt:lpstr>
      <vt:lpstr>ASJ - Phase II - No Date Yet</vt:lpstr>
      <vt:lpstr>OPTUM WEBSITE DEMONSTRATION</vt:lpstr>
      <vt:lpstr>QUESTIONS</vt:lpstr>
    </vt:vector>
  </TitlesOfParts>
  <Company>AdEase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Contractor</dc:creator>
  <cp:lastModifiedBy>Jones, Steven</cp:lastModifiedBy>
  <cp:revision>476</cp:revision>
  <cp:lastPrinted>2019-07-10T18:19:54Z</cp:lastPrinted>
  <dcterms:created xsi:type="dcterms:W3CDTF">2013-10-28T20:20:09Z</dcterms:created>
  <dcterms:modified xsi:type="dcterms:W3CDTF">2019-07-10T23:51:02Z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0x01010005F6C4FE6480234CA1AD78F463961847</vt:lpwstr>
  </property>
  <property fmtid="{D5CDD505-2E9C-101B-9397-08002B2CF9AE}" pid="3" name="TemplateUrl">
    <vt:lpwstr/>
  </property>
  <property fmtid="{D5CDD505-2E9C-101B-9397-08002B2CF9AE}" pid="4" name="Order">
    <vt:r8>1600</vt:r8>
  </property>
  <property fmtid="{D5CDD505-2E9C-101B-9397-08002B2CF9AE}" pid="5" name="xd_ProgID">
    <vt:lpwstr/>
  </property>
  <property fmtid="{D5CDD505-2E9C-101B-9397-08002B2CF9AE}" pid="6" name="_CopySource">
    <vt:lpwstr>https://cwc/sites/LWSD/LWSD Office Suite/LWSD PowerPoint Template - Business Orange.pptx</vt:lpwstr>
  </property>
</Properties>
</file>