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B93E6F-BECE-4CD3-ABCB-34EA7E02249C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0EB7B4-0E3E-46F0-B116-43BAB105D7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HBillingUnit.HHSA@sdcounty.c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C</a:t>
            </a:r>
            <a:r>
              <a:rPr lang="en-US" sz="5400" dirty="0" smtClean="0"/>
              <a:t>lient Services Report- </a:t>
            </a:r>
            <a:r>
              <a:rPr lang="en-US" dirty="0" smtClean="0"/>
              <a:t>Pay Source 9999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County of San Diego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Tab 8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993733" cy="4191000"/>
          </a:xfrm>
        </p:spPr>
      </p:pic>
      <p:sp>
        <p:nvSpPr>
          <p:cNvPr id="5" name="Rounded Rectangular Callout 4"/>
          <p:cNvSpPr/>
          <p:nvPr/>
        </p:nvSpPr>
        <p:spPr>
          <a:xfrm>
            <a:off x="6705600" y="2362200"/>
            <a:ext cx="2286000" cy="2209800"/>
          </a:xfrm>
          <a:prstGeom prst="wedgeRoundRectCallout">
            <a:avLst>
              <a:gd name="adj1" fmla="val -132093"/>
              <a:gd name="adj2" fmla="val -36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your Service Date Range. Leave everything else as seen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Print Columns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874142" cy="4038600"/>
          </a:xfrm>
        </p:spPr>
      </p:pic>
      <p:sp>
        <p:nvSpPr>
          <p:cNvPr id="5" name="Rounded Rectangular Callout 4"/>
          <p:cNvSpPr/>
          <p:nvPr/>
        </p:nvSpPr>
        <p:spPr>
          <a:xfrm>
            <a:off x="1066800" y="5410200"/>
            <a:ext cx="7086600" cy="1219200"/>
          </a:xfrm>
          <a:prstGeom prst="wedgeRoundRectCallout">
            <a:avLst>
              <a:gd name="adj1" fmla="val -15736"/>
              <a:gd name="adj2" fmla="val -761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we are indicating that we want the report to include the following information, In that order from left to right.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Sort/Subtotal/Title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104909" cy="4191000"/>
          </a:xfrm>
        </p:spPr>
      </p:pic>
      <p:sp>
        <p:nvSpPr>
          <p:cNvPr id="5" name="Rounded Rectangular Callout 4"/>
          <p:cNvSpPr/>
          <p:nvPr/>
        </p:nvSpPr>
        <p:spPr>
          <a:xfrm>
            <a:off x="5105400" y="3962400"/>
            <a:ext cx="3962400" cy="990600"/>
          </a:xfrm>
          <a:prstGeom prst="wedgeRoundRectCallout">
            <a:avLst>
              <a:gd name="adj1" fmla="val 6316"/>
              <a:gd name="adj2" fmla="val 1191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choose to sort or name your report differently or otherwise just print.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Pay Source 9999 report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8919"/>
            <a:ext cx="8229600" cy="3188524"/>
          </a:xfrm>
        </p:spPr>
      </p:pic>
    </p:spTree>
    <p:extLst>
      <p:ext uri="{BB962C8B-B14F-4D97-AF65-F5344CB8AC3E}">
        <p14:creationId xmlns:p14="http://schemas.microsoft.com/office/powerpoint/2010/main" val="17858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400" dirty="0" smtClean="0"/>
              <a:t>Now what?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Determine if the services should be staging to a different pay source.</a:t>
            </a:r>
          </a:p>
          <a:p>
            <a:pPr lvl="1"/>
            <a:r>
              <a:rPr lang="en-US" dirty="0"/>
              <a:t>If in fact there should be another pay source (i.e. </a:t>
            </a:r>
            <a:r>
              <a:rPr lang="en-US" dirty="0" smtClean="0"/>
              <a:t>Medi-Mal, Medicare, </a:t>
            </a:r>
            <a:r>
              <a:rPr lang="en-US" dirty="0"/>
              <a:t>private insurance), check if </a:t>
            </a:r>
            <a:r>
              <a:rPr lang="en-US" dirty="0" smtClean="0"/>
              <a:t>it’s </a:t>
            </a:r>
            <a:r>
              <a:rPr lang="en-US" dirty="0"/>
              <a:t>entered in the client’s 3</a:t>
            </a:r>
            <a:r>
              <a:rPr lang="en-US" baseline="30000" dirty="0"/>
              <a:t>rd</a:t>
            </a:r>
            <a:r>
              <a:rPr lang="en-US" dirty="0"/>
              <a:t> party </a:t>
            </a:r>
            <a:r>
              <a:rPr lang="en-US" dirty="0" smtClean="0"/>
              <a:t>coverage's </a:t>
            </a:r>
            <a:r>
              <a:rPr lang="en-US" dirty="0"/>
              <a:t>screen. If </a:t>
            </a:r>
            <a:r>
              <a:rPr lang="en-US" dirty="0" smtClean="0"/>
              <a:t>not, </a:t>
            </a:r>
            <a:r>
              <a:rPr lang="en-US" dirty="0"/>
              <a:t>enter it (please make sure information is accurate)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it’s </a:t>
            </a:r>
            <a:r>
              <a:rPr lang="en-US" dirty="0"/>
              <a:t>staging correctly, you might want to see if there is an UMDAP entered</a:t>
            </a:r>
            <a:r>
              <a:rPr lang="en-US" dirty="0" smtClean="0"/>
              <a:t>. Otherwise services will be billed to the client at full pay.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Try to determine what the error is and contact the MHBU for further </a:t>
            </a:r>
            <a:r>
              <a:rPr lang="en-US" dirty="0" smtClean="0"/>
              <a:t>assistance. </a:t>
            </a:r>
          </a:p>
          <a:p>
            <a:pPr lvl="1"/>
            <a:r>
              <a:rPr lang="en-US" dirty="0" smtClean="0"/>
              <a:t>Check if the 3</a:t>
            </a:r>
            <a:r>
              <a:rPr lang="en-US" baseline="30000" dirty="0" smtClean="0"/>
              <a:t>rd</a:t>
            </a:r>
            <a:r>
              <a:rPr lang="en-US" dirty="0" smtClean="0"/>
              <a:t> Party Coverage's screen shows that the client has Insurance( Medi-Cal, Medicare, Private insurance). </a:t>
            </a:r>
          </a:p>
          <a:p>
            <a:pPr lvl="1"/>
            <a:r>
              <a:rPr lang="en-US" dirty="0" smtClean="0"/>
              <a:t>If there is a 3</a:t>
            </a:r>
            <a:r>
              <a:rPr lang="en-US" baseline="30000" dirty="0" smtClean="0"/>
              <a:t>rd</a:t>
            </a:r>
            <a:r>
              <a:rPr lang="en-US" dirty="0" smtClean="0"/>
              <a:t> Party insurance, check the dates entered, or if it has been erroneously terminated.</a:t>
            </a:r>
          </a:p>
        </p:txBody>
      </p:sp>
    </p:spTree>
    <p:extLst>
      <p:ext uri="{BB962C8B-B14F-4D97-AF65-F5344CB8AC3E}">
        <p14:creationId xmlns:p14="http://schemas.microsoft.com/office/powerpoint/2010/main" val="30875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Mental Health Billing Unit contact info.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048000"/>
          </a:xfrm>
        </p:spPr>
        <p:txBody>
          <a:bodyPr/>
          <a:lstStyle/>
          <a:p>
            <a:r>
              <a:rPr lang="en-US" dirty="0" smtClean="0"/>
              <a:t>Email:        </a:t>
            </a:r>
            <a:r>
              <a:rPr lang="en-US" dirty="0" smtClean="0">
                <a:hlinkClick r:id="rId2"/>
              </a:rPr>
              <a:t>MHBillingUnit.HHSA@sdcounty.ca.gov</a:t>
            </a:r>
            <a:endParaRPr lang="en-US" dirty="0" smtClean="0"/>
          </a:p>
          <a:p>
            <a:r>
              <a:rPr lang="en-US" dirty="0" smtClean="0"/>
              <a:t>Phone:                       (619)-338-2612</a:t>
            </a:r>
          </a:p>
          <a:p>
            <a:r>
              <a:rPr lang="en-US" dirty="0" smtClean="0"/>
              <a:t>Fax:                             (858)467-9682</a:t>
            </a:r>
          </a:p>
          <a:p>
            <a:r>
              <a:rPr lang="en-US" dirty="0" smtClean="0"/>
              <a:t>Address:         County of San Diego, MHBU</a:t>
            </a:r>
          </a:p>
          <a:p>
            <a:pPr marL="1371600" lvl="3" indent="0">
              <a:buNone/>
            </a:pPr>
            <a:r>
              <a:rPr lang="en-US" sz="2400" dirty="0" smtClean="0"/>
              <a:t>                      P.O. Box 129153</a:t>
            </a:r>
          </a:p>
          <a:p>
            <a:pPr marL="1371600" lvl="3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San Diego, CA 92112</a:t>
            </a:r>
          </a:p>
        </p:txBody>
      </p:sp>
    </p:spTree>
    <p:extLst>
      <p:ext uri="{BB962C8B-B14F-4D97-AF65-F5344CB8AC3E}">
        <p14:creationId xmlns:p14="http://schemas.microsoft.com/office/powerpoint/2010/main" val="14349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Whys? And </a:t>
            </a:r>
            <a:r>
              <a:rPr lang="en-US" sz="4400" dirty="0" err="1" smtClean="0"/>
              <a:t>Whats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should run this report? </a:t>
            </a:r>
            <a:r>
              <a:rPr lang="en-US" dirty="0" smtClean="0">
                <a:solidFill>
                  <a:srgbClr val="0070C0"/>
                </a:solidFill>
              </a:rPr>
              <a:t>–Every program.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When should it be run? </a:t>
            </a:r>
            <a:r>
              <a:rPr lang="en-US" dirty="0" smtClean="0">
                <a:solidFill>
                  <a:srgbClr val="0070C0"/>
                </a:solidFill>
              </a:rPr>
              <a:t>–Its recommended that this report be run monthly towards the end of the month.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should I run this report? </a:t>
            </a:r>
            <a:r>
              <a:rPr lang="en-US" dirty="0">
                <a:solidFill>
                  <a:srgbClr val="0070C0"/>
                </a:solidFill>
              </a:rPr>
              <a:t>–This report informs you primarily of all the services that are staging to Pay Source 9999(Private Pay). </a:t>
            </a:r>
          </a:p>
          <a:p>
            <a:r>
              <a:rPr lang="en-US" dirty="0" smtClean="0"/>
              <a:t>What do I do after I run it? </a:t>
            </a:r>
            <a:r>
              <a:rPr lang="en-US" dirty="0" smtClean="0">
                <a:solidFill>
                  <a:srgbClr val="0070C0"/>
                </a:solidFill>
              </a:rPr>
              <a:t>– Check if those services staging to 9999 are staging correctly. If they are staging incorrectly, investigate where they should be staging and inform the MHBU.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10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4400" dirty="0" smtClean="0"/>
              <a:t>How do I run it?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705600" cy="5239052"/>
          </a:xfrm>
        </p:spPr>
      </p:pic>
    </p:spTree>
    <p:extLst>
      <p:ext uri="{BB962C8B-B14F-4D97-AF65-F5344CB8AC3E}">
        <p14:creationId xmlns:p14="http://schemas.microsoft.com/office/powerpoint/2010/main" val="36587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Loading the Pay Source 9999 Template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620799" cy="4420217"/>
          </a:xfrm>
        </p:spPr>
      </p:pic>
      <p:sp>
        <p:nvSpPr>
          <p:cNvPr id="6" name="Rounded Rectangular Callout 5"/>
          <p:cNvSpPr/>
          <p:nvPr/>
        </p:nvSpPr>
        <p:spPr>
          <a:xfrm>
            <a:off x="457200" y="4648200"/>
            <a:ext cx="2971800" cy="1676400"/>
          </a:xfrm>
          <a:prstGeom prst="wedgeRoundRectCallout">
            <a:avLst>
              <a:gd name="adj1" fmla="val 90350"/>
              <a:gd name="adj2" fmla="val 104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Load to search for the report template.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Loading the Pay Source 9999 Template cont’d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754168" cy="3467584"/>
          </a:xfrm>
        </p:spPr>
      </p:pic>
      <p:sp>
        <p:nvSpPr>
          <p:cNvPr id="5" name="Rounded Rectangular Callout 4"/>
          <p:cNvSpPr/>
          <p:nvPr/>
        </p:nvSpPr>
        <p:spPr>
          <a:xfrm>
            <a:off x="76200" y="1066800"/>
            <a:ext cx="2362200" cy="1828800"/>
          </a:xfrm>
          <a:prstGeom prst="wedgeRoundRectCallout">
            <a:avLst>
              <a:gd name="adj1" fmla="val 75128"/>
              <a:gd name="adj2" fmla="val 44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the template and click on the Load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400" dirty="0" smtClean="0"/>
              <a:t>Start on Tab 3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89" y="1700704"/>
            <a:ext cx="6773221" cy="4324954"/>
          </a:xfrm>
        </p:spPr>
      </p:pic>
      <p:sp>
        <p:nvSpPr>
          <p:cNvPr id="5" name="Rounded Rectangular Callout 4"/>
          <p:cNvSpPr/>
          <p:nvPr/>
        </p:nvSpPr>
        <p:spPr>
          <a:xfrm>
            <a:off x="5105400" y="3810000"/>
            <a:ext cx="2590800" cy="1676400"/>
          </a:xfrm>
          <a:prstGeom prst="wedgeRoundRectCallout">
            <a:avLst>
              <a:gd name="adj1" fmla="val -95088"/>
              <a:gd name="adj2" fmla="val -1123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</a:t>
            </a:r>
            <a:r>
              <a:rPr lang="en-US" u="sng" dirty="0" smtClean="0"/>
              <a:t>YOUR</a:t>
            </a:r>
            <a:r>
              <a:rPr lang="en-US" dirty="0" smtClean="0"/>
              <a:t> Unit and </a:t>
            </a:r>
            <a:r>
              <a:rPr lang="en-US" dirty="0" err="1" smtClean="0"/>
              <a:t>SubUnits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Go to Tab 5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53" y="1724520"/>
            <a:ext cx="6763694" cy="4277322"/>
          </a:xfrm>
        </p:spPr>
      </p:pic>
      <p:sp>
        <p:nvSpPr>
          <p:cNvPr id="5" name="Rounded Rectangular Callout 4"/>
          <p:cNvSpPr/>
          <p:nvPr/>
        </p:nvSpPr>
        <p:spPr>
          <a:xfrm>
            <a:off x="5715000" y="2362200"/>
            <a:ext cx="2743200" cy="1219200"/>
          </a:xfrm>
          <a:prstGeom prst="wedgeRoundRectCallout">
            <a:avLst>
              <a:gd name="adj1" fmla="val -106196"/>
              <a:gd name="adj2" fmla="val -175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YOUR Unit and SubUnit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Tab 6. </a:t>
            </a:r>
            <a:r>
              <a:rPr lang="en-US" sz="4400" dirty="0"/>
              <a:t>L</a:t>
            </a:r>
            <a:r>
              <a:rPr lang="en-US" sz="4400" dirty="0" smtClean="0"/>
              <a:t>eave as is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53" y="1691178"/>
            <a:ext cx="6763694" cy="4344007"/>
          </a:xfrm>
        </p:spPr>
      </p:pic>
    </p:spTree>
    <p:extLst>
      <p:ext uri="{BB962C8B-B14F-4D97-AF65-F5344CB8AC3E}">
        <p14:creationId xmlns:p14="http://schemas.microsoft.com/office/powerpoint/2010/main" val="26349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 smtClean="0"/>
              <a:t>Tab 7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233920" cy="4717775"/>
          </a:xfrm>
        </p:spPr>
      </p:pic>
      <p:sp>
        <p:nvSpPr>
          <p:cNvPr id="7" name="Rounded Rectangular Callout 6"/>
          <p:cNvSpPr/>
          <p:nvPr/>
        </p:nvSpPr>
        <p:spPr>
          <a:xfrm>
            <a:off x="152400" y="4267200"/>
            <a:ext cx="3124200" cy="2438400"/>
          </a:xfrm>
          <a:prstGeom prst="wedgeRoundRectCallout">
            <a:avLst>
              <a:gd name="adj1" fmla="val 37458"/>
              <a:gd name="adj2" fmla="val -659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field will be auto-populated for your convenience when the template is initially loaded. This field prompts the report to generate services </a:t>
            </a:r>
            <a:r>
              <a:rPr lang="en-US" u="sng" dirty="0"/>
              <a:t>currently</a:t>
            </a:r>
            <a:r>
              <a:rPr lang="en-US" dirty="0"/>
              <a:t> staging to the pay source indicated.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553200" y="1371600"/>
            <a:ext cx="2362200" cy="2895600"/>
          </a:xfrm>
          <a:prstGeom prst="wedgeRoundRectCallout">
            <a:avLst>
              <a:gd name="adj1" fmla="val -163636"/>
              <a:gd name="adj2" fmla="val 154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field allows you to choose only services that should be staging to any pay source with in the range specified. (not Private Pay)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647</TotalTime>
  <Words>480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Client Services Report- Pay Source 9999</vt:lpstr>
      <vt:lpstr>Whys? And Whats?</vt:lpstr>
      <vt:lpstr>How do I run it?</vt:lpstr>
      <vt:lpstr>Loading the Pay Source 9999 Template</vt:lpstr>
      <vt:lpstr>Loading the Pay Source 9999 Template cont’d</vt:lpstr>
      <vt:lpstr>Start on Tab 3</vt:lpstr>
      <vt:lpstr>Go to Tab 5</vt:lpstr>
      <vt:lpstr>Tab 6. Leave as is</vt:lpstr>
      <vt:lpstr>Tab 7</vt:lpstr>
      <vt:lpstr>Tab 8</vt:lpstr>
      <vt:lpstr>Print Columns</vt:lpstr>
      <vt:lpstr>Sort/Subtotal/Title</vt:lpstr>
      <vt:lpstr>Pay Source 9999 report</vt:lpstr>
      <vt:lpstr>Now what?</vt:lpstr>
      <vt:lpstr>Mental Health Billing Unit contact info.</vt:lpstr>
    </vt:vector>
  </TitlesOfParts>
  <Company>The County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Services Report- Pay Source 9999</dc:title>
  <dc:creator>Minemann, Randy</dc:creator>
  <cp:lastModifiedBy>Minemann, Randy</cp:lastModifiedBy>
  <cp:revision>20</cp:revision>
  <dcterms:created xsi:type="dcterms:W3CDTF">2013-11-07T15:42:09Z</dcterms:created>
  <dcterms:modified xsi:type="dcterms:W3CDTF">2013-11-13T17:37:50Z</dcterms:modified>
</cp:coreProperties>
</file>